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2" r:id="rId7"/>
    <p:sldId id="260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ACAB-FA27-4480-A687-9835C9486689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747D-8770-4D82-9031-DEC138ADC9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ACAB-FA27-4480-A687-9835C9486689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747D-8770-4D82-9031-DEC138ADC9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ACAB-FA27-4480-A687-9835C9486689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747D-8770-4D82-9031-DEC138ADC9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ACAB-FA27-4480-A687-9835C9486689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747D-8770-4D82-9031-DEC138ADC9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ACAB-FA27-4480-A687-9835C9486689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747D-8770-4D82-9031-DEC138ADC9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ACAB-FA27-4480-A687-9835C9486689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747D-8770-4D82-9031-DEC138ADC9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ACAB-FA27-4480-A687-9835C9486689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747D-8770-4D82-9031-DEC138ADC9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ACAB-FA27-4480-A687-9835C9486689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747D-8770-4D82-9031-DEC138ADC9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ACAB-FA27-4480-A687-9835C9486689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747D-8770-4D82-9031-DEC138ADC9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ACAB-FA27-4480-A687-9835C9486689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747D-8770-4D82-9031-DEC138ADC9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ACAB-FA27-4480-A687-9835C9486689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747D-8770-4D82-9031-DEC138ADC9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AACAB-FA27-4480-A687-9835C9486689}" type="datetimeFigureOut">
              <a:rPr lang="zh-CN" altLang="en-US" smtClean="0"/>
              <a:pPr/>
              <a:t>2015/3/29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2747D-8770-4D82-9031-DEC138ADC9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3faa101a18b87d6bf5066ab070828381e30fd5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500042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人教版小学语文五年级下册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0166" y="2000240"/>
            <a:ext cx="62151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朗读人物的对话</a:t>
            </a:r>
            <a:endParaRPr lang="zh-CN" altLang="en-US" sz="6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4480" y="5072074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制作人：深圳市翠北实验小学        冯远珊  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W0201012165105938158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0"/>
            <a:ext cx="8215337" cy="10424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圆角矩形 4"/>
          <p:cNvSpPr/>
          <p:nvPr/>
        </p:nvSpPr>
        <p:spPr>
          <a:xfrm>
            <a:off x="2214546" y="214290"/>
            <a:ext cx="457203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FFFF00"/>
                </a:solidFill>
              </a:rPr>
              <a:t>感受语言的魅力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8f790529822720e23afdad078cb0a46f21fabb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4786314" y="2571744"/>
            <a:ext cx="4071966" cy="12858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4000" b="1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朗读人物的对话</a:t>
            </a:r>
            <a:endParaRPr lang="zh-CN" altLang="en-US" sz="4000" b="1" dirty="0">
              <a:solidFill>
                <a:srgbClr val="C00000"/>
              </a:solidFill>
              <a:latin typeface="华文行楷" pitchFamily="2" charset="-122"/>
              <a:ea typeface="华文行楷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30817145929-12576793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428604"/>
            <a:ext cx="7866911" cy="7633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椭圆 3"/>
          <p:cNvSpPr/>
          <p:nvPr/>
        </p:nvSpPr>
        <p:spPr>
          <a:xfrm>
            <a:off x="785786" y="3000372"/>
            <a:ext cx="1285884" cy="57150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</a:rPr>
              <a:t>晏子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4500562" y="2428868"/>
            <a:ext cx="1285884" cy="57150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</a:rPr>
              <a:t>楚王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928926" y="571480"/>
            <a:ext cx="2857520" cy="857256"/>
          </a:xfrm>
          <a:prstGeom prst="roundRect">
            <a:avLst/>
          </a:prstGeom>
          <a:solidFill>
            <a:schemeClr val="accent1"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 smtClean="0">
                <a:solidFill>
                  <a:srgbClr val="FFFF00"/>
                </a:solidFill>
              </a:rPr>
              <a:t>言为心声</a:t>
            </a:r>
            <a:endParaRPr lang="zh-CN" alt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85786" y="214290"/>
            <a:ext cx="7858180" cy="20716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</a:rPr>
              <a:t>       </a:t>
            </a:r>
            <a:r>
              <a:rPr lang="zh-CN" altLang="zh-CN" sz="2400" b="1" dirty="0" smtClean="0">
                <a:solidFill>
                  <a:schemeClr val="tx1"/>
                </a:solidFill>
              </a:rPr>
              <a:t>春</a:t>
            </a:r>
            <a:r>
              <a:rPr lang="zh-CN" altLang="zh-CN" sz="2400" b="1" dirty="0">
                <a:solidFill>
                  <a:schemeClr val="tx1"/>
                </a:solidFill>
              </a:rPr>
              <a:t>秋末期，齐国大夫</a:t>
            </a:r>
            <a:r>
              <a:rPr lang="en-US" altLang="zh-CN" sz="2400" b="1" dirty="0" err="1">
                <a:solidFill>
                  <a:schemeClr val="tx1"/>
                </a:solidFill>
              </a:rPr>
              <a:t>晏子</a:t>
            </a:r>
            <a:r>
              <a:rPr lang="zh-CN" altLang="zh-CN" sz="2400" b="1" dirty="0">
                <a:solidFill>
                  <a:schemeClr val="tx1"/>
                </a:solidFill>
              </a:rPr>
              <a:t>出使楚国，楚王三次侮辱晏子，想显显楚国的威风，晏子巧妙回击，维护了自己和国家尊严的故事。故事赞扬了晏子机智勇敢、灵活善辩的外交才能与不惧大国、不畏强暴的斗争精神。</a:t>
            </a:r>
          </a:p>
          <a:p>
            <a:pPr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b12e8186c9177f3e586a31b970cf3bc79e3d560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1571604" y="357166"/>
            <a:ext cx="6572296" cy="107157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4000" b="1" dirty="0">
                <a:solidFill>
                  <a:schemeClr val="accent2">
                    <a:lumMod val="75000"/>
                  </a:schemeClr>
                </a:solidFill>
                <a:latin typeface="华文行楷" pitchFamily="2" charset="-122"/>
                <a:ea typeface="华文行楷" pitchFamily="2" charset="-122"/>
              </a:rPr>
              <a:t>琢磨提示语，读出人物情感</a:t>
            </a:r>
            <a:endParaRPr lang="zh-CN" altLang="en-US" sz="4000" b="1" dirty="0">
              <a:solidFill>
                <a:schemeClr val="accent2">
                  <a:lumMod val="7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5" name="图片 4" descr="第四段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1643050"/>
            <a:ext cx="7947185" cy="4143404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6357950" y="2071678"/>
            <a:ext cx="71438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643702" y="2071678"/>
            <a:ext cx="71438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标注 7"/>
          <p:cNvSpPr/>
          <p:nvPr/>
        </p:nvSpPr>
        <p:spPr>
          <a:xfrm>
            <a:off x="7215206" y="2143116"/>
            <a:ext cx="1357322" cy="857256"/>
          </a:xfrm>
          <a:prstGeom prst="wedgeRoundRectCallout">
            <a:avLst>
              <a:gd name="adj1" fmla="val -91400"/>
              <a:gd name="adj2" fmla="val -4448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rgbClr val="FF0000"/>
                </a:solidFill>
              </a:rPr>
              <a:t>傲慢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5143504" y="2571744"/>
            <a:ext cx="71438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500694" y="2571744"/>
            <a:ext cx="71438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标注 10"/>
          <p:cNvSpPr/>
          <p:nvPr/>
        </p:nvSpPr>
        <p:spPr>
          <a:xfrm>
            <a:off x="3643306" y="3143248"/>
            <a:ext cx="1357322" cy="857256"/>
          </a:xfrm>
          <a:prstGeom prst="wedgeRoundRectCallout">
            <a:avLst>
              <a:gd name="adj1" fmla="val 82283"/>
              <a:gd name="adj2" fmla="val -9781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rgbClr val="FF0000"/>
                </a:solidFill>
              </a:rPr>
              <a:t>自信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b12e8186c9177f3e586a31b970cf3bc79e3d560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71472" y="357166"/>
            <a:ext cx="8072462" cy="107157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4000" b="1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抓住特点，读出人物的身份和性格</a:t>
            </a:r>
            <a:endParaRPr lang="zh-CN" altLang="en-US" sz="4000" b="1" dirty="0">
              <a:solidFill>
                <a:srgbClr val="C000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4" name="图片 3" descr="QQ图片2015032821020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452126"/>
            <a:ext cx="2857520" cy="41201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 descr="QQ图片2015032821022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1580285"/>
            <a:ext cx="2714644" cy="52777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矩形 5"/>
          <p:cNvSpPr/>
          <p:nvPr/>
        </p:nvSpPr>
        <p:spPr>
          <a:xfrm>
            <a:off x="1142976" y="2071678"/>
            <a:ext cx="1000132" cy="50006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</a:rPr>
              <a:t>使臣  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57818" y="2143116"/>
            <a:ext cx="1214446" cy="50006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</a:rPr>
              <a:t>楚王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0130817145929-12576793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0317689"/>
          </a:xfrm>
          <a:prstGeom prst="rect">
            <a:avLst/>
          </a:prstGeom>
        </p:spPr>
      </p:pic>
      <p:sp>
        <p:nvSpPr>
          <p:cNvPr id="6" name="圆角矩形标注 5"/>
          <p:cNvSpPr/>
          <p:nvPr/>
        </p:nvSpPr>
        <p:spPr>
          <a:xfrm>
            <a:off x="214282" y="0"/>
            <a:ext cx="3857620" cy="3071810"/>
          </a:xfrm>
          <a:prstGeom prst="wedgeRoundRectCallout">
            <a:avLst>
              <a:gd name="adj1" fmla="val -8800"/>
              <a:gd name="adj2" fmla="val 7694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rgbClr val="C00000"/>
                </a:solidFill>
              </a:rPr>
              <a:t>      </a:t>
            </a:r>
            <a:r>
              <a:rPr lang="zh-CN" altLang="zh-CN" sz="24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这</a:t>
            </a:r>
            <a:r>
              <a:rPr lang="zh-CN" altLang="zh-CN" sz="24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是什么话？我国首都临淄住满了人。大伙儿把袖子举起来就是一片云；大伙儿甩一把汗，就是一阵雨；街上的行人肩膀擦着肩膀，脚尖碰着脚跟。大王怎么说齐国没有人呢？</a:t>
            </a:r>
            <a:endParaRPr lang="zh-CN" altLang="en-US" sz="24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5143504" y="428604"/>
            <a:ext cx="3786214" cy="1071570"/>
          </a:xfrm>
          <a:prstGeom prst="wedgeRoundRectCallout">
            <a:avLst>
              <a:gd name="adj1" fmla="val -11319"/>
              <a:gd name="adj2" fmla="val 102799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zh-CN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难</a:t>
            </a:r>
            <a:r>
              <a:rPr lang="zh-CN" altLang="zh-CN" sz="28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道齐国没有人了吗</a:t>
            </a:r>
            <a:r>
              <a:rPr lang="zh-CN" altLang="zh-CN" sz="28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？</a:t>
            </a:r>
            <a:endParaRPr lang="zh-CN" altLang="en-US" sz="28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14282" y="3929066"/>
            <a:ext cx="1571636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</a:rPr>
              <a:t>自信的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4429124" y="2500306"/>
            <a:ext cx="1571636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</a:rPr>
              <a:t>傲慢的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b12e8186c9177f3e586a31b970cf3bc79e3d560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1071538" y="357166"/>
            <a:ext cx="7143800" cy="107157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40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深入品味，读出“话中话”</a:t>
            </a:r>
            <a:endParaRPr lang="zh-CN" altLang="en-US" sz="4000" b="1" dirty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图片 5" descr="QQ图片2015032821122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214554"/>
            <a:ext cx="8299491" cy="2571768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642910" y="4143380"/>
            <a:ext cx="157163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571472" y="1714488"/>
            <a:ext cx="2071702" cy="642942"/>
          </a:xfrm>
          <a:prstGeom prst="ellipse">
            <a:avLst/>
          </a:prstGeom>
          <a:solidFill>
            <a:schemeClr val="accent3">
              <a:lumMod val="40000"/>
              <a:lumOff val="60000"/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</a:rPr>
              <a:t>装作为难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b12e8186c9177f3e586a31b970cf3bc79e3d560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3857620" y="214290"/>
            <a:ext cx="5072098" cy="64294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　</a:t>
            </a:r>
            <a:r>
              <a:rPr lang="zh-CN" altLang="en-US" sz="2000" dirty="0" smtClean="0"/>
              <a:t>      </a:t>
            </a:r>
            <a:r>
              <a:rPr lang="zh-CN" altLang="en-US" sz="2000" b="1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楚</a:t>
            </a:r>
            <a:r>
              <a:rPr lang="zh-CN" altLang="en-US" sz="20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王安排酒席招待晏子。正当他们吃得高兴的时候，有两个武士押着一个囚犯，从堂下走过。楚王看见了，问他们：“那个囚犯犯的什么罪？他是哪里人？”武士回答说：“犯了盗窃罪，是齐国人。”楚王笑嘻嘻地对晏子说：“齐国人怎么这样没出息，干这种事？”楚国的大臣们听了，都得意扬扬地笑起来，以为这一下可让晏子丢尽了脸了。哪知晏子面不改色，站起来，说：“大王怎么不知道哇？淮南的柑橘，又大又甜。可是橘树一种到淮北，就只能结又小又苦的枳，还不是因为水土不同吗？同样道理，齐国人在齐国安居乐业，好好地劳动，一到楚国，就做起盗贼来了，也许是两国的水土不同吧。”楚王听了，只好赔不是，说：“我原来想取笑大夫，没想到反让大夫取笑了。”</a:t>
            </a:r>
            <a:br>
              <a:rPr lang="zh-CN" altLang="en-US" sz="20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</a:br>
            <a:endParaRPr lang="zh-CN" altLang="en-US" sz="2000" b="1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五边形 5"/>
          <p:cNvSpPr/>
          <p:nvPr/>
        </p:nvSpPr>
        <p:spPr>
          <a:xfrm>
            <a:off x="285720" y="928670"/>
            <a:ext cx="3500462" cy="4643470"/>
          </a:xfrm>
          <a:prstGeom prst="homePlate">
            <a:avLst>
              <a:gd name="adj" fmla="val 36939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8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zh-CN" sz="28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琢</a:t>
            </a:r>
            <a:r>
              <a:rPr lang="zh-CN" altLang="zh-CN" sz="28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磨提示语，读出人物情</a:t>
            </a:r>
            <a:r>
              <a:rPr lang="zh-CN" altLang="zh-CN" sz="28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感</a:t>
            </a:r>
            <a:endParaRPr lang="en-US" altLang="zh-CN" sz="2800" b="1" dirty="0" smtClean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  <a:p>
            <a:endParaRPr lang="en-US" altLang="zh-CN" sz="2800" b="1" dirty="0" smtClean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8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zh-CN" sz="28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抓</a:t>
            </a:r>
            <a:r>
              <a:rPr lang="zh-CN" altLang="zh-CN" sz="28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住特点，读出人物的身份和性</a:t>
            </a:r>
            <a:r>
              <a:rPr lang="zh-CN" altLang="zh-CN" sz="28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格</a:t>
            </a:r>
            <a:endParaRPr lang="en-US" altLang="zh-CN" sz="2800" b="1" dirty="0" smtClean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  <a:p>
            <a:endParaRPr lang="en-US" altLang="zh-CN" sz="2800" b="1" dirty="0" smtClean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en-US" altLang="zh-CN" sz="28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28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zh-CN" sz="28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深</a:t>
            </a:r>
            <a:r>
              <a:rPr lang="zh-CN" altLang="zh-CN" sz="2800" b="1" dirty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入品味，读出“话中话”</a:t>
            </a:r>
            <a:endParaRPr lang="zh-CN" altLang="en-US" sz="2800" b="1" dirty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339</Words>
  <Application>Microsoft Office PowerPoint</Application>
  <PresentationFormat>全屏显示(4:3)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微软用户</cp:lastModifiedBy>
  <cp:revision>28</cp:revision>
  <dcterms:created xsi:type="dcterms:W3CDTF">2015-03-28T12:04:43Z</dcterms:created>
  <dcterms:modified xsi:type="dcterms:W3CDTF">2015-03-29T14:00:23Z</dcterms:modified>
</cp:coreProperties>
</file>