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tags/tag34.xml" ContentType="application/vnd.openxmlformats-officedocument.presentationml.tags+xml"/>
  <Override PartName="/ppt/diagrams/layout1.xml" ContentType="application/vnd.openxmlformats-officedocument.drawingml.diagramLayout+xml"/>
  <Override PartName="/ppt/notesSlides/notesSlide7.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notesSlides/notesSlide4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tags/tag18.xml" ContentType="application/vnd.openxmlformats-officedocument.presentationml.tags+xml"/>
  <Override PartName="/ppt/tags/tag36.xml" ContentType="application/vnd.openxmlformats-officedocument.presentationml.tag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tags/tag21.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diagrams/quickStyle1.xml" ContentType="application/vnd.openxmlformats-officedocument.drawingml.diagramStyle+xml"/>
  <Override PartName="/ppt/tags/tag3.xml" ContentType="application/vnd.openxmlformats-officedocument.presentationml.tags+xml"/>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2192000" cy="6858000"/>
  <p:notesSz cx="6858000" cy="9144000"/>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D31111"/>
    <a:srgbClr val="FD6E6E"/>
    <a:srgbClr val="EE4D4D"/>
    <a:srgbClr val="FF8686"/>
    <a:srgbClr val="D8060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2749" autoAdjust="0"/>
  </p:normalViewPr>
  <p:slideViewPr>
    <p:cSldViewPr snapToGrid="0" showGuides="1">
      <p:cViewPr varScale="1">
        <p:scale>
          <a:sx n="105" d="100"/>
          <a:sy n="105" d="100"/>
        </p:scale>
        <p:origin x="-756"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EFD2E2-3164-48A1-8298-35C6481DA877}" type="doc">
      <dgm:prSet loTypeId="urn:microsoft.com/office/officeart/2005/8/layout/default#1" loCatId="list" qsTypeId="urn:microsoft.com/office/officeart/2005/8/quickstyle/simple5" qsCatId="simple" csTypeId="urn:microsoft.com/office/officeart/2005/8/colors/colorful1#1" csCatId="colorful" phldr="1"/>
      <dgm:spPr/>
      <dgm:t>
        <a:bodyPr/>
        <a:lstStyle/>
        <a:p>
          <a:endParaRPr lang="zh-CN" altLang="en-US"/>
        </a:p>
      </dgm:t>
    </dgm:pt>
    <dgm:pt modelId="{015834A7-3C1F-4E34-B4CE-27ABE7DE0DFE}">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经济建设</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取得重大成就</a:t>
          </a:r>
          <a:endParaRPr lang="zh-CN" sz="2400" dirty="0">
            <a:effectLst>
              <a:outerShdw blurRad="38100" dist="38100" dir="2700000" algn="tl">
                <a:srgbClr val="000000">
                  <a:alpha val="43137"/>
                </a:srgbClr>
              </a:outerShdw>
            </a:effectLst>
            <a:latin typeface="+mn-ea"/>
            <a:ea typeface="+mn-ea"/>
          </a:endParaRPr>
        </a:p>
      </dgm:t>
    </dgm:pt>
    <dgm:pt modelId="{0EE184E3-B37E-4EAA-A4B6-7E71F3F700B4}" type="parTrans" cxnId="{615EF25D-5294-4742-BA50-DB3AA82F81C1}">
      <dgm:prSet/>
      <dgm:spPr/>
      <dgm:t>
        <a:bodyPr/>
        <a:lstStyle/>
        <a:p>
          <a:endParaRPr lang="zh-CN" altLang="en-US" sz="2400">
            <a:latin typeface="+mn-ea"/>
            <a:ea typeface="+mn-ea"/>
          </a:endParaRPr>
        </a:p>
      </dgm:t>
    </dgm:pt>
    <dgm:pt modelId="{D00A51B7-9E0D-4705-8AF9-FF5FC271FE37}" type="sibTrans" cxnId="{615EF25D-5294-4742-BA50-DB3AA82F81C1}">
      <dgm:prSet/>
      <dgm:spPr/>
      <dgm:t>
        <a:bodyPr/>
        <a:lstStyle/>
        <a:p>
          <a:endParaRPr lang="zh-CN" altLang="en-US" sz="2400">
            <a:latin typeface="+mn-ea"/>
            <a:ea typeface="+mn-ea"/>
          </a:endParaRPr>
        </a:p>
      </dgm:t>
    </dgm:pt>
    <dgm:pt modelId="{4E6C3E2F-ACE1-44D5-A20E-AC1C15661496}">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全面深化改革</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取得重大突破</a:t>
          </a:r>
          <a:endParaRPr lang="zh-CN" sz="2400" dirty="0">
            <a:effectLst>
              <a:outerShdw blurRad="38100" dist="38100" dir="2700000" algn="tl">
                <a:srgbClr val="000000">
                  <a:alpha val="43137"/>
                </a:srgbClr>
              </a:outerShdw>
            </a:effectLst>
            <a:latin typeface="+mn-ea"/>
            <a:ea typeface="+mn-ea"/>
          </a:endParaRPr>
        </a:p>
      </dgm:t>
    </dgm:pt>
    <dgm:pt modelId="{689CC4E3-B9CC-4AF7-AA4B-9FEA377ACCA6}" type="parTrans" cxnId="{B49D6118-88DF-4B04-ADCD-B385BDD86C74}">
      <dgm:prSet/>
      <dgm:spPr/>
      <dgm:t>
        <a:bodyPr/>
        <a:lstStyle/>
        <a:p>
          <a:endParaRPr lang="zh-CN" altLang="en-US" sz="2400">
            <a:latin typeface="+mn-ea"/>
            <a:ea typeface="+mn-ea"/>
          </a:endParaRPr>
        </a:p>
      </dgm:t>
    </dgm:pt>
    <dgm:pt modelId="{114891C9-5BF5-4076-B978-BB63716E8F43}" type="sibTrans" cxnId="{B49D6118-88DF-4B04-ADCD-B385BDD86C74}">
      <dgm:prSet/>
      <dgm:spPr/>
      <dgm:t>
        <a:bodyPr/>
        <a:lstStyle/>
        <a:p>
          <a:endParaRPr lang="zh-CN" altLang="en-US" sz="2400">
            <a:latin typeface="+mn-ea"/>
            <a:ea typeface="+mn-ea"/>
          </a:endParaRPr>
        </a:p>
      </dgm:t>
    </dgm:pt>
    <dgm:pt modelId="{8A914C81-BEBF-45DE-8BC7-589492F8989E}">
      <dgm:prSet custT="1"/>
      <dgm:spPr/>
      <dgm:t>
        <a:bodyPr/>
        <a:lstStyle/>
        <a:p>
          <a:pPr rtl="0">
            <a:spcAft>
              <a:spcPts val="0"/>
            </a:spcAft>
          </a:pPr>
          <a:r>
            <a:rPr lang="zh-CN" altLang="en-US" sz="2400" dirty="0" smtClean="0">
              <a:effectLst>
                <a:outerShdw blurRad="38100" dist="38100" dir="2700000" algn="tl">
                  <a:srgbClr val="000000">
                    <a:alpha val="43137"/>
                  </a:srgbClr>
                </a:outerShdw>
              </a:effectLst>
              <a:latin typeface="+mn-ea"/>
              <a:ea typeface="+mn-ea"/>
            </a:rPr>
            <a:t>民主法治建设</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altLang="en-US" sz="2400" dirty="0" smtClean="0">
              <a:effectLst>
                <a:outerShdw blurRad="38100" dist="38100" dir="2700000" algn="tl">
                  <a:srgbClr val="000000">
                    <a:alpha val="43137"/>
                  </a:srgbClr>
                </a:outerShdw>
              </a:effectLst>
              <a:latin typeface="+mn-ea"/>
              <a:ea typeface="+mn-ea"/>
            </a:rPr>
            <a:t>迈出重大步伐</a:t>
          </a:r>
          <a:endParaRPr lang="zh-CN" altLang="en-US" sz="2400" dirty="0">
            <a:effectLst>
              <a:outerShdw blurRad="38100" dist="38100" dir="2700000" algn="tl">
                <a:srgbClr val="000000">
                  <a:alpha val="43137"/>
                </a:srgbClr>
              </a:outerShdw>
            </a:effectLst>
            <a:latin typeface="+mn-ea"/>
            <a:ea typeface="+mn-ea"/>
          </a:endParaRPr>
        </a:p>
      </dgm:t>
    </dgm:pt>
    <dgm:pt modelId="{997E096A-E3A3-46F5-8915-F597BA1A91AC}" type="parTrans" cxnId="{44DDB55F-ECD5-4BCB-A95B-9474297D5EE6}">
      <dgm:prSet/>
      <dgm:spPr/>
      <dgm:t>
        <a:bodyPr/>
        <a:lstStyle/>
        <a:p>
          <a:endParaRPr lang="zh-CN" altLang="en-US" sz="2400">
            <a:latin typeface="+mn-ea"/>
            <a:ea typeface="+mn-ea"/>
          </a:endParaRPr>
        </a:p>
      </dgm:t>
    </dgm:pt>
    <dgm:pt modelId="{ED2194C8-DFB3-4548-8F81-23DCCC583269}" type="sibTrans" cxnId="{44DDB55F-ECD5-4BCB-A95B-9474297D5EE6}">
      <dgm:prSet/>
      <dgm:spPr/>
      <dgm:t>
        <a:bodyPr/>
        <a:lstStyle/>
        <a:p>
          <a:endParaRPr lang="zh-CN" altLang="en-US" sz="2400">
            <a:latin typeface="+mn-ea"/>
            <a:ea typeface="+mn-ea"/>
          </a:endParaRPr>
        </a:p>
      </dgm:t>
    </dgm:pt>
    <dgm:pt modelId="{6F73DE51-BBB9-4AED-B2D0-C5233543C6F3}">
      <dgm:prSet custT="1"/>
      <dgm:spPr/>
      <dgm:t>
        <a:bodyPr lIns="180000"/>
        <a:lstStyle/>
        <a:p>
          <a:pPr rtl="0">
            <a:spcAft>
              <a:spcPts val="0"/>
            </a:spcAft>
          </a:pPr>
          <a:r>
            <a:rPr lang="zh-CN" altLang="en-US" sz="2400" dirty="0" smtClean="0">
              <a:effectLst>
                <a:outerShdw blurRad="38100" dist="38100" dir="2700000" algn="tl">
                  <a:srgbClr val="000000">
                    <a:alpha val="43137"/>
                  </a:srgbClr>
                </a:outerShdw>
              </a:effectLst>
              <a:latin typeface="+mn-ea"/>
              <a:ea typeface="+mn-ea"/>
            </a:rPr>
            <a:t>思想文化建设</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altLang="en-US" sz="2400" dirty="0" smtClean="0">
              <a:effectLst>
                <a:outerShdw blurRad="38100" dist="38100" dir="2700000" algn="tl">
                  <a:srgbClr val="000000">
                    <a:alpha val="43137"/>
                  </a:srgbClr>
                </a:outerShdw>
              </a:effectLst>
              <a:latin typeface="+mn-ea"/>
              <a:ea typeface="+mn-ea"/>
            </a:rPr>
            <a:t>取得重大进展</a:t>
          </a:r>
          <a:endParaRPr lang="zh-CN" altLang="en-US" sz="2400" dirty="0">
            <a:effectLst>
              <a:outerShdw blurRad="38100" dist="38100" dir="2700000" algn="tl">
                <a:srgbClr val="000000">
                  <a:alpha val="43137"/>
                </a:srgbClr>
              </a:outerShdw>
            </a:effectLst>
            <a:latin typeface="+mn-ea"/>
            <a:ea typeface="+mn-ea"/>
          </a:endParaRPr>
        </a:p>
      </dgm:t>
    </dgm:pt>
    <dgm:pt modelId="{4366A236-4433-4C81-830A-D6FB4C37AE0C}" type="parTrans" cxnId="{C9CDF545-C3F0-4363-BF19-6E6DCB8A05DA}">
      <dgm:prSet/>
      <dgm:spPr/>
      <dgm:t>
        <a:bodyPr/>
        <a:lstStyle/>
        <a:p>
          <a:endParaRPr lang="zh-CN" altLang="en-US" sz="2400">
            <a:latin typeface="+mn-ea"/>
            <a:ea typeface="+mn-ea"/>
          </a:endParaRPr>
        </a:p>
      </dgm:t>
    </dgm:pt>
    <dgm:pt modelId="{86DA85C1-8717-4DAA-92C1-F5D8E3EEBC64}" type="sibTrans" cxnId="{C9CDF545-C3F0-4363-BF19-6E6DCB8A05DA}">
      <dgm:prSet/>
      <dgm:spPr/>
      <dgm:t>
        <a:bodyPr/>
        <a:lstStyle/>
        <a:p>
          <a:endParaRPr lang="zh-CN" altLang="en-US" sz="2400">
            <a:latin typeface="+mn-ea"/>
            <a:ea typeface="+mn-ea"/>
          </a:endParaRPr>
        </a:p>
      </dgm:t>
    </dgm:pt>
    <dgm:pt modelId="{CBA2ECCE-A69B-47B7-85B4-DBC710FD90EF}">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人民生活</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不断改善</a:t>
          </a:r>
          <a:endParaRPr lang="zh-CN" sz="2400" dirty="0">
            <a:effectLst>
              <a:outerShdw blurRad="38100" dist="38100" dir="2700000" algn="tl">
                <a:srgbClr val="000000">
                  <a:alpha val="43137"/>
                </a:srgbClr>
              </a:outerShdw>
            </a:effectLst>
            <a:latin typeface="+mn-ea"/>
            <a:ea typeface="+mn-ea"/>
          </a:endParaRPr>
        </a:p>
      </dgm:t>
    </dgm:pt>
    <dgm:pt modelId="{AF59B7B4-44A0-407A-83B9-4F7EA5E13A24}" type="parTrans" cxnId="{B4008E0C-1F6C-4285-B9F1-3BEF1643F8D8}">
      <dgm:prSet/>
      <dgm:spPr/>
      <dgm:t>
        <a:bodyPr/>
        <a:lstStyle/>
        <a:p>
          <a:endParaRPr lang="zh-CN" altLang="en-US" sz="2400">
            <a:latin typeface="+mn-ea"/>
            <a:ea typeface="+mn-ea"/>
          </a:endParaRPr>
        </a:p>
      </dgm:t>
    </dgm:pt>
    <dgm:pt modelId="{BD83C446-EF3A-4761-BAF0-0AEF111970F6}" type="sibTrans" cxnId="{B4008E0C-1F6C-4285-B9F1-3BEF1643F8D8}">
      <dgm:prSet/>
      <dgm:spPr/>
      <dgm:t>
        <a:bodyPr/>
        <a:lstStyle/>
        <a:p>
          <a:endParaRPr lang="zh-CN" altLang="en-US" sz="2400">
            <a:latin typeface="+mn-ea"/>
            <a:ea typeface="+mn-ea"/>
          </a:endParaRPr>
        </a:p>
      </dgm:t>
    </dgm:pt>
    <dgm:pt modelId="{392BD329-5CC8-46BC-8400-AAD59997BEF6}">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生态文明建设</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成效显著</a:t>
          </a:r>
          <a:endParaRPr lang="zh-CN" sz="2400" dirty="0">
            <a:effectLst>
              <a:outerShdw blurRad="38100" dist="38100" dir="2700000" algn="tl">
                <a:srgbClr val="000000">
                  <a:alpha val="43137"/>
                </a:srgbClr>
              </a:outerShdw>
            </a:effectLst>
            <a:latin typeface="+mn-ea"/>
            <a:ea typeface="+mn-ea"/>
          </a:endParaRPr>
        </a:p>
      </dgm:t>
    </dgm:pt>
    <dgm:pt modelId="{DD984A63-4A89-4F35-A8CA-92A258B97050}" type="parTrans" cxnId="{9D340200-7902-47E4-A2E3-0BFF1AE85429}">
      <dgm:prSet/>
      <dgm:spPr/>
      <dgm:t>
        <a:bodyPr/>
        <a:lstStyle/>
        <a:p>
          <a:endParaRPr lang="zh-CN" altLang="en-US" sz="2400">
            <a:latin typeface="+mn-ea"/>
            <a:ea typeface="+mn-ea"/>
          </a:endParaRPr>
        </a:p>
      </dgm:t>
    </dgm:pt>
    <dgm:pt modelId="{01DF1C59-7294-47D5-AC62-7E7566AE5E9C}" type="sibTrans" cxnId="{9D340200-7902-47E4-A2E3-0BFF1AE85429}">
      <dgm:prSet/>
      <dgm:spPr/>
      <dgm:t>
        <a:bodyPr/>
        <a:lstStyle/>
        <a:p>
          <a:endParaRPr lang="zh-CN" altLang="en-US" sz="2400">
            <a:latin typeface="+mn-ea"/>
            <a:ea typeface="+mn-ea"/>
          </a:endParaRPr>
        </a:p>
      </dgm:t>
    </dgm:pt>
    <dgm:pt modelId="{E7B39D04-AE14-4E19-AD3A-2C8DAC771CB5}">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强军兴军</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开创新局面</a:t>
          </a:r>
          <a:endParaRPr lang="zh-CN" sz="2400" dirty="0">
            <a:effectLst>
              <a:outerShdw blurRad="38100" dist="38100" dir="2700000" algn="tl">
                <a:srgbClr val="000000">
                  <a:alpha val="43137"/>
                </a:srgbClr>
              </a:outerShdw>
            </a:effectLst>
            <a:latin typeface="+mn-ea"/>
            <a:ea typeface="+mn-ea"/>
          </a:endParaRPr>
        </a:p>
      </dgm:t>
    </dgm:pt>
    <dgm:pt modelId="{CA23D3DF-3713-405A-935B-DC7048A62331}" type="parTrans" cxnId="{5A9BF795-3BF8-4CD6-BC5C-439E3646C46B}">
      <dgm:prSet/>
      <dgm:spPr/>
      <dgm:t>
        <a:bodyPr/>
        <a:lstStyle/>
        <a:p>
          <a:endParaRPr lang="zh-CN" altLang="en-US" sz="2400">
            <a:latin typeface="+mn-ea"/>
            <a:ea typeface="+mn-ea"/>
          </a:endParaRPr>
        </a:p>
      </dgm:t>
    </dgm:pt>
    <dgm:pt modelId="{CE8ACB2D-70C1-494B-8718-8C4ADFCD0141}" type="sibTrans" cxnId="{5A9BF795-3BF8-4CD6-BC5C-439E3646C46B}">
      <dgm:prSet/>
      <dgm:spPr/>
      <dgm:t>
        <a:bodyPr/>
        <a:lstStyle/>
        <a:p>
          <a:endParaRPr lang="zh-CN" altLang="en-US" sz="2400">
            <a:latin typeface="+mn-ea"/>
            <a:ea typeface="+mn-ea"/>
          </a:endParaRPr>
        </a:p>
      </dgm:t>
    </dgm:pt>
    <dgm:pt modelId="{E7C24F8B-B092-456E-A711-647714E66AC3}">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港澳台工作</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取得新进展</a:t>
          </a:r>
          <a:endParaRPr lang="zh-CN" sz="2400" dirty="0">
            <a:effectLst>
              <a:outerShdw blurRad="38100" dist="38100" dir="2700000" algn="tl">
                <a:srgbClr val="000000">
                  <a:alpha val="43137"/>
                </a:srgbClr>
              </a:outerShdw>
            </a:effectLst>
            <a:latin typeface="+mn-ea"/>
            <a:ea typeface="+mn-ea"/>
          </a:endParaRPr>
        </a:p>
      </dgm:t>
    </dgm:pt>
    <dgm:pt modelId="{164ADCB6-C131-4F9B-8CE5-618B86585BE0}" type="parTrans" cxnId="{081CBB1E-27BB-4835-B9BF-1B0FF76B94B6}">
      <dgm:prSet/>
      <dgm:spPr/>
      <dgm:t>
        <a:bodyPr/>
        <a:lstStyle/>
        <a:p>
          <a:endParaRPr lang="zh-CN" altLang="en-US" sz="2400">
            <a:latin typeface="+mn-ea"/>
            <a:ea typeface="+mn-ea"/>
          </a:endParaRPr>
        </a:p>
      </dgm:t>
    </dgm:pt>
    <dgm:pt modelId="{54DD94B7-30BE-4ECF-82D7-E32064322D9E}" type="sibTrans" cxnId="{081CBB1E-27BB-4835-B9BF-1B0FF76B94B6}">
      <dgm:prSet/>
      <dgm:spPr/>
      <dgm:t>
        <a:bodyPr/>
        <a:lstStyle/>
        <a:p>
          <a:endParaRPr lang="zh-CN" altLang="en-US" sz="2400">
            <a:latin typeface="+mn-ea"/>
            <a:ea typeface="+mn-ea"/>
          </a:endParaRPr>
        </a:p>
      </dgm:t>
    </dgm:pt>
    <dgm:pt modelId="{9BA943A3-092B-43BA-B365-A0A7E5A0D336}">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全方位外交布局</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深入展开</a:t>
          </a:r>
          <a:endParaRPr lang="zh-CN" sz="2400" dirty="0">
            <a:effectLst>
              <a:outerShdw blurRad="38100" dist="38100" dir="2700000" algn="tl">
                <a:srgbClr val="000000">
                  <a:alpha val="43137"/>
                </a:srgbClr>
              </a:outerShdw>
            </a:effectLst>
            <a:latin typeface="+mn-ea"/>
            <a:ea typeface="+mn-ea"/>
          </a:endParaRPr>
        </a:p>
      </dgm:t>
    </dgm:pt>
    <dgm:pt modelId="{35D7B31D-A773-45E7-B31B-7147516B5BD2}" type="parTrans" cxnId="{52163E63-5A13-47B6-816A-D7254777DE25}">
      <dgm:prSet/>
      <dgm:spPr/>
      <dgm:t>
        <a:bodyPr/>
        <a:lstStyle/>
        <a:p>
          <a:endParaRPr lang="zh-CN" altLang="en-US" sz="2400">
            <a:latin typeface="+mn-ea"/>
            <a:ea typeface="+mn-ea"/>
          </a:endParaRPr>
        </a:p>
      </dgm:t>
    </dgm:pt>
    <dgm:pt modelId="{B3080ACE-EA42-4945-9986-A84A86B26B88}" type="sibTrans" cxnId="{52163E63-5A13-47B6-816A-D7254777DE25}">
      <dgm:prSet/>
      <dgm:spPr/>
      <dgm:t>
        <a:bodyPr/>
        <a:lstStyle/>
        <a:p>
          <a:endParaRPr lang="zh-CN" altLang="en-US" sz="2400">
            <a:latin typeface="+mn-ea"/>
            <a:ea typeface="+mn-ea"/>
          </a:endParaRPr>
        </a:p>
      </dgm:t>
    </dgm:pt>
    <dgm:pt modelId="{ED969D36-C556-4B9F-BDE8-786D61F7D4C6}">
      <dgm:prSet custT="1"/>
      <dgm:spPr/>
      <dgm:t>
        <a:bodyPr/>
        <a:lstStyle/>
        <a:p>
          <a:pPr rtl="0">
            <a:lnSpc>
              <a:spcPct val="100000"/>
            </a:lnSpc>
            <a:spcAft>
              <a:spcPts val="0"/>
            </a:spcAft>
          </a:pPr>
          <a:r>
            <a:rPr lang="zh-CN" altLang="en-US" sz="2400" dirty="0" smtClean="0">
              <a:effectLst>
                <a:outerShdw blurRad="38100" dist="38100" dir="2700000" algn="tl">
                  <a:srgbClr val="000000">
                    <a:alpha val="43137"/>
                  </a:srgbClr>
                </a:outerShdw>
              </a:effectLst>
              <a:latin typeface="+mn-ea"/>
              <a:ea typeface="+mn-ea"/>
            </a:rPr>
            <a:t>全面从严治党</a:t>
          </a:r>
          <a:endParaRPr lang="en-US" altLang="zh-CN" sz="2400" dirty="0" smtClean="0">
            <a:effectLst>
              <a:outerShdw blurRad="38100" dist="38100" dir="2700000" algn="tl">
                <a:srgbClr val="000000">
                  <a:alpha val="43137"/>
                </a:srgbClr>
              </a:outerShdw>
            </a:effectLst>
            <a:latin typeface="+mn-ea"/>
            <a:ea typeface="+mn-ea"/>
          </a:endParaRPr>
        </a:p>
        <a:p>
          <a:pPr rtl="0">
            <a:lnSpc>
              <a:spcPct val="100000"/>
            </a:lnSpc>
            <a:spcAft>
              <a:spcPts val="0"/>
            </a:spcAft>
          </a:pPr>
          <a:r>
            <a:rPr lang="zh-CN" altLang="en-US" sz="2400" dirty="0" smtClean="0">
              <a:effectLst>
                <a:outerShdw blurRad="38100" dist="38100" dir="2700000" algn="tl">
                  <a:srgbClr val="000000">
                    <a:alpha val="43137"/>
                  </a:srgbClr>
                </a:outerShdw>
              </a:effectLst>
              <a:latin typeface="+mn-ea"/>
              <a:ea typeface="+mn-ea"/>
            </a:rPr>
            <a:t>成效卓著</a:t>
          </a:r>
          <a:endParaRPr lang="zh-CN" altLang="en-US" sz="2400" dirty="0">
            <a:effectLst>
              <a:outerShdw blurRad="38100" dist="38100" dir="2700000" algn="tl">
                <a:srgbClr val="000000">
                  <a:alpha val="43137"/>
                </a:srgbClr>
              </a:outerShdw>
            </a:effectLst>
            <a:latin typeface="+mn-ea"/>
            <a:ea typeface="+mn-ea"/>
          </a:endParaRPr>
        </a:p>
      </dgm:t>
    </dgm:pt>
    <dgm:pt modelId="{84F8EDAF-9223-4852-9EFE-1123BF6BC6A2}" type="parTrans" cxnId="{E0AD109B-4D8D-4755-B7F3-417AA462555C}">
      <dgm:prSet/>
      <dgm:spPr/>
      <dgm:t>
        <a:bodyPr/>
        <a:lstStyle/>
        <a:p>
          <a:endParaRPr lang="zh-CN" altLang="en-US" sz="2400">
            <a:latin typeface="+mn-ea"/>
            <a:ea typeface="+mn-ea"/>
          </a:endParaRPr>
        </a:p>
      </dgm:t>
    </dgm:pt>
    <dgm:pt modelId="{92862C6C-89E2-4A7C-8D11-FA4CB76B8307}" type="sibTrans" cxnId="{E0AD109B-4D8D-4755-B7F3-417AA462555C}">
      <dgm:prSet/>
      <dgm:spPr/>
      <dgm:t>
        <a:bodyPr/>
        <a:lstStyle/>
        <a:p>
          <a:endParaRPr lang="zh-CN" altLang="en-US" sz="2400">
            <a:latin typeface="+mn-ea"/>
            <a:ea typeface="+mn-ea"/>
          </a:endParaRPr>
        </a:p>
      </dgm:t>
    </dgm:pt>
    <dgm:pt modelId="{0215AC2B-0D5D-465A-8AE5-E4E63453069B}" type="pres">
      <dgm:prSet presAssocID="{8DEFD2E2-3164-48A1-8298-35C6481DA877}" presName="diagram" presStyleCnt="0">
        <dgm:presLayoutVars>
          <dgm:dir/>
          <dgm:resizeHandles val="exact"/>
        </dgm:presLayoutVars>
      </dgm:prSet>
      <dgm:spPr/>
      <dgm:t>
        <a:bodyPr/>
        <a:lstStyle/>
        <a:p>
          <a:endParaRPr lang="zh-CN" altLang="en-US"/>
        </a:p>
      </dgm:t>
    </dgm:pt>
    <dgm:pt modelId="{BDDE7E20-91E8-4751-8B07-DCADB2BDD049}" type="pres">
      <dgm:prSet presAssocID="{015834A7-3C1F-4E34-B4CE-27ABE7DE0DFE}" presName="node" presStyleLbl="node1" presStyleIdx="0" presStyleCnt="10">
        <dgm:presLayoutVars>
          <dgm:bulletEnabled val="1"/>
        </dgm:presLayoutVars>
      </dgm:prSet>
      <dgm:spPr/>
      <dgm:t>
        <a:bodyPr/>
        <a:lstStyle/>
        <a:p>
          <a:endParaRPr lang="zh-CN" altLang="en-US"/>
        </a:p>
      </dgm:t>
    </dgm:pt>
    <dgm:pt modelId="{3D7B1C7E-C586-42CC-8A1E-CBE6171723FF}" type="pres">
      <dgm:prSet presAssocID="{D00A51B7-9E0D-4705-8AF9-FF5FC271FE37}" presName="sibTrans" presStyleCnt="0"/>
      <dgm:spPr/>
      <dgm:t>
        <a:bodyPr/>
        <a:lstStyle/>
        <a:p>
          <a:endParaRPr lang="zh-CN" altLang="en-US"/>
        </a:p>
      </dgm:t>
    </dgm:pt>
    <dgm:pt modelId="{C0F3B39F-9FF4-425C-81E6-D316FBCE66BC}" type="pres">
      <dgm:prSet presAssocID="{4E6C3E2F-ACE1-44D5-A20E-AC1C15661496}" presName="node" presStyleLbl="node1" presStyleIdx="1" presStyleCnt="10">
        <dgm:presLayoutVars>
          <dgm:bulletEnabled val="1"/>
        </dgm:presLayoutVars>
      </dgm:prSet>
      <dgm:spPr/>
      <dgm:t>
        <a:bodyPr/>
        <a:lstStyle/>
        <a:p>
          <a:endParaRPr lang="zh-CN" altLang="en-US"/>
        </a:p>
      </dgm:t>
    </dgm:pt>
    <dgm:pt modelId="{EE368BA8-9B65-423E-940F-7F6909A6EEDD}" type="pres">
      <dgm:prSet presAssocID="{114891C9-5BF5-4076-B978-BB63716E8F43}" presName="sibTrans" presStyleCnt="0"/>
      <dgm:spPr/>
      <dgm:t>
        <a:bodyPr/>
        <a:lstStyle/>
        <a:p>
          <a:endParaRPr lang="zh-CN" altLang="en-US"/>
        </a:p>
      </dgm:t>
    </dgm:pt>
    <dgm:pt modelId="{3AD69B23-2951-4ACA-B45A-23915E4A9880}" type="pres">
      <dgm:prSet presAssocID="{8A914C81-BEBF-45DE-8BC7-589492F8989E}" presName="node" presStyleLbl="node1" presStyleIdx="2" presStyleCnt="10">
        <dgm:presLayoutVars>
          <dgm:bulletEnabled val="1"/>
        </dgm:presLayoutVars>
      </dgm:prSet>
      <dgm:spPr/>
      <dgm:t>
        <a:bodyPr/>
        <a:lstStyle/>
        <a:p>
          <a:endParaRPr lang="zh-CN" altLang="en-US"/>
        </a:p>
      </dgm:t>
    </dgm:pt>
    <dgm:pt modelId="{CC433411-9AF8-4EBE-8F3D-FFF0EC77EAFB}" type="pres">
      <dgm:prSet presAssocID="{ED2194C8-DFB3-4548-8F81-23DCCC583269}" presName="sibTrans" presStyleCnt="0"/>
      <dgm:spPr/>
      <dgm:t>
        <a:bodyPr/>
        <a:lstStyle/>
        <a:p>
          <a:endParaRPr lang="zh-CN" altLang="en-US"/>
        </a:p>
      </dgm:t>
    </dgm:pt>
    <dgm:pt modelId="{BD0F2D5F-F592-4E5A-B44E-F978817A9496}" type="pres">
      <dgm:prSet presAssocID="{6F73DE51-BBB9-4AED-B2D0-C5233543C6F3}" presName="node" presStyleLbl="node1" presStyleIdx="3" presStyleCnt="10">
        <dgm:presLayoutVars>
          <dgm:bulletEnabled val="1"/>
        </dgm:presLayoutVars>
      </dgm:prSet>
      <dgm:spPr/>
      <dgm:t>
        <a:bodyPr/>
        <a:lstStyle/>
        <a:p>
          <a:endParaRPr lang="zh-CN" altLang="en-US"/>
        </a:p>
      </dgm:t>
    </dgm:pt>
    <dgm:pt modelId="{1C4909F1-0142-4021-8FD3-2E532830D9B3}" type="pres">
      <dgm:prSet presAssocID="{86DA85C1-8717-4DAA-92C1-F5D8E3EEBC64}" presName="sibTrans" presStyleCnt="0"/>
      <dgm:spPr/>
      <dgm:t>
        <a:bodyPr/>
        <a:lstStyle/>
        <a:p>
          <a:endParaRPr lang="zh-CN" altLang="en-US"/>
        </a:p>
      </dgm:t>
    </dgm:pt>
    <dgm:pt modelId="{F56C91CE-E9B8-438A-B05C-18A98BDBA9D0}" type="pres">
      <dgm:prSet presAssocID="{CBA2ECCE-A69B-47B7-85B4-DBC710FD90EF}" presName="node" presStyleLbl="node1" presStyleIdx="4" presStyleCnt="10">
        <dgm:presLayoutVars>
          <dgm:bulletEnabled val="1"/>
        </dgm:presLayoutVars>
      </dgm:prSet>
      <dgm:spPr/>
      <dgm:t>
        <a:bodyPr/>
        <a:lstStyle/>
        <a:p>
          <a:endParaRPr lang="zh-CN" altLang="en-US"/>
        </a:p>
      </dgm:t>
    </dgm:pt>
    <dgm:pt modelId="{738E88A4-8355-4164-8EA9-4A69F588DC94}" type="pres">
      <dgm:prSet presAssocID="{BD83C446-EF3A-4761-BAF0-0AEF111970F6}" presName="sibTrans" presStyleCnt="0"/>
      <dgm:spPr/>
      <dgm:t>
        <a:bodyPr/>
        <a:lstStyle/>
        <a:p>
          <a:endParaRPr lang="zh-CN" altLang="en-US"/>
        </a:p>
      </dgm:t>
    </dgm:pt>
    <dgm:pt modelId="{4662E783-0644-4331-8966-BD7A6D8E6BAB}" type="pres">
      <dgm:prSet presAssocID="{392BD329-5CC8-46BC-8400-AAD59997BEF6}" presName="node" presStyleLbl="node1" presStyleIdx="5" presStyleCnt="10">
        <dgm:presLayoutVars>
          <dgm:bulletEnabled val="1"/>
        </dgm:presLayoutVars>
      </dgm:prSet>
      <dgm:spPr/>
      <dgm:t>
        <a:bodyPr/>
        <a:lstStyle/>
        <a:p>
          <a:endParaRPr lang="zh-CN" altLang="en-US"/>
        </a:p>
      </dgm:t>
    </dgm:pt>
    <dgm:pt modelId="{DABFCD74-0167-4494-B79A-07716BDC4611}" type="pres">
      <dgm:prSet presAssocID="{01DF1C59-7294-47D5-AC62-7E7566AE5E9C}" presName="sibTrans" presStyleCnt="0"/>
      <dgm:spPr/>
      <dgm:t>
        <a:bodyPr/>
        <a:lstStyle/>
        <a:p>
          <a:endParaRPr lang="zh-CN" altLang="en-US"/>
        </a:p>
      </dgm:t>
    </dgm:pt>
    <dgm:pt modelId="{36471926-968D-46AE-AA9D-3E0A1F1567C4}" type="pres">
      <dgm:prSet presAssocID="{E7B39D04-AE14-4E19-AD3A-2C8DAC771CB5}" presName="node" presStyleLbl="node1" presStyleIdx="6" presStyleCnt="10">
        <dgm:presLayoutVars>
          <dgm:bulletEnabled val="1"/>
        </dgm:presLayoutVars>
      </dgm:prSet>
      <dgm:spPr/>
      <dgm:t>
        <a:bodyPr/>
        <a:lstStyle/>
        <a:p>
          <a:endParaRPr lang="zh-CN" altLang="en-US"/>
        </a:p>
      </dgm:t>
    </dgm:pt>
    <dgm:pt modelId="{BA06968B-F943-4889-B2A4-E4392E082FD4}" type="pres">
      <dgm:prSet presAssocID="{CE8ACB2D-70C1-494B-8718-8C4ADFCD0141}" presName="sibTrans" presStyleCnt="0"/>
      <dgm:spPr/>
      <dgm:t>
        <a:bodyPr/>
        <a:lstStyle/>
        <a:p>
          <a:endParaRPr lang="zh-CN" altLang="en-US"/>
        </a:p>
      </dgm:t>
    </dgm:pt>
    <dgm:pt modelId="{297B020C-7F6C-4C00-9B6B-1AE6EA2A9F9E}" type="pres">
      <dgm:prSet presAssocID="{E7C24F8B-B092-456E-A711-647714E66AC3}" presName="node" presStyleLbl="node1" presStyleIdx="7" presStyleCnt="10">
        <dgm:presLayoutVars>
          <dgm:bulletEnabled val="1"/>
        </dgm:presLayoutVars>
      </dgm:prSet>
      <dgm:spPr/>
      <dgm:t>
        <a:bodyPr/>
        <a:lstStyle/>
        <a:p>
          <a:endParaRPr lang="zh-CN" altLang="en-US"/>
        </a:p>
      </dgm:t>
    </dgm:pt>
    <dgm:pt modelId="{7AB988A1-93B5-4BA6-9FCA-0B1547ABC520}" type="pres">
      <dgm:prSet presAssocID="{54DD94B7-30BE-4ECF-82D7-E32064322D9E}" presName="sibTrans" presStyleCnt="0"/>
      <dgm:spPr/>
      <dgm:t>
        <a:bodyPr/>
        <a:lstStyle/>
        <a:p>
          <a:endParaRPr lang="zh-CN" altLang="en-US"/>
        </a:p>
      </dgm:t>
    </dgm:pt>
    <dgm:pt modelId="{31FB0505-4F2A-4530-BD60-D0C0030B055E}" type="pres">
      <dgm:prSet presAssocID="{9BA943A3-092B-43BA-B365-A0A7E5A0D336}" presName="node" presStyleLbl="node1" presStyleIdx="8" presStyleCnt="10" custScaleX="99306">
        <dgm:presLayoutVars>
          <dgm:bulletEnabled val="1"/>
        </dgm:presLayoutVars>
      </dgm:prSet>
      <dgm:spPr/>
      <dgm:t>
        <a:bodyPr/>
        <a:lstStyle/>
        <a:p>
          <a:endParaRPr lang="zh-CN" altLang="en-US"/>
        </a:p>
      </dgm:t>
    </dgm:pt>
    <dgm:pt modelId="{38B0B759-79C4-4014-8331-0F0566BBE202}" type="pres">
      <dgm:prSet presAssocID="{B3080ACE-EA42-4945-9986-A84A86B26B88}" presName="sibTrans" presStyleCnt="0"/>
      <dgm:spPr/>
      <dgm:t>
        <a:bodyPr/>
        <a:lstStyle/>
        <a:p>
          <a:endParaRPr lang="zh-CN" altLang="en-US"/>
        </a:p>
      </dgm:t>
    </dgm:pt>
    <dgm:pt modelId="{00CC8CEC-2152-4D02-8C4D-00BEBE1C2B94}" type="pres">
      <dgm:prSet presAssocID="{ED969D36-C556-4B9F-BDE8-786D61F7D4C6}" presName="node" presStyleLbl="node1" presStyleIdx="9" presStyleCnt="10">
        <dgm:presLayoutVars>
          <dgm:bulletEnabled val="1"/>
        </dgm:presLayoutVars>
      </dgm:prSet>
      <dgm:spPr/>
      <dgm:t>
        <a:bodyPr/>
        <a:lstStyle/>
        <a:p>
          <a:endParaRPr lang="zh-CN" altLang="en-US"/>
        </a:p>
      </dgm:t>
    </dgm:pt>
  </dgm:ptLst>
  <dgm:cxnLst>
    <dgm:cxn modelId="{347B2A65-5044-46D4-ABAD-DDBD8DA02DAA}" type="presOf" srcId="{E7C24F8B-B092-456E-A711-647714E66AC3}" destId="{297B020C-7F6C-4C00-9B6B-1AE6EA2A9F9E}" srcOrd="0" destOrd="0" presId="urn:microsoft.com/office/officeart/2005/8/layout/default#1"/>
    <dgm:cxn modelId="{44DDB55F-ECD5-4BCB-A95B-9474297D5EE6}" srcId="{8DEFD2E2-3164-48A1-8298-35C6481DA877}" destId="{8A914C81-BEBF-45DE-8BC7-589492F8989E}" srcOrd="2" destOrd="0" parTransId="{997E096A-E3A3-46F5-8915-F597BA1A91AC}" sibTransId="{ED2194C8-DFB3-4548-8F81-23DCCC583269}"/>
    <dgm:cxn modelId="{5A9BF795-3BF8-4CD6-BC5C-439E3646C46B}" srcId="{8DEFD2E2-3164-48A1-8298-35C6481DA877}" destId="{E7B39D04-AE14-4E19-AD3A-2C8DAC771CB5}" srcOrd="6" destOrd="0" parTransId="{CA23D3DF-3713-405A-935B-DC7048A62331}" sibTransId="{CE8ACB2D-70C1-494B-8718-8C4ADFCD0141}"/>
    <dgm:cxn modelId="{E0AD109B-4D8D-4755-B7F3-417AA462555C}" srcId="{8DEFD2E2-3164-48A1-8298-35C6481DA877}" destId="{ED969D36-C556-4B9F-BDE8-786D61F7D4C6}" srcOrd="9" destOrd="0" parTransId="{84F8EDAF-9223-4852-9EFE-1123BF6BC6A2}" sibTransId="{92862C6C-89E2-4A7C-8D11-FA4CB76B8307}"/>
    <dgm:cxn modelId="{72E44BAD-3465-430F-BDA5-DD642A113923}" type="presOf" srcId="{8A914C81-BEBF-45DE-8BC7-589492F8989E}" destId="{3AD69B23-2951-4ACA-B45A-23915E4A9880}" srcOrd="0" destOrd="0" presId="urn:microsoft.com/office/officeart/2005/8/layout/default#1"/>
    <dgm:cxn modelId="{B4008E0C-1F6C-4285-B9F1-3BEF1643F8D8}" srcId="{8DEFD2E2-3164-48A1-8298-35C6481DA877}" destId="{CBA2ECCE-A69B-47B7-85B4-DBC710FD90EF}" srcOrd="4" destOrd="0" parTransId="{AF59B7B4-44A0-407A-83B9-4F7EA5E13A24}" sibTransId="{BD83C446-EF3A-4761-BAF0-0AEF111970F6}"/>
    <dgm:cxn modelId="{3E165B80-D9F3-4D33-8EFD-B658A240D0E8}" type="presOf" srcId="{015834A7-3C1F-4E34-B4CE-27ABE7DE0DFE}" destId="{BDDE7E20-91E8-4751-8B07-DCADB2BDD049}" srcOrd="0" destOrd="0" presId="urn:microsoft.com/office/officeart/2005/8/layout/default#1"/>
    <dgm:cxn modelId="{0317D6EA-6426-4B2E-80A6-79BCD92EEB4A}" type="presOf" srcId="{CBA2ECCE-A69B-47B7-85B4-DBC710FD90EF}" destId="{F56C91CE-E9B8-438A-B05C-18A98BDBA9D0}" srcOrd="0" destOrd="0" presId="urn:microsoft.com/office/officeart/2005/8/layout/default#1"/>
    <dgm:cxn modelId="{52163E63-5A13-47B6-816A-D7254777DE25}" srcId="{8DEFD2E2-3164-48A1-8298-35C6481DA877}" destId="{9BA943A3-092B-43BA-B365-A0A7E5A0D336}" srcOrd="8" destOrd="0" parTransId="{35D7B31D-A773-45E7-B31B-7147516B5BD2}" sibTransId="{B3080ACE-EA42-4945-9986-A84A86B26B88}"/>
    <dgm:cxn modelId="{61296FD8-FBD8-416A-9B13-2B000A18A23D}" type="presOf" srcId="{392BD329-5CC8-46BC-8400-AAD59997BEF6}" destId="{4662E783-0644-4331-8966-BD7A6D8E6BAB}" srcOrd="0" destOrd="0" presId="urn:microsoft.com/office/officeart/2005/8/layout/default#1"/>
    <dgm:cxn modelId="{6172E0C5-E268-4DAE-ACFC-9C94D6661885}" type="presOf" srcId="{4E6C3E2F-ACE1-44D5-A20E-AC1C15661496}" destId="{C0F3B39F-9FF4-425C-81E6-D316FBCE66BC}" srcOrd="0" destOrd="0" presId="urn:microsoft.com/office/officeart/2005/8/layout/default#1"/>
    <dgm:cxn modelId="{F2F2323D-4F60-4AEB-A62E-D47F257FB184}" type="presOf" srcId="{9BA943A3-092B-43BA-B365-A0A7E5A0D336}" destId="{31FB0505-4F2A-4530-BD60-D0C0030B055E}" srcOrd="0" destOrd="0" presId="urn:microsoft.com/office/officeart/2005/8/layout/default#1"/>
    <dgm:cxn modelId="{C502220F-77CE-4E2F-9E42-C4801A852F67}" type="presOf" srcId="{6F73DE51-BBB9-4AED-B2D0-C5233543C6F3}" destId="{BD0F2D5F-F592-4E5A-B44E-F978817A9496}" srcOrd="0" destOrd="0" presId="urn:microsoft.com/office/officeart/2005/8/layout/default#1"/>
    <dgm:cxn modelId="{B49D6118-88DF-4B04-ADCD-B385BDD86C74}" srcId="{8DEFD2E2-3164-48A1-8298-35C6481DA877}" destId="{4E6C3E2F-ACE1-44D5-A20E-AC1C15661496}" srcOrd="1" destOrd="0" parTransId="{689CC4E3-B9CC-4AF7-AA4B-9FEA377ACCA6}" sibTransId="{114891C9-5BF5-4076-B978-BB63716E8F43}"/>
    <dgm:cxn modelId="{615EF25D-5294-4742-BA50-DB3AA82F81C1}" srcId="{8DEFD2E2-3164-48A1-8298-35C6481DA877}" destId="{015834A7-3C1F-4E34-B4CE-27ABE7DE0DFE}" srcOrd="0" destOrd="0" parTransId="{0EE184E3-B37E-4EAA-A4B6-7E71F3F700B4}" sibTransId="{D00A51B7-9E0D-4705-8AF9-FF5FC271FE37}"/>
    <dgm:cxn modelId="{663ED356-183E-491F-8D8C-182DBB8FF4D1}" type="presOf" srcId="{8DEFD2E2-3164-48A1-8298-35C6481DA877}" destId="{0215AC2B-0D5D-465A-8AE5-E4E63453069B}" srcOrd="0" destOrd="0" presId="urn:microsoft.com/office/officeart/2005/8/layout/default#1"/>
    <dgm:cxn modelId="{9D340200-7902-47E4-A2E3-0BFF1AE85429}" srcId="{8DEFD2E2-3164-48A1-8298-35C6481DA877}" destId="{392BD329-5CC8-46BC-8400-AAD59997BEF6}" srcOrd="5" destOrd="0" parTransId="{DD984A63-4A89-4F35-A8CA-92A258B97050}" sibTransId="{01DF1C59-7294-47D5-AC62-7E7566AE5E9C}"/>
    <dgm:cxn modelId="{081CBB1E-27BB-4835-B9BF-1B0FF76B94B6}" srcId="{8DEFD2E2-3164-48A1-8298-35C6481DA877}" destId="{E7C24F8B-B092-456E-A711-647714E66AC3}" srcOrd="7" destOrd="0" parTransId="{164ADCB6-C131-4F9B-8CE5-618B86585BE0}" sibTransId="{54DD94B7-30BE-4ECF-82D7-E32064322D9E}"/>
    <dgm:cxn modelId="{5BD73DD0-1DCC-4A73-81A6-0706C3851D69}" type="presOf" srcId="{ED969D36-C556-4B9F-BDE8-786D61F7D4C6}" destId="{00CC8CEC-2152-4D02-8C4D-00BEBE1C2B94}" srcOrd="0" destOrd="0" presId="urn:microsoft.com/office/officeart/2005/8/layout/default#1"/>
    <dgm:cxn modelId="{C9CDF545-C3F0-4363-BF19-6E6DCB8A05DA}" srcId="{8DEFD2E2-3164-48A1-8298-35C6481DA877}" destId="{6F73DE51-BBB9-4AED-B2D0-C5233543C6F3}" srcOrd="3" destOrd="0" parTransId="{4366A236-4433-4C81-830A-D6FB4C37AE0C}" sibTransId="{86DA85C1-8717-4DAA-92C1-F5D8E3EEBC64}"/>
    <dgm:cxn modelId="{9EA1141B-C119-422C-B042-55C9DB741972}" type="presOf" srcId="{E7B39D04-AE14-4E19-AD3A-2C8DAC771CB5}" destId="{36471926-968D-46AE-AA9D-3E0A1F1567C4}" srcOrd="0" destOrd="0" presId="urn:microsoft.com/office/officeart/2005/8/layout/default#1"/>
    <dgm:cxn modelId="{4070E6F2-9192-47AF-A9D5-018C8DA9B1A4}" type="presParOf" srcId="{0215AC2B-0D5D-465A-8AE5-E4E63453069B}" destId="{BDDE7E20-91E8-4751-8B07-DCADB2BDD049}" srcOrd="0" destOrd="0" presId="urn:microsoft.com/office/officeart/2005/8/layout/default#1"/>
    <dgm:cxn modelId="{71515ADE-F4FD-4D0B-A4A6-497A19E8B81D}" type="presParOf" srcId="{0215AC2B-0D5D-465A-8AE5-E4E63453069B}" destId="{3D7B1C7E-C586-42CC-8A1E-CBE6171723FF}" srcOrd="1" destOrd="0" presId="urn:microsoft.com/office/officeart/2005/8/layout/default#1"/>
    <dgm:cxn modelId="{81D0C6D7-7991-44AA-85D0-ED65F80AA0DB}" type="presParOf" srcId="{0215AC2B-0D5D-465A-8AE5-E4E63453069B}" destId="{C0F3B39F-9FF4-425C-81E6-D316FBCE66BC}" srcOrd="2" destOrd="0" presId="urn:microsoft.com/office/officeart/2005/8/layout/default#1"/>
    <dgm:cxn modelId="{FD04A1FC-E304-4524-8B58-C08B8D65D995}" type="presParOf" srcId="{0215AC2B-0D5D-465A-8AE5-E4E63453069B}" destId="{EE368BA8-9B65-423E-940F-7F6909A6EEDD}" srcOrd="3" destOrd="0" presId="urn:microsoft.com/office/officeart/2005/8/layout/default#1"/>
    <dgm:cxn modelId="{E7A06CE6-0C0C-4B21-ADF3-10626CAB2407}" type="presParOf" srcId="{0215AC2B-0D5D-465A-8AE5-E4E63453069B}" destId="{3AD69B23-2951-4ACA-B45A-23915E4A9880}" srcOrd="4" destOrd="0" presId="urn:microsoft.com/office/officeart/2005/8/layout/default#1"/>
    <dgm:cxn modelId="{1BC28688-42AD-4A91-BE5D-43B97B72FF2F}" type="presParOf" srcId="{0215AC2B-0D5D-465A-8AE5-E4E63453069B}" destId="{CC433411-9AF8-4EBE-8F3D-FFF0EC77EAFB}" srcOrd="5" destOrd="0" presId="urn:microsoft.com/office/officeart/2005/8/layout/default#1"/>
    <dgm:cxn modelId="{C1EEE042-8DEB-48D0-B139-5CA9CDB66373}" type="presParOf" srcId="{0215AC2B-0D5D-465A-8AE5-E4E63453069B}" destId="{BD0F2D5F-F592-4E5A-B44E-F978817A9496}" srcOrd="6" destOrd="0" presId="urn:microsoft.com/office/officeart/2005/8/layout/default#1"/>
    <dgm:cxn modelId="{B1FCD80D-278A-404E-ACFE-10C85C4C08AB}" type="presParOf" srcId="{0215AC2B-0D5D-465A-8AE5-E4E63453069B}" destId="{1C4909F1-0142-4021-8FD3-2E532830D9B3}" srcOrd="7" destOrd="0" presId="urn:microsoft.com/office/officeart/2005/8/layout/default#1"/>
    <dgm:cxn modelId="{4D31251C-1660-4F7D-9A55-C54CCDAFBACC}" type="presParOf" srcId="{0215AC2B-0D5D-465A-8AE5-E4E63453069B}" destId="{F56C91CE-E9B8-438A-B05C-18A98BDBA9D0}" srcOrd="8" destOrd="0" presId="urn:microsoft.com/office/officeart/2005/8/layout/default#1"/>
    <dgm:cxn modelId="{2EF1D978-3132-4D87-94BD-0DADB0EF87B0}" type="presParOf" srcId="{0215AC2B-0D5D-465A-8AE5-E4E63453069B}" destId="{738E88A4-8355-4164-8EA9-4A69F588DC94}" srcOrd="9" destOrd="0" presId="urn:microsoft.com/office/officeart/2005/8/layout/default#1"/>
    <dgm:cxn modelId="{ADE3F8A4-99ED-4916-9ED1-2CB8E2A72EC4}" type="presParOf" srcId="{0215AC2B-0D5D-465A-8AE5-E4E63453069B}" destId="{4662E783-0644-4331-8966-BD7A6D8E6BAB}" srcOrd="10" destOrd="0" presId="urn:microsoft.com/office/officeart/2005/8/layout/default#1"/>
    <dgm:cxn modelId="{91C592E4-D8BB-4283-93B8-08B3B35D813D}" type="presParOf" srcId="{0215AC2B-0D5D-465A-8AE5-E4E63453069B}" destId="{DABFCD74-0167-4494-B79A-07716BDC4611}" srcOrd="11" destOrd="0" presId="urn:microsoft.com/office/officeart/2005/8/layout/default#1"/>
    <dgm:cxn modelId="{F045A4C7-3FDD-4FC9-81E5-CFC2F2B68233}" type="presParOf" srcId="{0215AC2B-0D5D-465A-8AE5-E4E63453069B}" destId="{36471926-968D-46AE-AA9D-3E0A1F1567C4}" srcOrd="12" destOrd="0" presId="urn:microsoft.com/office/officeart/2005/8/layout/default#1"/>
    <dgm:cxn modelId="{59D520F5-FAA8-4305-888D-C3B11F2F97F2}" type="presParOf" srcId="{0215AC2B-0D5D-465A-8AE5-E4E63453069B}" destId="{BA06968B-F943-4889-B2A4-E4392E082FD4}" srcOrd="13" destOrd="0" presId="urn:microsoft.com/office/officeart/2005/8/layout/default#1"/>
    <dgm:cxn modelId="{CDB464B9-C417-4319-9834-A11051415A38}" type="presParOf" srcId="{0215AC2B-0D5D-465A-8AE5-E4E63453069B}" destId="{297B020C-7F6C-4C00-9B6B-1AE6EA2A9F9E}" srcOrd="14" destOrd="0" presId="urn:microsoft.com/office/officeart/2005/8/layout/default#1"/>
    <dgm:cxn modelId="{19998453-B736-4B05-A775-60F29245B0EF}" type="presParOf" srcId="{0215AC2B-0D5D-465A-8AE5-E4E63453069B}" destId="{7AB988A1-93B5-4BA6-9FCA-0B1547ABC520}" srcOrd="15" destOrd="0" presId="urn:microsoft.com/office/officeart/2005/8/layout/default#1"/>
    <dgm:cxn modelId="{292ED14C-330E-42A9-AB62-EA8548F96571}" type="presParOf" srcId="{0215AC2B-0D5D-465A-8AE5-E4E63453069B}" destId="{31FB0505-4F2A-4530-BD60-D0C0030B055E}" srcOrd="16" destOrd="0" presId="urn:microsoft.com/office/officeart/2005/8/layout/default#1"/>
    <dgm:cxn modelId="{F518456D-226A-4DD1-8D47-4274C7BE03C8}" type="presParOf" srcId="{0215AC2B-0D5D-465A-8AE5-E4E63453069B}" destId="{38B0B759-79C4-4014-8331-0F0566BBE202}" srcOrd="17" destOrd="0" presId="urn:microsoft.com/office/officeart/2005/8/layout/default#1"/>
    <dgm:cxn modelId="{29B8A62A-D883-4424-BAFA-B6F5DF9B3BFF}" type="presParOf" srcId="{0215AC2B-0D5D-465A-8AE5-E4E63453069B}" destId="{00CC8CEC-2152-4D02-8C4D-00BEBE1C2B94}" srcOrd="18" destOrd="0" presId="urn:microsoft.com/office/officeart/2005/8/layout/default#1"/>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DDE7E20-91E8-4751-8B07-DCADB2BDD049}">
      <dsp:nvSpPr>
        <dsp:cNvPr id="0" name=""/>
        <dsp:cNvSpPr/>
      </dsp:nvSpPr>
      <dsp:spPr>
        <a:xfrm>
          <a:off x="82426" y="2108"/>
          <a:ext cx="2470158" cy="14820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经济建设</a:t>
          </a:r>
          <a:endParaRPr lang="en-US" altLang="zh-CN" sz="2400" kern="1200" dirty="0" smtClean="0">
            <a:effectLst>
              <a:outerShdw blurRad="38100" dist="38100" dir="2700000" algn="tl">
                <a:srgbClr val="000000">
                  <a:alpha val="43137"/>
                </a:srgbClr>
              </a:outerShdw>
            </a:effectLst>
            <a:latin typeface="+mn-ea"/>
            <a:ea typeface="+mn-ea"/>
          </a:endParaRPr>
        </a:p>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取得重大成就</a:t>
          </a:r>
          <a:endParaRPr lang="zh-CN" sz="2400" kern="1200" dirty="0">
            <a:effectLst>
              <a:outerShdw blurRad="38100" dist="38100" dir="2700000" algn="tl">
                <a:srgbClr val="000000">
                  <a:alpha val="43137"/>
                </a:srgbClr>
              </a:outerShdw>
            </a:effectLst>
            <a:latin typeface="+mn-ea"/>
            <a:ea typeface="+mn-ea"/>
          </a:endParaRPr>
        </a:p>
      </dsp:txBody>
      <dsp:txXfrm>
        <a:off x="82426" y="2108"/>
        <a:ext cx="2470158" cy="1482094"/>
      </dsp:txXfrm>
    </dsp:sp>
    <dsp:sp modelId="{C0F3B39F-9FF4-425C-81E6-D316FBCE66BC}">
      <dsp:nvSpPr>
        <dsp:cNvPr id="0" name=""/>
        <dsp:cNvSpPr/>
      </dsp:nvSpPr>
      <dsp:spPr>
        <a:xfrm>
          <a:off x="2799600" y="2108"/>
          <a:ext cx="2470158" cy="14820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全面深化改革</a:t>
          </a:r>
          <a:endParaRPr lang="en-US" altLang="zh-CN" sz="2400" kern="1200" dirty="0" smtClean="0">
            <a:effectLst>
              <a:outerShdw blurRad="38100" dist="38100" dir="2700000" algn="tl">
                <a:srgbClr val="000000">
                  <a:alpha val="43137"/>
                </a:srgbClr>
              </a:outerShdw>
            </a:effectLst>
            <a:latin typeface="+mn-ea"/>
            <a:ea typeface="+mn-ea"/>
          </a:endParaRPr>
        </a:p>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取得重大突破</a:t>
          </a:r>
          <a:endParaRPr lang="zh-CN" sz="2400" kern="1200" dirty="0">
            <a:effectLst>
              <a:outerShdw blurRad="38100" dist="38100" dir="2700000" algn="tl">
                <a:srgbClr val="000000">
                  <a:alpha val="43137"/>
                </a:srgbClr>
              </a:outerShdw>
            </a:effectLst>
            <a:latin typeface="+mn-ea"/>
            <a:ea typeface="+mn-ea"/>
          </a:endParaRPr>
        </a:p>
      </dsp:txBody>
      <dsp:txXfrm>
        <a:off x="2799600" y="2108"/>
        <a:ext cx="2470158" cy="1482094"/>
      </dsp:txXfrm>
    </dsp:sp>
    <dsp:sp modelId="{3AD69B23-2951-4ACA-B45A-23915E4A9880}">
      <dsp:nvSpPr>
        <dsp:cNvPr id="0" name=""/>
        <dsp:cNvSpPr/>
      </dsp:nvSpPr>
      <dsp:spPr>
        <a:xfrm>
          <a:off x="5516774" y="2108"/>
          <a:ext cx="2470158" cy="148209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zh-CN" altLang="en-US" sz="2400" kern="1200" dirty="0" smtClean="0">
              <a:effectLst>
                <a:outerShdw blurRad="38100" dist="38100" dir="2700000" algn="tl">
                  <a:srgbClr val="000000">
                    <a:alpha val="43137"/>
                  </a:srgbClr>
                </a:outerShdw>
              </a:effectLst>
              <a:latin typeface="+mn-ea"/>
              <a:ea typeface="+mn-ea"/>
            </a:rPr>
            <a:t>民主法治建设</a:t>
          </a:r>
          <a:endParaRPr lang="en-US" altLang="zh-CN" sz="2400" kern="1200" dirty="0" smtClean="0">
            <a:effectLst>
              <a:outerShdw blurRad="38100" dist="38100" dir="2700000" algn="tl">
                <a:srgbClr val="000000">
                  <a:alpha val="43137"/>
                </a:srgbClr>
              </a:outerShdw>
            </a:effectLst>
            <a:latin typeface="+mn-ea"/>
            <a:ea typeface="+mn-ea"/>
          </a:endParaRPr>
        </a:p>
        <a:p>
          <a:pPr lvl="0" algn="ctr" defTabSz="1066800" rtl="0">
            <a:lnSpc>
              <a:spcPct val="90000"/>
            </a:lnSpc>
            <a:spcBef>
              <a:spcPct val="0"/>
            </a:spcBef>
            <a:spcAft>
              <a:spcPts val="0"/>
            </a:spcAft>
          </a:pPr>
          <a:r>
            <a:rPr lang="zh-CN" altLang="en-US" sz="2400" kern="1200" dirty="0" smtClean="0">
              <a:effectLst>
                <a:outerShdw blurRad="38100" dist="38100" dir="2700000" algn="tl">
                  <a:srgbClr val="000000">
                    <a:alpha val="43137"/>
                  </a:srgbClr>
                </a:outerShdw>
              </a:effectLst>
              <a:latin typeface="+mn-ea"/>
              <a:ea typeface="+mn-ea"/>
            </a:rPr>
            <a:t>迈出重大步伐</a:t>
          </a:r>
          <a:endParaRPr lang="zh-CN" altLang="en-US" sz="2400" kern="1200" dirty="0">
            <a:effectLst>
              <a:outerShdw blurRad="38100" dist="38100" dir="2700000" algn="tl">
                <a:srgbClr val="000000">
                  <a:alpha val="43137"/>
                </a:srgbClr>
              </a:outerShdw>
            </a:effectLst>
            <a:latin typeface="+mn-ea"/>
            <a:ea typeface="+mn-ea"/>
          </a:endParaRPr>
        </a:p>
      </dsp:txBody>
      <dsp:txXfrm>
        <a:off x="5516774" y="2108"/>
        <a:ext cx="2470158" cy="1482094"/>
      </dsp:txXfrm>
    </dsp:sp>
    <dsp:sp modelId="{BD0F2D5F-F592-4E5A-B44E-F978817A9496}">
      <dsp:nvSpPr>
        <dsp:cNvPr id="0" name=""/>
        <dsp:cNvSpPr/>
      </dsp:nvSpPr>
      <dsp:spPr>
        <a:xfrm>
          <a:off x="8233948" y="2108"/>
          <a:ext cx="2470158" cy="14820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80000" tIns="91440" rIns="91440" bIns="91440" numCol="1" spcCol="1270" anchor="ctr" anchorCtr="0">
          <a:noAutofit/>
        </a:bodyPr>
        <a:lstStyle/>
        <a:p>
          <a:pPr lvl="0" algn="ctr" defTabSz="1066800" rtl="0">
            <a:lnSpc>
              <a:spcPct val="90000"/>
            </a:lnSpc>
            <a:spcBef>
              <a:spcPct val="0"/>
            </a:spcBef>
            <a:spcAft>
              <a:spcPts val="0"/>
            </a:spcAft>
          </a:pPr>
          <a:r>
            <a:rPr lang="zh-CN" altLang="en-US" sz="2400" kern="1200" dirty="0" smtClean="0">
              <a:effectLst>
                <a:outerShdw blurRad="38100" dist="38100" dir="2700000" algn="tl">
                  <a:srgbClr val="000000">
                    <a:alpha val="43137"/>
                  </a:srgbClr>
                </a:outerShdw>
              </a:effectLst>
              <a:latin typeface="+mn-ea"/>
              <a:ea typeface="+mn-ea"/>
            </a:rPr>
            <a:t>思想文化建设</a:t>
          </a:r>
          <a:endParaRPr lang="en-US" altLang="zh-CN" sz="2400" kern="1200" dirty="0" smtClean="0">
            <a:effectLst>
              <a:outerShdw blurRad="38100" dist="38100" dir="2700000" algn="tl">
                <a:srgbClr val="000000">
                  <a:alpha val="43137"/>
                </a:srgbClr>
              </a:outerShdw>
            </a:effectLst>
            <a:latin typeface="+mn-ea"/>
            <a:ea typeface="+mn-ea"/>
          </a:endParaRPr>
        </a:p>
        <a:p>
          <a:pPr lvl="0" algn="ctr" defTabSz="1066800" rtl="0">
            <a:lnSpc>
              <a:spcPct val="90000"/>
            </a:lnSpc>
            <a:spcBef>
              <a:spcPct val="0"/>
            </a:spcBef>
            <a:spcAft>
              <a:spcPts val="0"/>
            </a:spcAft>
          </a:pPr>
          <a:r>
            <a:rPr lang="zh-CN" altLang="en-US" sz="2400" kern="1200" dirty="0" smtClean="0">
              <a:effectLst>
                <a:outerShdw blurRad="38100" dist="38100" dir="2700000" algn="tl">
                  <a:srgbClr val="000000">
                    <a:alpha val="43137"/>
                  </a:srgbClr>
                </a:outerShdw>
              </a:effectLst>
              <a:latin typeface="+mn-ea"/>
              <a:ea typeface="+mn-ea"/>
            </a:rPr>
            <a:t>取得重大进展</a:t>
          </a:r>
          <a:endParaRPr lang="zh-CN" altLang="en-US" sz="2400" kern="1200" dirty="0">
            <a:effectLst>
              <a:outerShdw blurRad="38100" dist="38100" dir="2700000" algn="tl">
                <a:srgbClr val="000000">
                  <a:alpha val="43137"/>
                </a:srgbClr>
              </a:outerShdw>
            </a:effectLst>
            <a:latin typeface="+mn-ea"/>
            <a:ea typeface="+mn-ea"/>
          </a:endParaRPr>
        </a:p>
      </dsp:txBody>
      <dsp:txXfrm>
        <a:off x="8233948" y="2108"/>
        <a:ext cx="2470158" cy="1482094"/>
      </dsp:txXfrm>
    </dsp:sp>
    <dsp:sp modelId="{F56C91CE-E9B8-438A-B05C-18A98BDBA9D0}">
      <dsp:nvSpPr>
        <dsp:cNvPr id="0" name=""/>
        <dsp:cNvSpPr/>
      </dsp:nvSpPr>
      <dsp:spPr>
        <a:xfrm>
          <a:off x="82426" y="1731219"/>
          <a:ext cx="2470158" cy="148209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人民生活</a:t>
          </a:r>
          <a:endParaRPr lang="en-US" altLang="zh-CN" sz="2400" kern="1200" dirty="0" smtClean="0">
            <a:effectLst>
              <a:outerShdw blurRad="38100" dist="38100" dir="2700000" algn="tl">
                <a:srgbClr val="000000">
                  <a:alpha val="43137"/>
                </a:srgbClr>
              </a:outerShdw>
            </a:effectLst>
            <a:latin typeface="+mn-ea"/>
            <a:ea typeface="+mn-ea"/>
          </a:endParaRPr>
        </a:p>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不断改善</a:t>
          </a:r>
          <a:endParaRPr lang="zh-CN" sz="2400" kern="1200" dirty="0">
            <a:effectLst>
              <a:outerShdw blurRad="38100" dist="38100" dir="2700000" algn="tl">
                <a:srgbClr val="000000">
                  <a:alpha val="43137"/>
                </a:srgbClr>
              </a:outerShdw>
            </a:effectLst>
            <a:latin typeface="+mn-ea"/>
            <a:ea typeface="+mn-ea"/>
          </a:endParaRPr>
        </a:p>
      </dsp:txBody>
      <dsp:txXfrm>
        <a:off x="82426" y="1731219"/>
        <a:ext cx="2470158" cy="1482094"/>
      </dsp:txXfrm>
    </dsp:sp>
    <dsp:sp modelId="{4662E783-0644-4331-8966-BD7A6D8E6BAB}">
      <dsp:nvSpPr>
        <dsp:cNvPr id="0" name=""/>
        <dsp:cNvSpPr/>
      </dsp:nvSpPr>
      <dsp:spPr>
        <a:xfrm>
          <a:off x="2799600" y="1731219"/>
          <a:ext cx="2470158" cy="148209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生态文明建设</a:t>
          </a:r>
          <a:endParaRPr lang="en-US" altLang="zh-CN" sz="2400" kern="1200" dirty="0" smtClean="0">
            <a:effectLst>
              <a:outerShdw blurRad="38100" dist="38100" dir="2700000" algn="tl">
                <a:srgbClr val="000000">
                  <a:alpha val="43137"/>
                </a:srgbClr>
              </a:outerShdw>
            </a:effectLst>
            <a:latin typeface="+mn-ea"/>
            <a:ea typeface="+mn-ea"/>
          </a:endParaRPr>
        </a:p>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成效显著</a:t>
          </a:r>
          <a:endParaRPr lang="zh-CN" sz="2400" kern="1200" dirty="0">
            <a:effectLst>
              <a:outerShdw blurRad="38100" dist="38100" dir="2700000" algn="tl">
                <a:srgbClr val="000000">
                  <a:alpha val="43137"/>
                </a:srgbClr>
              </a:outerShdw>
            </a:effectLst>
            <a:latin typeface="+mn-ea"/>
            <a:ea typeface="+mn-ea"/>
          </a:endParaRPr>
        </a:p>
      </dsp:txBody>
      <dsp:txXfrm>
        <a:off x="2799600" y="1731219"/>
        <a:ext cx="2470158" cy="1482094"/>
      </dsp:txXfrm>
    </dsp:sp>
    <dsp:sp modelId="{36471926-968D-46AE-AA9D-3E0A1F1567C4}">
      <dsp:nvSpPr>
        <dsp:cNvPr id="0" name=""/>
        <dsp:cNvSpPr/>
      </dsp:nvSpPr>
      <dsp:spPr>
        <a:xfrm>
          <a:off x="5516774" y="1731219"/>
          <a:ext cx="2470158" cy="14820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强军兴军</a:t>
          </a:r>
          <a:endParaRPr lang="en-US" altLang="zh-CN" sz="2400" kern="1200" dirty="0" smtClean="0">
            <a:effectLst>
              <a:outerShdw blurRad="38100" dist="38100" dir="2700000" algn="tl">
                <a:srgbClr val="000000">
                  <a:alpha val="43137"/>
                </a:srgbClr>
              </a:outerShdw>
            </a:effectLst>
            <a:latin typeface="+mn-ea"/>
            <a:ea typeface="+mn-ea"/>
          </a:endParaRPr>
        </a:p>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开创新局面</a:t>
          </a:r>
          <a:endParaRPr lang="zh-CN" sz="2400" kern="1200" dirty="0">
            <a:effectLst>
              <a:outerShdw blurRad="38100" dist="38100" dir="2700000" algn="tl">
                <a:srgbClr val="000000">
                  <a:alpha val="43137"/>
                </a:srgbClr>
              </a:outerShdw>
            </a:effectLst>
            <a:latin typeface="+mn-ea"/>
            <a:ea typeface="+mn-ea"/>
          </a:endParaRPr>
        </a:p>
      </dsp:txBody>
      <dsp:txXfrm>
        <a:off x="5516774" y="1731219"/>
        <a:ext cx="2470158" cy="1482094"/>
      </dsp:txXfrm>
    </dsp:sp>
    <dsp:sp modelId="{297B020C-7F6C-4C00-9B6B-1AE6EA2A9F9E}">
      <dsp:nvSpPr>
        <dsp:cNvPr id="0" name=""/>
        <dsp:cNvSpPr/>
      </dsp:nvSpPr>
      <dsp:spPr>
        <a:xfrm>
          <a:off x="8233948" y="1731219"/>
          <a:ext cx="2470158" cy="1482094"/>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港澳台工作</a:t>
          </a:r>
          <a:endParaRPr lang="en-US" altLang="zh-CN" sz="2400" kern="1200" dirty="0" smtClean="0">
            <a:effectLst>
              <a:outerShdw blurRad="38100" dist="38100" dir="2700000" algn="tl">
                <a:srgbClr val="000000">
                  <a:alpha val="43137"/>
                </a:srgbClr>
              </a:outerShdw>
            </a:effectLst>
            <a:latin typeface="+mn-ea"/>
            <a:ea typeface="+mn-ea"/>
          </a:endParaRPr>
        </a:p>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取得新进展</a:t>
          </a:r>
          <a:endParaRPr lang="zh-CN" sz="2400" kern="1200" dirty="0">
            <a:effectLst>
              <a:outerShdw blurRad="38100" dist="38100" dir="2700000" algn="tl">
                <a:srgbClr val="000000">
                  <a:alpha val="43137"/>
                </a:srgbClr>
              </a:outerShdw>
            </a:effectLst>
            <a:latin typeface="+mn-ea"/>
            <a:ea typeface="+mn-ea"/>
          </a:endParaRPr>
        </a:p>
      </dsp:txBody>
      <dsp:txXfrm>
        <a:off x="8233948" y="1731219"/>
        <a:ext cx="2470158" cy="1482094"/>
      </dsp:txXfrm>
    </dsp:sp>
    <dsp:sp modelId="{31FB0505-4F2A-4530-BD60-D0C0030B055E}">
      <dsp:nvSpPr>
        <dsp:cNvPr id="0" name=""/>
        <dsp:cNvSpPr/>
      </dsp:nvSpPr>
      <dsp:spPr>
        <a:xfrm>
          <a:off x="2808171" y="3460329"/>
          <a:ext cx="2453015" cy="148209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全方位外交布局</a:t>
          </a:r>
          <a:endParaRPr lang="en-US" altLang="zh-CN" sz="2400" kern="1200" dirty="0" smtClean="0">
            <a:effectLst>
              <a:outerShdw blurRad="38100" dist="38100" dir="2700000" algn="tl">
                <a:srgbClr val="000000">
                  <a:alpha val="43137"/>
                </a:srgbClr>
              </a:outerShdw>
            </a:effectLst>
            <a:latin typeface="+mn-ea"/>
            <a:ea typeface="+mn-ea"/>
          </a:endParaRPr>
        </a:p>
        <a:p>
          <a:pPr lvl="0" algn="ctr" defTabSz="1066800" rtl="0">
            <a:lnSpc>
              <a:spcPct val="90000"/>
            </a:lnSpc>
            <a:spcBef>
              <a:spcPct val="0"/>
            </a:spcBef>
            <a:spcAft>
              <a:spcPts val="0"/>
            </a:spcAft>
          </a:pPr>
          <a:r>
            <a:rPr lang="zh-CN" sz="2400" kern="1200" dirty="0" smtClean="0">
              <a:effectLst>
                <a:outerShdw blurRad="38100" dist="38100" dir="2700000" algn="tl">
                  <a:srgbClr val="000000">
                    <a:alpha val="43137"/>
                  </a:srgbClr>
                </a:outerShdw>
              </a:effectLst>
              <a:latin typeface="+mn-ea"/>
              <a:ea typeface="+mn-ea"/>
            </a:rPr>
            <a:t>深入展开</a:t>
          </a:r>
          <a:endParaRPr lang="zh-CN" sz="2400" kern="1200" dirty="0">
            <a:effectLst>
              <a:outerShdw blurRad="38100" dist="38100" dir="2700000" algn="tl">
                <a:srgbClr val="000000">
                  <a:alpha val="43137"/>
                </a:srgbClr>
              </a:outerShdw>
            </a:effectLst>
            <a:latin typeface="+mn-ea"/>
            <a:ea typeface="+mn-ea"/>
          </a:endParaRPr>
        </a:p>
      </dsp:txBody>
      <dsp:txXfrm>
        <a:off x="2808171" y="3460329"/>
        <a:ext cx="2453015" cy="1482094"/>
      </dsp:txXfrm>
    </dsp:sp>
    <dsp:sp modelId="{00CC8CEC-2152-4D02-8C4D-00BEBE1C2B94}">
      <dsp:nvSpPr>
        <dsp:cNvPr id="0" name=""/>
        <dsp:cNvSpPr/>
      </dsp:nvSpPr>
      <dsp:spPr>
        <a:xfrm>
          <a:off x="5508202" y="3460329"/>
          <a:ext cx="2470158" cy="1482094"/>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100000"/>
            </a:lnSpc>
            <a:spcBef>
              <a:spcPct val="0"/>
            </a:spcBef>
            <a:spcAft>
              <a:spcPts val="0"/>
            </a:spcAft>
          </a:pPr>
          <a:r>
            <a:rPr lang="zh-CN" altLang="en-US" sz="2400" kern="1200" dirty="0" smtClean="0">
              <a:effectLst>
                <a:outerShdw blurRad="38100" dist="38100" dir="2700000" algn="tl">
                  <a:srgbClr val="000000">
                    <a:alpha val="43137"/>
                  </a:srgbClr>
                </a:outerShdw>
              </a:effectLst>
              <a:latin typeface="+mn-ea"/>
              <a:ea typeface="+mn-ea"/>
            </a:rPr>
            <a:t>全面从严治党</a:t>
          </a:r>
          <a:endParaRPr lang="en-US" altLang="zh-CN" sz="2400" kern="1200" dirty="0" smtClean="0">
            <a:effectLst>
              <a:outerShdw blurRad="38100" dist="38100" dir="2700000" algn="tl">
                <a:srgbClr val="000000">
                  <a:alpha val="43137"/>
                </a:srgbClr>
              </a:outerShdw>
            </a:effectLst>
            <a:latin typeface="+mn-ea"/>
            <a:ea typeface="+mn-ea"/>
          </a:endParaRPr>
        </a:p>
        <a:p>
          <a:pPr lvl="0" algn="ctr" defTabSz="1066800" rtl="0">
            <a:lnSpc>
              <a:spcPct val="100000"/>
            </a:lnSpc>
            <a:spcBef>
              <a:spcPct val="0"/>
            </a:spcBef>
            <a:spcAft>
              <a:spcPts val="0"/>
            </a:spcAft>
          </a:pPr>
          <a:r>
            <a:rPr lang="zh-CN" altLang="en-US" sz="2400" kern="1200" dirty="0" smtClean="0">
              <a:effectLst>
                <a:outerShdw blurRad="38100" dist="38100" dir="2700000" algn="tl">
                  <a:srgbClr val="000000">
                    <a:alpha val="43137"/>
                  </a:srgbClr>
                </a:outerShdw>
              </a:effectLst>
              <a:latin typeface="+mn-ea"/>
              <a:ea typeface="+mn-ea"/>
            </a:rPr>
            <a:t>成效卓著</a:t>
          </a:r>
          <a:endParaRPr lang="zh-CN" altLang="en-US" sz="2400" kern="1200" dirty="0">
            <a:effectLst>
              <a:outerShdw blurRad="38100" dist="38100" dir="2700000" algn="tl">
                <a:srgbClr val="000000">
                  <a:alpha val="43137"/>
                </a:srgbClr>
              </a:outerShdw>
            </a:effectLst>
            <a:latin typeface="+mn-ea"/>
            <a:ea typeface="+mn-ea"/>
          </a:endParaRPr>
        </a:p>
      </dsp:txBody>
      <dsp:txXfrm>
        <a:off x="5508202" y="3460329"/>
        <a:ext cx="2470158" cy="14820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77A9CF-894A-4B08-B557-9F23E1119FDF}" type="datetimeFigureOut">
              <a:rPr lang="zh-CN" altLang="en-US" smtClean="0"/>
              <a:pPr/>
              <a:t>2017/11/1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E3B078-93F3-464F-9CC4-6BA678A96114}" type="slidenum">
              <a:rPr lang="zh-CN" altLang="en-US" smtClean="0"/>
              <a:pPr/>
              <a:t>‹#›</a:t>
            </a:fld>
            <a:endParaRPr lang="zh-CN" altLang="en-US"/>
          </a:p>
        </p:txBody>
      </p:sp>
    </p:spTree>
    <p:extLst>
      <p:ext uri="{BB962C8B-B14F-4D97-AF65-F5344CB8AC3E}">
        <p14:creationId xmlns="" xmlns:p14="http://schemas.microsoft.com/office/powerpoint/2010/main" val="1254283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pPr/>
              <a:t>1</a:t>
            </a:fld>
            <a:endParaRPr lang="zh-CN" altLang="en-US"/>
          </a:p>
        </p:txBody>
      </p:sp>
    </p:spTree>
    <p:extLst>
      <p:ext uri="{BB962C8B-B14F-4D97-AF65-F5344CB8AC3E}">
        <p14:creationId xmlns="" xmlns:p14="http://schemas.microsoft.com/office/powerpoint/2010/main" val="2146369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pPr/>
              <a:t>4</a:t>
            </a:fld>
            <a:endParaRPr lang="zh-CN" altLang="en-US"/>
          </a:p>
        </p:txBody>
      </p:sp>
    </p:spTree>
    <p:extLst>
      <p:ext uri="{BB962C8B-B14F-4D97-AF65-F5344CB8AC3E}">
        <p14:creationId xmlns="" xmlns:p14="http://schemas.microsoft.com/office/powerpoint/2010/main" val="3480943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pPr/>
              <a:t>5</a:t>
            </a:fld>
            <a:endParaRPr lang="zh-CN" altLang="en-US"/>
          </a:p>
        </p:txBody>
      </p:sp>
    </p:spTree>
    <p:extLst>
      <p:ext uri="{BB962C8B-B14F-4D97-AF65-F5344CB8AC3E}">
        <p14:creationId xmlns="" xmlns:p14="http://schemas.microsoft.com/office/powerpoint/2010/main" val="3817621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 xmlns:p14="http://schemas.microsoft.com/office/powerpoint/2010/main" val="4062914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 xmlns:p14="http://schemas.microsoft.com/office/powerpoint/2010/main" val="3000027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 xmlns:p14="http://schemas.microsoft.com/office/powerpoint/2010/main" val="108021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 xmlns:p14="http://schemas.microsoft.com/office/powerpoint/2010/main" val="2406926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 xmlns:p14="http://schemas.microsoft.com/office/powerpoint/2010/main" val="1677815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 xmlns:p14="http://schemas.microsoft.com/office/powerpoint/2010/main" val="3324051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 xmlns:p14="http://schemas.microsoft.com/office/powerpoint/2010/main" val="4291512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pPr/>
              <a:t>13</a:t>
            </a:fld>
            <a:endParaRPr lang="zh-CN" altLang="en-US"/>
          </a:p>
        </p:txBody>
      </p:sp>
    </p:spTree>
    <p:extLst>
      <p:ext uri="{BB962C8B-B14F-4D97-AF65-F5344CB8AC3E}">
        <p14:creationId xmlns="" xmlns:p14="http://schemas.microsoft.com/office/powerpoint/2010/main" val="2213877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 xmlns:p14="http://schemas.microsoft.com/office/powerpoint/2010/main" val="2409043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 xmlns:p14="http://schemas.microsoft.com/office/powerpoint/2010/main" val="4225865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 xmlns:p14="http://schemas.microsoft.com/office/powerpoint/2010/main" val="1986163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pPr/>
              <a:t>17</a:t>
            </a:fld>
            <a:endParaRPr lang="zh-CN" altLang="en-US"/>
          </a:p>
        </p:txBody>
      </p:sp>
    </p:spTree>
    <p:extLst>
      <p:ext uri="{BB962C8B-B14F-4D97-AF65-F5344CB8AC3E}">
        <p14:creationId xmlns="" xmlns:p14="http://schemas.microsoft.com/office/powerpoint/2010/main" val="2491520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 xmlns:p14="http://schemas.microsoft.com/office/powerpoint/2010/main" val="2504720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 xmlns:p14="http://schemas.microsoft.com/office/powerpoint/2010/main" val="3037220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 xmlns:p14="http://schemas.microsoft.com/office/powerpoint/2010/main" val="849130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 xmlns:p14="http://schemas.microsoft.com/office/powerpoint/2010/main" val="3081827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 xmlns:p14="http://schemas.microsoft.com/office/powerpoint/2010/main" val="1743233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 xmlns:p14="http://schemas.microsoft.com/office/powerpoint/2010/main" val="3108128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 xmlns:p14="http://schemas.microsoft.com/office/powerpoint/2010/main" val="2698119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pPr/>
              <a:t>25</a:t>
            </a:fld>
            <a:endParaRPr lang="zh-CN" altLang="en-US"/>
          </a:p>
        </p:txBody>
      </p:sp>
    </p:spTree>
    <p:extLst>
      <p:ext uri="{BB962C8B-B14F-4D97-AF65-F5344CB8AC3E}">
        <p14:creationId xmlns="" xmlns:p14="http://schemas.microsoft.com/office/powerpoint/2010/main" val="3535612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 xmlns:p14="http://schemas.microsoft.com/office/powerpoint/2010/main" val="35485699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 xmlns:p14="http://schemas.microsoft.com/office/powerpoint/2010/main" val="17267428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 xmlns:p14="http://schemas.microsoft.com/office/powerpoint/2010/main" val="18295491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 xmlns:p14="http://schemas.microsoft.com/office/powerpoint/2010/main" val="40726464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 xmlns:p14="http://schemas.microsoft.com/office/powerpoint/2010/main" val="24955321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 xmlns:p14="http://schemas.microsoft.com/office/powerpoint/2010/main" val="26023430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pPr/>
              <a:t>32</a:t>
            </a:fld>
            <a:endParaRPr lang="zh-CN" altLang="en-US"/>
          </a:p>
        </p:txBody>
      </p:sp>
    </p:spTree>
    <p:extLst>
      <p:ext uri="{BB962C8B-B14F-4D97-AF65-F5344CB8AC3E}">
        <p14:creationId xmlns="" xmlns:p14="http://schemas.microsoft.com/office/powerpoint/2010/main" val="28085491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 xmlns:p14="http://schemas.microsoft.com/office/powerpoint/2010/main" val="16671983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 xmlns:p14="http://schemas.microsoft.com/office/powerpoint/2010/main" val="8768678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35</a:t>
            </a:fld>
            <a:endParaRPr lang="zh-CN" altLang="en-US">
              <a:solidFill>
                <a:prstClr val="black"/>
              </a:solidFill>
            </a:endParaRPr>
          </a:p>
        </p:txBody>
      </p:sp>
    </p:spTree>
    <p:extLst>
      <p:ext uri="{BB962C8B-B14F-4D97-AF65-F5344CB8AC3E}">
        <p14:creationId xmlns="" xmlns:p14="http://schemas.microsoft.com/office/powerpoint/2010/main" val="17093394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 xmlns:p14="http://schemas.microsoft.com/office/powerpoint/2010/main" val="28704225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pPr/>
              <a:t>37</a:t>
            </a:fld>
            <a:endParaRPr lang="zh-CN" altLang="en-US"/>
          </a:p>
        </p:txBody>
      </p:sp>
    </p:spTree>
    <p:extLst>
      <p:ext uri="{BB962C8B-B14F-4D97-AF65-F5344CB8AC3E}">
        <p14:creationId xmlns="" xmlns:p14="http://schemas.microsoft.com/office/powerpoint/2010/main" val="26077981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 xmlns:p14="http://schemas.microsoft.com/office/powerpoint/2010/main" val="28664765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 xmlns:p14="http://schemas.microsoft.com/office/powerpoint/2010/main" val="36983187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pPr/>
              <a:t>40</a:t>
            </a:fld>
            <a:endParaRPr lang="zh-CN" altLang="en-US"/>
          </a:p>
        </p:txBody>
      </p:sp>
    </p:spTree>
    <p:extLst>
      <p:ext uri="{BB962C8B-B14F-4D97-AF65-F5344CB8AC3E}">
        <p14:creationId xmlns="" xmlns:p14="http://schemas.microsoft.com/office/powerpoint/2010/main" val="40777717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 xmlns:p14="http://schemas.microsoft.com/office/powerpoint/2010/main" val="30337202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42</a:t>
            </a:fld>
            <a:endParaRPr lang="zh-CN" altLang="en-US">
              <a:solidFill>
                <a:prstClr val="black"/>
              </a:solidFill>
            </a:endParaRPr>
          </a:p>
        </p:txBody>
      </p:sp>
    </p:spTree>
    <p:extLst>
      <p:ext uri="{BB962C8B-B14F-4D97-AF65-F5344CB8AC3E}">
        <p14:creationId xmlns="" xmlns:p14="http://schemas.microsoft.com/office/powerpoint/2010/main" val="13908603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E3B078-93F3-464F-9CC4-6BA678A96114}" type="slidenum">
              <a:rPr lang="zh-CN" altLang="en-US" smtClean="0">
                <a:solidFill>
                  <a:prstClr val="black"/>
                </a:solidFill>
              </a:rPr>
              <a:pPr/>
              <a:t>43</a:t>
            </a:fld>
            <a:endParaRPr lang="zh-CN" altLang="en-US">
              <a:solidFill>
                <a:prstClr val="black"/>
              </a:solidFill>
            </a:endParaRPr>
          </a:p>
        </p:txBody>
      </p:sp>
    </p:spTree>
    <p:extLst>
      <p:ext uri="{BB962C8B-B14F-4D97-AF65-F5344CB8AC3E}">
        <p14:creationId xmlns="" xmlns:p14="http://schemas.microsoft.com/office/powerpoint/2010/main" val="685850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F2B5FFC-D653-4FDA-90CF-332B7A7AC2B1}" type="datetimeFigureOut">
              <a:rPr lang="zh-CN" altLang="en-US" smtClean="0"/>
              <a:pPr/>
              <a:t>2017/11/1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6E3E2E-6FF5-4C68-8A50-96D063F221ED}" type="slidenum">
              <a:rPr lang="zh-CN" altLang="en-US" smtClean="0"/>
              <a:pPr/>
              <a:t>‹#›</a:t>
            </a:fld>
            <a:endParaRPr lang="zh-CN" altLang="en-US"/>
          </a:p>
        </p:txBody>
      </p:sp>
    </p:spTree>
    <p:extLst>
      <p:ext uri="{BB962C8B-B14F-4D97-AF65-F5344CB8AC3E}">
        <p14:creationId xmlns="" xmlns:p14="http://schemas.microsoft.com/office/powerpoint/2010/main" val="1196161712"/>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2B5FFC-D653-4FDA-90CF-332B7A7AC2B1}" type="datetimeFigureOut">
              <a:rPr lang="zh-CN" altLang="en-US" smtClean="0"/>
              <a:pPr/>
              <a:t>2017/11/1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6E3E2E-6FF5-4C68-8A50-96D063F221ED}" type="slidenum">
              <a:rPr lang="zh-CN" altLang="en-US" smtClean="0"/>
              <a:pPr/>
              <a:t>‹#›</a:t>
            </a:fld>
            <a:endParaRPr lang="zh-CN" altLang="en-US"/>
          </a:p>
        </p:txBody>
      </p:sp>
    </p:spTree>
    <p:extLst>
      <p:ext uri="{BB962C8B-B14F-4D97-AF65-F5344CB8AC3E}">
        <p14:creationId xmlns="" xmlns:p14="http://schemas.microsoft.com/office/powerpoint/2010/main" val="3485468095"/>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F2B5FFC-D653-4FDA-90CF-332B7A7AC2B1}" type="datetimeFigureOut">
              <a:rPr lang="zh-CN" altLang="en-US" smtClean="0"/>
              <a:pPr/>
              <a:t>2017/11/1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6E3E2E-6FF5-4C68-8A50-96D063F221ED}" type="slidenum">
              <a:rPr lang="zh-CN" altLang="en-US" smtClean="0"/>
              <a:pPr/>
              <a:t>‹#›</a:t>
            </a:fld>
            <a:endParaRPr lang="zh-CN" altLang="en-US"/>
          </a:p>
        </p:txBody>
      </p:sp>
    </p:spTree>
    <p:extLst>
      <p:ext uri="{BB962C8B-B14F-4D97-AF65-F5344CB8AC3E}">
        <p14:creationId xmlns="" xmlns:p14="http://schemas.microsoft.com/office/powerpoint/2010/main" val="1885085729"/>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F2B5FFC-D653-4FDA-90CF-332B7A7AC2B1}" type="datetimeFigureOut">
              <a:rPr lang="zh-CN" altLang="en-US" smtClean="0"/>
              <a:pPr/>
              <a:t>2017/11/1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6E3E2E-6FF5-4C68-8A50-96D063F221ED}" type="slidenum">
              <a:rPr lang="zh-CN" altLang="en-US" smtClean="0"/>
              <a:pPr/>
              <a:t>‹#›</a:t>
            </a:fld>
            <a:endParaRPr lang="zh-CN" altLang="en-US"/>
          </a:p>
        </p:txBody>
      </p:sp>
    </p:spTree>
    <p:extLst>
      <p:ext uri="{BB962C8B-B14F-4D97-AF65-F5344CB8AC3E}">
        <p14:creationId xmlns="" xmlns:p14="http://schemas.microsoft.com/office/powerpoint/2010/main" val="2666707776"/>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F2B5FFC-D653-4FDA-90CF-332B7A7AC2B1}" type="datetimeFigureOut">
              <a:rPr lang="zh-CN" altLang="en-US" smtClean="0"/>
              <a:pPr/>
              <a:t>2017/11/1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16E3E2E-6FF5-4C68-8A50-96D063F221ED}" type="slidenum">
              <a:rPr lang="zh-CN" altLang="en-US" smtClean="0"/>
              <a:pPr/>
              <a:t>‹#›</a:t>
            </a:fld>
            <a:endParaRPr lang="zh-CN" altLang="en-US"/>
          </a:p>
        </p:txBody>
      </p:sp>
    </p:spTree>
    <p:extLst>
      <p:ext uri="{BB962C8B-B14F-4D97-AF65-F5344CB8AC3E}">
        <p14:creationId xmlns="" xmlns:p14="http://schemas.microsoft.com/office/powerpoint/2010/main" val="1062740779"/>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F2B5FFC-D653-4FDA-90CF-332B7A7AC2B1}" type="datetimeFigureOut">
              <a:rPr lang="zh-CN" altLang="en-US" smtClean="0"/>
              <a:pPr/>
              <a:t>2017/11/1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16E3E2E-6FF5-4C68-8A50-96D063F221ED}" type="slidenum">
              <a:rPr lang="zh-CN" altLang="en-US" smtClean="0"/>
              <a:pPr/>
              <a:t>‹#›</a:t>
            </a:fld>
            <a:endParaRPr lang="zh-CN" altLang="en-US"/>
          </a:p>
        </p:txBody>
      </p:sp>
    </p:spTree>
    <p:extLst>
      <p:ext uri="{BB962C8B-B14F-4D97-AF65-F5344CB8AC3E}">
        <p14:creationId xmlns="" xmlns:p14="http://schemas.microsoft.com/office/powerpoint/2010/main" val="3311317623"/>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F2B5FFC-D653-4FDA-90CF-332B7A7AC2B1}" type="datetimeFigureOut">
              <a:rPr lang="zh-CN" altLang="en-US" smtClean="0"/>
              <a:pPr/>
              <a:t>2017/11/1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16E3E2E-6FF5-4C68-8A50-96D063F221ED}" type="slidenum">
              <a:rPr lang="zh-CN" altLang="en-US" smtClean="0"/>
              <a:pPr/>
              <a:t>‹#›</a:t>
            </a:fld>
            <a:endParaRPr lang="zh-CN" altLang="en-US"/>
          </a:p>
        </p:txBody>
      </p:sp>
    </p:spTree>
    <p:extLst>
      <p:ext uri="{BB962C8B-B14F-4D97-AF65-F5344CB8AC3E}">
        <p14:creationId xmlns="" xmlns:p14="http://schemas.microsoft.com/office/powerpoint/2010/main" val="414052106"/>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F2B5FFC-D653-4FDA-90CF-332B7A7AC2B1}" type="datetimeFigureOut">
              <a:rPr lang="zh-CN" altLang="en-US" smtClean="0"/>
              <a:pPr/>
              <a:t>2017/11/1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6E3E2E-6FF5-4C68-8A50-96D063F221ED}" type="slidenum">
              <a:rPr lang="zh-CN" altLang="en-US" smtClean="0"/>
              <a:pPr/>
              <a:t>‹#›</a:t>
            </a:fld>
            <a:endParaRPr lang="zh-CN" altLang="en-US"/>
          </a:p>
        </p:txBody>
      </p:sp>
    </p:spTree>
    <p:extLst>
      <p:ext uri="{BB962C8B-B14F-4D97-AF65-F5344CB8AC3E}">
        <p14:creationId xmlns="" xmlns:p14="http://schemas.microsoft.com/office/powerpoint/2010/main" val="1908703642"/>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F2B5FFC-D653-4FDA-90CF-332B7A7AC2B1}" type="datetimeFigureOut">
              <a:rPr lang="zh-CN" altLang="en-US" smtClean="0"/>
              <a:pPr/>
              <a:t>2017/11/1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16E3E2E-6FF5-4C68-8A50-96D063F221ED}" type="slidenum">
              <a:rPr lang="zh-CN" altLang="en-US" smtClean="0"/>
              <a:pPr/>
              <a:t>‹#›</a:t>
            </a:fld>
            <a:endParaRPr lang="zh-CN" altLang="en-US"/>
          </a:p>
        </p:txBody>
      </p:sp>
    </p:spTree>
    <p:extLst>
      <p:ext uri="{BB962C8B-B14F-4D97-AF65-F5344CB8AC3E}">
        <p14:creationId xmlns="" xmlns:p14="http://schemas.microsoft.com/office/powerpoint/2010/main" val="3313564224"/>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2B5FFC-D653-4FDA-90CF-332B7A7AC2B1}" type="datetimeFigureOut">
              <a:rPr lang="zh-CN" altLang="en-US" smtClean="0"/>
              <a:pPr/>
              <a:t>2017/11/1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6E3E2E-6FF5-4C68-8A50-96D063F221ED}" type="slidenum">
              <a:rPr lang="zh-CN" altLang="en-US" smtClean="0"/>
              <a:pPr/>
              <a:t>‹#›</a:t>
            </a:fld>
            <a:endParaRPr lang="zh-CN" altLang="en-US"/>
          </a:p>
        </p:txBody>
      </p:sp>
    </p:spTree>
    <p:extLst>
      <p:ext uri="{BB962C8B-B14F-4D97-AF65-F5344CB8AC3E}">
        <p14:creationId xmlns="" xmlns:p14="http://schemas.microsoft.com/office/powerpoint/2010/main" val="3648961730"/>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F2B5FFC-D653-4FDA-90CF-332B7A7AC2B1}" type="datetimeFigureOut">
              <a:rPr lang="zh-CN" altLang="en-US" smtClean="0"/>
              <a:pPr/>
              <a:t>2017/11/1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16E3E2E-6FF5-4C68-8A50-96D063F221ED}" type="slidenum">
              <a:rPr lang="zh-CN" altLang="en-US" smtClean="0"/>
              <a:pPr/>
              <a:t>‹#›</a:t>
            </a:fld>
            <a:endParaRPr lang="zh-CN" altLang="en-US"/>
          </a:p>
        </p:txBody>
      </p:sp>
    </p:spTree>
    <p:extLst>
      <p:ext uri="{BB962C8B-B14F-4D97-AF65-F5344CB8AC3E}">
        <p14:creationId xmlns="" xmlns:p14="http://schemas.microsoft.com/office/powerpoint/2010/main" val="4255299321"/>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2B5FFC-D653-4FDA-90CF-332B7A7AC2B1}" type="datetimeFigureOut">
              <a:rPr lang="zh-CN" altLang="en-US" smtClean="0"/>
              <a:pPr/>
              <a:t>2017/11/1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6E3E2E-6FF5-4C68-8A50-96D063F221ED}" type="slidenum">
              <a:rPr lang="zh-CN" altLang="en-US" smtClean="0"/>
              <a:pPr/>
              <a:t>‹#›</a:t>
            </a:fld>
            <a:endParaRPr lang="zh-CN" altLang="en-US"/>
          </a:p>
        </p:txBody>
      </p:sp>
      <p:pic>
        <p:nvPicPr>
          <p:cNvPr id="9" name="图片 8"/>
          <p:cNvPicPr>
            <a:picLocks noChangeAspect="1"/>
          </p:cNvPicPr>
          <p:nvPr userDrawn="1"/>
        </p:nvPicPr>
        <p:blipFill>
          <a:blip r:embed="rId13" cstate="print">
            <a:extLst>
              <a:ext uri="{28A0092B-C50C-407E-A947-70E740481C1C}">
                <a14:useLocalDpi xmlns="" xmlns:a14="http://schemas.microsoft.com/office/drawing/2010/main" val="0"/>
              </a:ext>
            </a:extLst>
          </a:blip>
          <a:stretch>
            <a:fillRect/>
          </a:stretch>
        </p:blipFill>
        <p:spPr>
          <a:xfrm>
            <a:off x="9883117" y="154309"/>
            <a:ext cx="2204880" cy="587968"/>
          </a:xfrm>
          <a:prstGeom prst="rect">
            <a:avLst/>
          </a:prstGeom>
        </p:spPr>
      </p:pic>
    </p:spTree>
    <p:extLst>
      <p:ext uri="{BB962C8B-B14F-4D97-AF65-F5344CB8AC3E}">
        <p14:creationId xmlns="" xmlns:p14="http://schemas.microsoft.com/office/powerpoint/2010/main" val="38147861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notesSlide" Target="../notesSlides/notesSlide32.xml"/><Relationship Id="rId4"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tags" Target="../tags/tag22.xml"/><Relationship Id="rId3" Type="http://schemas.openxmlformats.org/officeDocument/2006/relationships/tags" Target="../tags/tag7.xml"/><Relationship Id="rId21" Type="http://schemas.openxmlformats.org/officeDocument/2006/relationships/slideLayout" Target="../slideLayouts/slideLayout7.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tags" Target="../tags/tag21.xml"/><Relationship Id="rId2" Type="http://schemas.openxmlformats.org/officeDocument/2006/relationships/tags" Target="../tags/tag6.xml"/><Relationship Id="rId16" Type="http://schemas.openxmlformats.org/officeDocument/2006/relationships/tags" Target="../tags/tag20.xml"/><Relationship Id="rId20" Type="http://schemas.openxmlformats.org/officeDocument/2006/relationships/tags" Target="../tags/tag24.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24" Type="http://schemas.openxmlformats.org/officeDocument/2006/relationships/image" Target="../media/image1.png"/><Relationship Id="rId5" Type="http://schemas.openxmlformats.org/officeDocument/2006/relationships/tags" Target="../tags/tag9.xml"/><Relationship Id="rId15" Type="http://schemas.openxmlformats.org/officeDocument/2006/relationships/tags" Target="../tags/tag19.xml"/><Relationship Id="rId23" Type="http://schemas.openxmlformats.org/officeDocument/2006/relationships/image" Target="../media/image5.png"/><Relationship Id="rId10" Type="http://schemas.openxmlformats.org/officeDocument/2006/relationships/tags" Target="../tags/tag14.xml"/><Relationship Id="rId19" Type="http://schemas.openxmlformats.org/officeDocument/2006/relationships/tags" Target="../tags/tag23.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 Id="rId2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tags" Target="../tags/tag37.xml"/><Relationship Id="rId18" Type="http://schemas.openxmlformats.org/officeDocument/2006/relationships/notesSlide" Target="../notesSlides/notesSlide37.xml"/><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slideLayout" Target="../slideLayouts/slideLayout7.xml"/><Relationship Id="rId2" Type="http://schemas.openxmlformats.org/officeDocument/2006/relationships/tags" Target="../tags/tag26.xml"/><Relationship Id="rId16" Type="http://schemas.openxmlformats.org/officeDocument/2006/relationships/tags" Target="../tags/tag40.xml"/><Relationship Id="rId20" Type="http://schemas.openxmlformats.org/officeDocument/2006/relationships/image" Target="../media/image1.png"/><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5" Type="http://schemas.openxmlformats.org/officeDocument/2006/relationships/tags" Target="../tags/tag29.xml"/><Relationship Id="rId15" Type="http://schemas.openxmlformats.org/officeDocument/2006/relationships/tags" Target="../tags/tag39.xml"/><Relationship Id="rId10" Type="http://schemas.openxmlformats.org/officeDocument/2006/relationships/tags" Target="../tags/tag34.xml"/><Relationship Id="rId19" Type="http://schemas.openxmlformats.org/officeDocument/2006/relationships/image" Target="../media/image5.png"/><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tags" Target="../tags/tag38.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1.jpe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notesSlide" Target="../notesSlides/notesSlide39.xml"/></Relationships>
</file>

<file path=ppt/slides/_rels/slide4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45.xml"/><Relationship Id="rId7" Type="http://schemas.openxmlformats.org/officeDocument/2006/relationships/image" Target="../media/image5.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notesSlide" Target="../notesSlides/notesSlide40.xml"/><Relationship Id="rId5" Type="http://schemas.openxmlformats.org/officeDocument/2006/relationships/slideLayout" Target="../slideLayouts/slideLayout7.xml"/><Relationship Id="rId4" Type="http://schemas.openxmlformats.org/officeDocument/2006/relationships/tags" Target="../tags/tag46.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 xmlns:a14="http://schemas.microsoft.com/office/drawing/2010/main" val="0"/>
              </a:ext>
            </a:extLst>
          </a:blip>
          <a:srcRect r="47036" b="75016"/>
          <a:stretch/>
        </p:blipFill>
        <p:spPr>
          <a:xfrm>
            <a:off x="0" y="-1"/>
            <a:ext cx="6457361" cy="1522784"/>
          </a:xfrm>
          <a:prstGeom prst="rect">
            <a:avLst/>
          </a:prstGeom>
        </p:spPr>
      </p:pic>
      <p:pic>
        <p:nvPicPr>
          <p:cNvPr id="4" name="图片 3"/>
          <p:cNvPicPr>
            <a:picLocks noChangeAspect="1"/>
          </p:cNvPicPr>
          <p:nvPr/>
        </p:nvPicPr>
        <p:blipFill rotWithShape="1">
          <a:blip r:embed="rId4" cstate="print">
            <a:extLst>
              <a:ext uri="{28A0092B-C50C-407E-A947-70E740481C1C}">
                <a14:useLocalDpi xmlns="" xmlns:a14="http://schemas.microsoft.com/office/drawing/2010/main" val="0"/>
              </a:ext>
            </a:extLst>
          </a:blip>
          <a:srcRect l="38815" t="69371"/>
          <a:stretch/>
        </p:blipFill>
        <p:spPr>
          <a:xfrm>
            <a:off x="4732256" y="4991137"/>
            <a:ext cx="7459744" cy="1866863"/>
          </a:xfrm>
          <a:prstGeom prst="rect">
            <a:avLst/>
          </a:prstGeom>
        </p:spPr>
      </p:pic>
      <p:pic>
        <p:nvPicPr>
          <p:cNvPr id="5" name="图片 4"/>
          <p:cNvPicPr>
            <a:picLocks noChangeAspect="1"/>
          </p:cNvPicPr>
          <p:nvPr/>
        </p:nvPicPr>
        <p:blipFill rotWithShape="1">
          <a:blip r:embed="rId5" cstate="print">
            <a:extLst>
              <a:ext uri="{28A0092B-C50C-407E-A947-70E740481C1C}">
                <a14:useLocalDpi xmlns="" xmlns:a14="http://schemas.microsoft.com/office/drawing/2010/main" val="0"/>
              </a:ext>
            </a:extLst>
          </a:blip>
          <a:srcRect t="26375" r="47191"/>
          <a:stretch/>
        </p:blipFill>
        <p:spPr>
          <a:xfrm>
            <a:off x="0" y="2370487"/>
            <a:ext cx="6438507" cy="4487514"/>
          </a:xfrm>
          <a:prstGeom prst="rect">
            <a:avLst/>
          </a:prstGeom>
        </p:spPr>
      </p:pic>
      <p:sp>
        <p:nvSpPr>
          <p:cNvPr id="6" name="5"/>
          <p:cNvSpPr>
            <a:spLocks noChangeArrowheads="1"/>
          </p:cNvSpPr>
          <p:nvPr/>
        </p:nvSpPr>
        <p:spPr bwMode="auto">
          <a:xfrm>
            <a:off x="1864072" y="1424847"/>
            <a:ext cx="8463855" cy="27699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scene3d>
              <a:camera prst="orthographicFront"/>
              <a:lightRig rig="soft" dir="t">
                <a:rot lat="0" lon="0" rev="15600000"/>
              </a:lightRig>
            </a:scene3d>
            <a:sp3d extrusionH="57150" prstMaterial="softEdge">
              <a:bevelT w="25400" h="38100"/>
            </a:sp3d>
          </a:bodyPr>
          <a:lstStyle/>
          <a:p>
            <a:pPr algn="ctr">
              <a:defRPr/>
            </a:pPr>
            <a:r>
              <a:rPr lang="zh-CN" altLang="zh-CN" sz="6000" b="1" dirty="0" smtClean="0">
                <a:ln/>
                <a:solidFill>
                  <a:srgbClr val="C00000"/>
                </a:solidFill>
                <a:latin typeface="微软雅黑" panose="020B0503020204020204" pitchFamily="34" charset="-122"/>
                <a:ea typeface="微软雅黑" panose="020B0503020204020204" pitchFamily="34" charset="-122"/>
                <a:cs typeface="宋体" pitchFamily="2" charset="-122"/>
              </a:rPr>
              <a:t>奋力开创</a:t>
            </a:r>
            <a:endParaRPr lang="en-US" altLang="zh-CN" sz="6000" b="1" dirty="0" smtClean="0">
              <a:ln/>
              <a:solidFill>
                <a:srgbClr val="C00000"/>
              </a:solidFill>
              <a:latin typeface="微软雅黑" panose="020B0503020204020204" pitchFamily="34" charset="-122"/>
              <a:ea typeface="微软雅黑" panose="020B0503020204020204" pitchFamily="34" charset="-122"/>
              <a:cs typeface="宋体" pitchFamily="2" charset="-122"/>
            </a:endParaRPr>
          </a:p>
          <a:p>
            <a:pPr algn="ctr">
              <a:defRPr/>
            </a:pPr>
            <a:r>
              <a:rPr lang="zh-CN" altLang="zh-CN" sz="6000" b="1" dirty="0" smtClean="0">
                <a:ln/>
                <a:solidFill>
                  <a:srgbClr val="C00000"/>
                </a:solidFill>
                <a:latin typeface="微软雅黑" panose="020B0503020204020204" pitchFamily="34" charset="-122"/>
                <a:ea typeface="微软雅黑" panose="020B0503020204020204" pitchFamily="34" charset="-122"/>
                <a:cs typeface="宋体" pitchFamily="2" charset="-122"/>
              </a:rPr>
              <a:t>新时代</a:t>
            </a:r>
            <a:r>
              <a:rPr lang="zh-CN" altLang="zh-CN" sz="6000" b="1" dirty="0">
                <a:ln/>
                <a:solidFill>
                  <a:srgbClr val="C00000"/>
                </a:solidFill>
                <a:latin typeface="微软雅黑" panose="020B0503020204020204" pitchFamily="34" charset="-122"/>
                <a:ea typeface="微软雅黑" panose="020B0503020204020204" pitchFamily="34" charset="-122"/>
                <a:cs typeface="宋体" pitchFamily="2" charset="-122"/>
              </a:rPr>
              <a:t>中国特色</a:t>
            </a:r>
            <a:r>
              <a:rPr lang="zh-CN" altLang="zh-CN" sz="6000" b="1" dirty="0" smtClean="0">
                <a:ln/>
                <a:solidFill>
                  <a:srgbClr val="C00000"/>
                </a:solidFill>
                <a:latin typeface="微软雅黑" panose="020B0503020204020204" pitchFamily="34" charset="-122"/>
                <a:ea typeface="微软雅黑" panose="020B0503020204020204" pitchFamily="34" charset="-122"/>
                <a:cs typeface="宋体" pitchFamily="2" charset="-122"/>
              </a:rPr>
              <a:t>社会主义</a:t>
            </a:r>
            <a:endParaRPr lang="en-US" altLang="zh-CN" sz="6000" b="1" dirty="0" smtClean="0">
              <a:ln/>
              <a:solidFill>
                <a:srgbClr val="C00000"/>
              </a:solidFill>
              <a:latin typeface="微软雅黑" panose="020B0503020204020204" pitchFamily="34" charset="-122"/>
              <a:ea typeface="微软雅黑" panose="020B0503020204020204" pitchFamily="34" charset="-122"/>
              <a:cs typeface="宋体" pitchFamily="2" charset="-122"/>
            </a:endParaRPr>
          </a:p>
          <a:p>
            <a:pPr algn="ctr">
              <a:defRPr/>
            </a:pPr>
            <a:r>
              <a:rPr lang="zh-CN" altLang="zh-CN" sz="6000" b="1" dirty="0" smtClean="0">
                <a:ln/>
                <a:solidFill>
                  <a:srgbClr val="C00000"/>
                </a:solidFill>
                <a:latin typeface="微软雅黑" panose="020B0503020204020204" pitchFamily="34" charset="-122"/>
                <a:ea typeface="微软雅黑" panose="020B0503020204020204" pitchFamily="34" charset="-122"/>
                <a:cs typeface="宋体" pitchFamily="2" charset="-122"/>
              </a:rPr>
              <a:t>美好未来</a:t>
            </a:r>
            <a:endParaRPr lang="en-US" altLang="zh-CN" sz="6000" b="1" dirty="0">
              <a:ln/>
              <a:solidFill>
                <a:srgbClr val="C00000"/>
              </a:solidFill>
              <a:latin typeface="微软雅黑" panose="020B0503020204020204" pitchFamily="34" charset="-122"/>
              <a:ea typeface="微软雅黑" panose="020B0503020204020204" pitchFamily="34" charset="-122"/>
              <a:cs typeface="宋体" pitchFamily="2" charset="-122"/>
            </a:endParaRPr>
          </a:p>
        </p:txBody>
      </p:sp>
      <p:sp>
        <p:nvSpPr>
          <p:cNvPr id="8" name="12313"/>
          <p:cNvSpPr>
            <a:spLocks noChangeArrowheads="1"/>
          </p:cNvSpPr>
          <p:nvPr/>
        </p:nvSpPr>
        <p:spPr bwMode="auto">
          <a:xfrm>
            <a:off x="2969008" y="4396209"/>
            <a:ext cx="625398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scene3d>
              <a:camera prst="orthographicFront"/>
              <a:lightRig rig="soft" dir="t">
                <a:rot lat="0" lon="0" rev="15600000"/>
              </a:lightRig>
            </a:scene3d>
            <a:sp3d extrusionH="57150" prstMaterial="softEdge">
              <a:bevelT w="25400" h="38100"/>
            </a:sp3d>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zh-CN" sz="3600" b="1" dirty="0" smtClean="0">
                <a:ln/>
                <a:solidFill>
                  <a:schemeClr val="tx1">
                    <a:lumMod val="75000"/>
                    <a:lumOff val="25000"/>
                  </a:schemeClr>
                </a:solidFill>
                <a:cs typeface="Arial" panose="020B0604020202020204" pitchFamily="34" charset="0"/>
              </a:rPr>
              <a:t>——</a:t>
            </a:r>
            <a:r>
              <a:rPr lang="zh-CN" altLang="zh-CN" sz="3600" b="1" dirty="0">
                <a:ln/>
                <a:solidFill>
                  <a:schemeClr val="tx1">
                    <a:lumMod val="75000"/>
                    <a:lumOff val="25000"/>
                  </a:schemeClr>
                </a:solidFill>
                <a:cs typeface="Arial" panose="020B0604020202020204" pitchFamily="34" charset="0"/>
              </a:rPr>
              <a:t>学习领会党的十九大</a:t>
            </a:r>
            <a:r>
              <a:rPr lang="zh-CN" altLang="zh-CN" sz="3600" b="1" dirty="0" smtClean="0">
                <a:ln/>
                <a:solidFill>
                  <a:schemeClr val="tx1">
                    <a:lumMod val="75000"/>
                    <a:lumOff val="25000"/>
                  </a:schemeClr>
                </a:solidFill>
                <a:cs typeface="Arial" panose="020B0604020202020204" pitchFamily="34" charset="0"/>
              </a:rPr>
              <a:t>精神</a:t>
            </a:r>
            <a:endParaRPr lang="zh-CN" altLang="en-US" sz="3600" b="1" dirty="0">
              <a:ln/>
              <a:solidFill>
                <a:schemeClr val="tx1">
                  <a:lumMod val="75000"/>
                  <a:lumOff val="25000"/>
                </a:schemeClr>
              </a:solidFill>
              <a:cs typeface="Arial" panose="020B0604020202020204" pitchFamily="34" charset="0"/>
            </a:endParaRPr>
          </a:p>
        </p:txBody>
      </p:sp>
    </p:spTree>
    <p:extLst>
      <p:ext uri="{BB962C8B-B14F-4D97-AF65-F5344CB8AC3E}">
        <p14:creationId xmlns="" xmlns:p14="http://schemas.microsoft.com/office/powerpoint/2010/main" val="1251264643"/>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par>
                                <p:cTn id="12" presetID="22" presetClass="entr" presetSubtype="4"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175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par>
                          <p:cTn id="19" fill="hold">
                            <p:stCondLst>
                              <p:cond delay="2750"/>
                            </p:stCondLst>
                            <p:childTnLst>
                              <p:par>
                                <p:cTn id="20" presetID="56" presetClass="entr" presetSubtype="0" fill="hold" grpId="0" nodeType="afterEffect">
                                  <p:stCondLst>
                                    <p:cond delay="0"/>
                                  </p:stCondLst>
                                  <p:iterate type="lt">
                                    <p:tmPct val="6667"/>
                                  </p:iterate>
                                  <p:childTnLst>
                                    <p:set>
                                      <p:cBhvr>
                                        <p:cTn id="21" dur="1" fill="hold">
                                          <p:stCondLst>
                                            <p:cond delay="0"/>
                                          </p:stCondLst>
                                        </p:cTn>
                                        <p:tgtEl>
                                          <p:spTgt spid="6"/>
                                        </p:tgtEl>
                                        <p:attrNameLst>
                                          <p:attrName>style.visibility</p:attrName>
                                        </p:attrNameLst>
                                      </p:cBhvr>
                                      <p:to>
                                        <p:strVal val="visible"/>
                                      </p:to>
                                    </p:set>
                                    <p:anim by="(-#ppt_w*2)" calcmode="lin" valueType="num">
                                      <p:cBhvr rctx="PPT">
                                        <p:cTn id="22" dur="500" autoRev="1" fill="hold">
                                          <p:stCondLst>
                                            <p:cond delay="0"/>
                                          </p:stCondLst>
                                        </p:cTn>
                                        <p:tgtEl>
                                          <p:spTgt spid="6"/>
                                        </p:tgtEl>
                                        <p:attrNameLst>
                                          <p:attrName>ppt_w</p:attrName>
                                        </p:attrNameLst>
                                      </p:cBhvr>
                                    </p:anim>
                                    <p:anim by="(#ppt_w*0.50)" calcmode="lin" valueType="num">
                                      <p:cBhvr>
                                        <p:cTn id="23" dur="500" decel="50000" autoRev="1" fill="hold">
                                          <p:stCondLst>
                                            <p:cond delay="0"/>
                                          </p:stCondLst>
                                        </p:cTn>
                                        <p:tgtEl>
                                          <p:spTgt spid="6"/>
                                        </p:tgtEl>
                                        <p:attrNameLst>
                                          <p:attrName>ppt_x</p:attrName>
                                        </p:attrNameLst>
                                      </p:cBhvr>
                                    </p:anim>
                                    <p:anim from="(-#ppt_h/2)" to="(#ppt_y)" calcmode="lin" valueType="num">
                                      <p:cBhvr>
                                        <p:cTn id="24" dur="1000" fill="hold">
                                          <p:stCondLst>
                                            <p:cond delay="0"/>
                                          </p:stCondLst>
                                        </p:cTn>
                                        <p:tgtEl>
                                          <p:spTgt spid="6"/>
                                        </p:tgtEl>
                                        <p:attrNameLst>
                                          <p:attrName>ppt_y</p:attrName>
                                        </p:attrNameLst>
                                      </p:cBhvr>
                                    </p:anim>
                                    <p:animRot by="21600000">
                                      <p:cBhvr>
                                        <p:cTn id="25" dur="1000" fill="hold">
                                          <p:stCondLst>
                                            <p:cond delay="0"/>
                                          </p:stCondLst>
                                        </p:cTn>
                                        <p:tgtEl>
                                          <p:spTgt spid="6"/>
                                        </p:tgtEl>
                                        <p:attrNameLst>
                                          <p:attrName>r</p:attrName>
                                        </p:attrNameLst>
                                      </p:cBhvr>
                                    </p:animRot>
                                  </p:childTnLst>
                                </p:cTn>
                              </p:par>
                            </p:childTnLst>
                          </p:cTn>
                        </p:par>
                        <p:par>
                          <p:cTn id="26" fill="hold">
                            <p:stCondLst>
                              <p:cond delay="49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anim calcmode="lin" valueType="num">
                                      <p:cBhvr>
                                        <p:cTn id="3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8"/>
                                        </p:tgtEl>
                                      </p:cBhvr>
                                    </p:animEffect>
                                  </p:childTnLst>
                                </p:cTn>
                              </p:par>
                            </p:childTnLst>
                          </p:cTn>
                        </p:par>
                        <p:par>
                          <p:cTn id="34" fill="hold">
                            <p:stCondLst>
                              <p:cond delay="605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8"/>
                                        </p:tgtEl>
                                      </p:cBhvr>
                                    </p:animEffect>
                                    <p:animScale>
                                      <p:cBhvr>
                                        <p:cTn id="3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2"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pic>
        <p:nvPicPr>
          <p:cNvPr id="17" name="图片 1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66239" y="2503023"/>
            <a:ext cx="5876544" cy="3194401"/>
          </a:xfrm>
          <a:prstGeom prst="rect">
            <a:avLst/>
          </a:prstGeom>
        </p:spPr>
      </p:pic>
      <p:grpSp>
        <p:nvGrpSpPr>
          <p:cNvPr id="3" name="Group 4"/>
          <p:cNvGrpSpPr/>
          <p:nvPr/>
        </p:nvGrpSpPr>
        <p:grpSpPr>
          <a:xfrm>
            <a:off x="6821732" y="1272572"/>
            <a:ext cx="4754098" cy="5109418"/>
            <a:chOff x="7204400" y="1453892"/>
            <a:chExt cx="4754098" cy="5109418"/>
          </a:xfrm>
        </p:grpSpPr>
        <p:sp>
          <p:nvSpPr>
            <p:cNvPr id="19" name="Rectangle 42"/>
            <p:cNvSpPr/>
            <p:nvPr/>
          </p:nvSpPr>
          <p:spPr bwMode="auto">
            <a:xfrm>
              <a:off x="7220582" y="1453892"/>
              <a:ext cx="4737916" cy="596880"/>
            </a:xfrm>
            <a:prstGeom prst="rect">
              <a:avLst/>
            </a:prstGeom>
            <a:solidFill>
              <a:srgbClr val="C00000"/>
            </a:solidFill>
            <a:ln w="38100" cap="flat" cmpd="sng" algn="ctr">
              <a:noFill/>
              <a:prstDash val="solid"/>
              <a:headEnd type="none" w="med" len="med"/>
              <a:tailEnd type="none" w="med" len="med"/>
            </a:ln>
            <a:effectLst/>
          </p:spPr>
          <p:txBody>
            <a:bodyPr vert="horz" wrap="square" lIns="91440" tIns="91440" rIns="91440" bIns="91440" numCol="1" rtlCol="0" anchor="t" anchorCtr="0" compatLnSpc="1">
              <a:prstTxWarp prst="textNoShape">
                <a:avLst/>
              </a:prstTxWarp>
            </a:bodyPr>
            <a:lstStyle/>
            <a:p>
              <a:pPr algn="ctr" defTabSz="932290" fontAlgn="base">
                <a:lnSpc>
                  <a:spcPct val="130000"/>
                </a:lnSpc>
                <a:spcBef>
                  <a:spcPct val="0"/>
                </a:spcBef>
                <a:spcAft>
                  <a:spcPct val="0"/>
                </a:spcAft>
                <a:defRPr/>
              </a:pPr>
              <a:endParaRPr lang="en-US" sz="3100" b="1" kern="0" spc="-41" dirty="0">
                <a:gradFill>
                  <a:gsLst>
                    <a:gs pos="0">
                      <a:srgbClr val="FFFFFF"/>
                    </a:gs>
                    <a:gs pos="100000">
                      <a:srgbClr val="FFFFFF"/>
                    </a:gs>
                  </a:gsLst>
                  <a:lin ang="5400000" scaled="0"/>
                </a:gradFill>
                <a:latin typeface="微软雅黑" panose="020B0503020204020204" pitchFamily="34" charset="-122"/>
              </a:endParaRPr>
            </a:p>
          </p:txBody>
        </p:sp>
        <p:sp>
          <p:nvSpPr>
            <p:cNvPr id="20" name="Rectangle 46"/>
            <p:cNvSpPr/>
            <p:nvPr/>
          </p:nvSpPr>
          <p:spPr bwMode="auto">
            <a:xfrm>
              <a:off x="7220582" y="2201344"/>
              <a:ext cx="1188720" cy="536957"/>
            </a:xfrm>
            <a:prstGeom prst="rect">
              <a:avLst/>
            </a:prstGeom>
            <a:solidFill>
              <a:srgbClr val="C00000"/>
            </a:solidFill>
            <a:ln w="38100" cap="flat" cmpd="sng" algn="ctr">
              <a:noFill/>
              <a:prstDash val="solid"/>
              <a:headEnd type="none" w="med" len="med"/>
              <a:tailEnd type="none" w="med" len="med"/>
            </a:ln>
            <a:effectLst/>
          </p:spPr>
          <p:txBody>
            <a:bodyPr vert="horz" wrap="square" lIns="93256" tIns="91440" rIns="93256" bIns="91440" numCol="1" rtlCol="0" anchor="ctr" anchorCtr="1" compatLnSpc="1">
              <a:prstTxWarp prst="textNoShape">
                <a:avLst/>
              </a:prstTxWarp>
            </a:bodyPr>
            <a:lstStyle/>
            <a:p>
              <a:pPr defTabSz="932290" fontAlgn="base">
                <a:lnSpc>
                  <a:spcPct val="130000"/>
                </a:lnSpc>
                <a:spcBef>
                  <a:spcPct val="0"/>
                </a:spcBef>
                <a:spcAft>
                  <a:spcPct val="0"/>
                </a:spcAft>
              </a:pPr>
              <a:endParaRPr lang="en-US" sz="2400" b="1" kern="0" dirty="0">
                <a:solidFill>
                  <a:srgbClr val="FFFFFF"/>
                </a:solidFill>
                <a:effectLst>
                  <a:outerShdw blurRad="38100" dist="38100" dir="2700000" algn="tl">
                    <a:srgbClr val="000000">
                      <a:alpha val="43137"/>
                    </a:srgbClr>
                  </a:outerShdw>
                </a:effectLst>
                <a:latin typeface="微软雅黑" panose="020B0503020204020204" pitchFamily="34" charset="-122"/>
                <a:cs typeface="Segoe UI" pitchFamily="34" charset="0"/>
              </a:endParaRPr>
            </a:p>
          </p:txBody>
        </p:sp>
        <p:sp>
          <p:nvSpPr>
            <p:cNvPr id="24" name="Rectangle 48"/>
            <p:cNvSpPr/>
            <p:nvPr/>
          </p:nvSpPr>
          <p:spPr bwMode="auto">
            <a:xfrm>
              <a:off x="7204400" y="3770702"/>
              <a:ext cx="1188720" cy="2792608"/>
            </a:xfrm>
            <a:prstGeom prst="rect">
              <a:avLst/>
            </a:prstGeom>
            <a:solidFill>
              <a:srgbClr val="C00000"/>
            </a:solidFill>
            <a:ln w="38100" cap="flat" cmpd="sng" algn="ctr">
              <a:noFill/>
              <a:prstDash val="solid"/>
              <a:headEnd type="none" w="med" len="med"/>
              <a:tailEnd type="none" w="med" len="med"/>
            </a:ln>
            <a:effectLst/>
          </p:spPr>
          <p:txBody>
            <a:bodyPr vert="horz" wrap="square" lIns="93256" tIns="91440" rIns="93256" bIns="91440" numCol="1" rtlCol="0" anchor="ctr" anchorCtr="1" compatLnSpc="1">
              <a:prstTxWarp prst="textNoShape">
                <a:avLst/>
              </a:prstTxWarp>
            </a:bodyPr>
            <a:lstStyle/>
            <a:p>
              <a:pPr algn="ctr" defTabSz="932290" fontAlgn="base">
                <a:lnSpc>
                  <a:spcPct val="130000"/>
                </a:lnSpc>
                <a:spcBef>
                  <a:spcPct val="0"/>
                </a:spcBef>
                <a:spcAft>
                  <a:spcPct val="0"/>
                </a:spcAft>
              </a:pPr>
              <a:endParaRPr lang="en-US" sz="2400" b="1" kern="0" dirty="0">
                <a:solidFill>
                  <a:srgbClr val="FFFFFF"/>
                </a:solidFill>
                <a:effectLst>
                  <a:outerShdw blurRad="38100" dist="38100" dir="2700000" algn="tl">
                    <a:srgbClr val="000000">
                      <a:alpha val="43137"/>
                    </a:srgbClr>
                  </a:outerShdw>
                </a:effectLst>
                <a:latin typeface="微软雅黑" panose="020B0503020204020204" pitchFamily="34" charset="-122"/>
                <a:cs typeface="Segoe UI" pitchFamily="34" charset="0"/>
              </a:endParaRPr>
            </a:p>
          </p:txBody>
        </p:sp>
        <p:sp>
          <p:nvSpPr>
            <p:cNvPr id="26" name="Rectangle 38"/>
            <p:cNvSpPr/>
            <p:nvPr/>
          </p:nvSpPr>
          <p:spPr bwMode="auto">
            <a:xfrm>
              <a:off x="8533988" y="2205052"/>
              <a:ext cx="3424510" cy="533249"/>
            </a:xfrm>
            <a:prstGeom prst="rect">
              <a:avLst/>
            </a:prstGeom>
            <a:solidFill>
              <a:schemeClr val="bg1"/>
            </a:solidFill>
            <a:ln w="38100" cap="flat" cmpd="sng" algn="ctr">
              <a:solidFill>
                <a:srgbClr val="C00000"/>
              </a:solidFill>
              <a:prstDash val="solid"/>
              <a:headEnd type="none" w="med" len="med"/>
              <a:tailEnd type="none" w="med" len="med"/>
            </a:ln>
            <a:effectLst/>
          </p:spPr>
          <p:txBody>
            <a:bodyPr vert="horz" wrap="square" lIns="93256" tIns="91440" rIns="93256" bIns="91440" numCol="1" rtlCol="0" anchor="ctr" anchorCtr="0" compatLnSpc="1">
              <a:prstTxWarp prst="textNoShape">
                <a:avLst/>
              </a:prstTxWarp>
            </a:bodyPr>
            <a:lstStyle/>
            <a:p>
              <a:pPr algn="ctr" defTabSz="932290" fontAlgn="base">
                <a:lnSpc>
                  <a:spcPct val="130000"/>
                </a:lnSpc>
                <a:spcBef>
                  <a:spcPct val="0"/>
                </a:spcBef>
                <a:spcAft>
                  <a:spcPct val="0"/>
                </a:spcAft>
                <a:defRPr/>
              </a:pPr>
              <a:r>
                <a:rPr lang="en-US" altLang="zh-CN" sz="2000" b="1" dirty="0" smtClean="0">
                  <a:solidFill>
                    <a:schemeClr val="tx1">
                      <a:lumMod val="75000"/>
                      <a:lumOff val="25000"/>
                    </a:schemeClr>
                  </a:solidFill>
                  <a:latin typeface="+mn-ea"/>
                </a:rPr>
                <a:t>2017</a:t>
              </a:r>
              <a:r>
                <a:rPr lang="zh-CN" altLang="en-US" sz="2000" b="1" dirty="0" smtClean="0">
                  <a:solidFill>
                    <a:schemeClr val="tx1">
                      <a:lumMod val="75000"/>
                      <a:lumOff val="25000"/>
                    </a:schemeClr>
                  </a:solidFill>
                  <a:latin typeface="+mn-ea"/>
                </a:rPr>
                <a:t>年</a:t>
              </a:r>
              <a:r>
                <a:rPr lang="en-US" altLang="zh-CN" sz="2000" b="1" dirty="0" smtClean="0">
                  <a:solidFill>
                    <a:schemeClr val="tx1">
                      <a:lumMod val="75000"/>
                      <a:lumOff val="25000"/>
                    </a:schemeClr>
                  </a:solidFill>
                  <a:latin typeface="+mn-ea"/>
                </a:rPr>
                <a:t>10</a:t>
              </a:r>
              <a:r>
                <a:rPr lang="zh-CN" altLang="en-US" sz="2000" b="1" dirty="0">
                  <a:solidFill>
                    <a:schemeClr val="tx1">
                      <a:lumMod val="75000"/>
                      <a:lumOff val="25000"/>
                    </a:schemeClr>
                  </a:solidFill>
                  <a:latin typeface="+mn-ea"/>
                </a:rPr>
                <a:t>月</a:t>
              </a:r>
              <a:r>
                <a:rPr lang="en-US" altLang="zh-CN" sz="2000" b="1" dirty="0">
                  <a:solidFill>
                    <a:schemeClr val="tx1">
                      <a:lumMod val="75000"/>
                      <a:lumOff val="25000"/>
                    </a:schemeClr>
                  </a:solidFill>
                  <a:latin typeface="+mn-ea"/>
                </a:rPr>
                <a:t>18</a:t>
              </a:r>
              <a:r>
                <a:rPr lang="zh-CN" altLang="en-US" sz="2000" b="1" dirty="0">
                  <a:solidFill>
                    <a:schemeClr val="tx1">
                      <a:lumMod val="75000"/>
                      <a:lumOff val="25000"/>
                    </a:schemeClr>
                  </a:solidFill>
                  <a:latin typeface="+mn-ea"/>
                </a:rPr>
                <a:t>日上午</a:t>
              </a:r>
              <a:r>
                <a:rPr lang="en-US" altLang="zh-CN" sz="2000" b="1" dirty="0">
                  <a:solidFill>
                    <a:schemeClr val="tx1">
                      <a:lumMod val="75000"/>
                      <a:lumOff val="25000"/>
                    </a:schemeClr>
                  </a:solidFill>
                  <a:latin typeface="+mn-ea"/>
                </a:rPr>
                <a:t>9:00</a:t>
              </a:r>
              <a:endParaRPr lang="en-US" sz="2000" b="1" kern="0" dirty="0">
                <a:solidFill>
                  <a:schemeClr val="tx1">
                    <a:lumMod val="75000"/>
                    <a:lumOff val="25000"/>
                  </a:schemeClr>
                </a:solidFill>
                <a:latin typeface="+mn-ea"/>
                <a:cs typeface="Segoe UI" pitchFamily="34" charset="0"/>
              </a:endParaRPr>
            </a:p>
          </p:txBody>
        </p:sp>
        <p:sp>
          <p:nvSpPr>
            <p:cNvPr id="27" name="Rectangle 49"/>
            <p:cNvSpPr/>
            <p:nvPr/>
          </p:nvSpPr>
          <p:spPr bwMode="auto">
            <a:xfrm>
              <a:off x="8528681" y="2993123"/>
              <a:ext cx="3424510" cy="504649"/>
            </a:xfrm>
            <a:prstGeom prst="rect">
              <a:avLst/>
            </a:prstGeom>
            <a:solidFill>
              <a:schemeClr val="bg1"/>
            </a:solidFill>
            <a:ln w="38100" cap="flat" cmpd="sng" algn="ctr">
              <a:solidFill>
                <a:srgbClr val="C00000"/>
              </a:solidFill>
              <a:prstDash val="solid"/>
              <a:headEnd type="none" w="med" len="med"/>
              <a:tailEnd type="none" w="med" len="med"/>
            </a:ln>
            <a:effectLst/>
          </p:spPr>
          <p:txBody>
            <a:bodyPr vert="horz" wrap="square" lIns="93256" tIns="91440" rIns="93256" bIns="91440" numCol="1" rtlCol="0" anchor="ctr" anchorCtr="0" compatLnSpc="1">
              <a:prstTxWarp prst="textNoShape">
                <a:avLst/>
              </a:prstTxWarp>
            </a:bodyPr>
            <a:lstStyle/>
            <a:p>
              <a:pPr algn="ctr" defTabSz="932290" fontAlgn="base">
                <a:lnSpc>
                  <a:spcPct val="130000"/>
                </a:lnSpc>
                <a:spcBef>
                  <a:spcPct val="0"/>
                </a:spcBef>
                <a:spcAft>
                  <a:spcPct val="0"/>
                </a:spcAft>
                <a:defRPr/>
              </a:pPr>
              <a:r>
                <a:rPr lang="zh-CN" altLang="en-US" sz="2000" b="1" dirty="0">
                  <a:solidFill>
                    <a:schemeClr val="tx1">
                      <a:lumMod val="75000"/>
                      <a:lumOff val="25000"/>
                    </a:schemeClr>
                  </a:solidFill>
                  <a:latin typeface="微软雅黑" panose="020B0503020204020204" pitchFamily="34" charset="-122"/>
                </a:rPr>
                <a:t>人民大会堂大礼堂</a:t>
              </a:r>
              <a:endParaRPr lang="en-US" sz="2000" b="1" dirty="0">
                <a:solidFill>
                  <a:schemeClr val="tx1">
                    <a:lumMod val="75000"/>
                    <a:lumOff val="25000"/>
                  </a:schemeClr>
                </a:solidFill>
                <a:latin typeface="微软雅黑" panose="020B0503020204020204" pitchFamily="34" charset="-122"/>
              </a:endParaRPr>
            </a:p>
          </p:txBody>
        </p:sp>
        <p:sp>
          <p:nvSpPr>
            <p:cNvPr id="28" name="Rectangle 50"/>
            <p:cNvSpPr/>
            <p:nvPr/>
          </p:nvSpPr>
          <p:spPr bwMode="auto">
            <a:xfrm>
              <a:off x="8550186" y="3785437"/>
              <a:ext cx="3403005" cy="2777873"/>
            </a:xfrm>
            <a:prstGeom prst="rect">
              <a:avLst/>
            </a:prstGeom>
            <a:solidFill>
              <a:schemeClr val="bg1"/>
            </a:solidFill>
            <a:ln w="38100" cap="flat" cmpd="sng" algn="ctr">
              <a:solidFill>
                <a:srgbClr val="C00000"/>
              </a:solidFill>
              <a:prstDash val="solid"/>
              <a:headEnd type="none" w="med" len="med"/>
              <a:tailEnd type="none" w="med" len="med"/>
            </a:ln>
            <a:effectLst/>
          </p:spPr>
          <p:txBody>
            <a:bodyPr vert="horz" wrap="square" lIns="93256" tIns="91440" rIns="93256" bIns="91440" numCol="1" rtlCol="0" anchor="ctr" anchorCtr="0" compatLnSpc="1">
              <a:prstTxWarp prst="textNoShape">
                <a:avLst/>
              </a:prstTxWarp>
            </a:bodyPr>
            <a:lstStyle/>
            <a:p>
              <a:pPr defTabSz="932290" fontAlgn="base">
                <a:lnSpc>
                  <a:spcPct val="130000"/>
                </a:lnSpc>
                <a:spcBef>
                  <a:spcPct val="0"/>
                </a:spcBef>
                <a:spcAft>
                  <a:spcPct val="0"/>
                </a:spcAft>
                <a:defRPr/>
              </a:pPr>
              <a:r>
                <a:rPr lang="zh-CN" altLang="en-US" sz="2000" b="1" dirty="0">
                  <a:solidFill>
                    <a:schemeClr val="tx1">
                      <a:lumMod val="75000"/>
                      <a:lumOff val="25000"/>
                    </a:schemeClr>
                  </a:solidFill>
                  <a:latin typeface="微软雅黑" panose="020B0503020204020204" pitchFamily="34" charset="-122"/>
                </a:rPr>
                <a:t>不忘初心，牢记使命，高举中国特色社会主义伟大旗帜，决胜全面建成小康社会，夺取新时代中国特色社会主义伟大胜利，为实现中华民族伟大复兴的中国梦不懈奋斗。</a:t>
              </a:r>
              <a:endParaRPr lang="en-US" sz="2000" b="1" dirty="0">
                <a:solidFill>
                  <a:schemeClr val="tx1">
                    <a:lumMod val="75000"/>
                    <a:lumOff val="25000"/>
                  </a:schemeClr>
                </a:solidFill>
                <a:latin typeface="微软雅黑" panose="020B0503020204020204" pitchFamily="34" charset="-122"/>
              </a:endParaRPr>
            </a:p>
          </p:txBody>
        </p:sp>
        <p:sp>
          <p:nvSpPr>
            <p:cNvPr id="32" name="Rectangle 46"/>
            <p:cNvSpPr/>
            <p:nvPr/>
          </p:nvSpPr>
          <p:spPr bwMode="auto">
            <a:xfrm>
              <a:off x="7220582" y="2993123"/>
              <a:ext cx="1188720" cy="536957"/>
            </a:xfrm>
            <a:prstGeom prst="rect">
              <a:avLst/>
            </a:prstGeom>
            <a:solidFill>
              <a:srgbClr val="C00000"/>
            </a:solidFill>
            <a:ln w="38100" cap="flat" cmpd="sng" algn="ctr">
              <a:noFill/>
              <a:prstDash val="solid"/>
              <a:headEnd type="none" w="med" len="med"/>
              <a:tailEnd type="none" w="med" len="med"/>
            </a:ln>
            <a:effectLst/>
          </p:spPr>
          <p:txBody>
            <a:bodyPr vert="horz" wrap="square" lIns="93256" tIns="91440" rIns="93256" bIns="91440" numCol="1" rtlCol="0" anchor="ctr" anchorCtr="1" compatLnSpc="1">
              <a:prstTxWarp prst="textNoShape">
                <a:avLst/>
              </a:prstTxWarp>
            </a:bodyPr>
            <a:lstStyle/>
            <a:p>
              <a:pPr defTabSz="932290" fontAlgn="base">
                <a:lnSpc>
                  <a:spcPct val="130000"/>
                </a:lnSpc>
                <a:spcBef>
                  <a:spcPct val="0"/>
                </a:spcBef>
                <a:spcAft>
                  <a:spcPct val="0"/>
                </a:spcAft>
              </a:pPr>
              <a:endParaRPr lang="en-US" sz="2400" b="1" kern="0" dirty="0">
                <a:solidFill>
                  <a:srgbClr val="FFFFFF"/>
                </a:solidFill>
                <a:effectLst>
                  <a:outerShdw blurRad="38100" dist="38100" dir="2700000" algn="tl">
                    <a:srgbClr val="000000">
                      <a:alpha val="43137"/>
                    </a:srgbClr>
                  </a:outerShdw>
                </a:effectLst>
                <a:latin typeface="微软雅黑" panose="020B0503020204020204" pitchFamily="34" charset="-122"/>
                <a:cs typeface="Segoe UI" pitchFamily="34" charset="0"/>
              </a:endParaRPr>
            </a:p>
          </p:txBody>
        </p:sp>
      </p:grpSp>
      <p:sp>
        <p:nvSpPr>
          <p:cNvPr id="2" name="矩形 1"/>
          <p:cNvSpPr/>
          <p:nvPr/>
        </p:nvSpPr>
        <p:spPr>
          <a:xfrm>
            <a:off x="7801872" y="1324790"/>
            <a:ext cx="2810000" cy="492443"/>
          </a:xfrm>
          <a:prstGeom prst="rect">
            <a:avLst/>
          </a:prstGeom>
        </p:spPr>
        <p:txBody>
          <a:bodyPr wrap="none">
            <a:spAutoFit/>
          </a:bodyPr>
          <a:lstStyle/>
          <a:p>
            <a:pPr algn="ctr" defTabSz="932290" fontAlgn="base">
              <a:spcBef>
                <a:spcPct val="0"/>
              </a:spcBef>
              <a:spcAft>
                <a:spcPct val="0"/>
              </a:spcAft>
              <a:defRPr/>
            </a:pPr>
            <a:r>
              <a:rPr lang="zh-CN" altLang="en-US" sz="2600" b="1" kern="0" spc="-41" dirty="0">
                <a:gradFill>
                  <a:gsLst>
                    <a:gs pos="0">
                      <a:srgbClr val="FFFFFF"/>
                    </a:gs>
                    <a:gs pos="100000">
                      <a:srgbClr val="FFFFFF"/>
                    </a:gs>
                  </a:gsLst>
                  <a:lin ang="5400000" scaled="0"/>
                </a:gradFill>
                <a:effectLst>
                  <a:outerShdw blurRad="38100" dist="38100" dir="2700000" algn="tl">
                    <a:srgbClr val="000000">
                      <a:alpha val="43137"/>
                    </a:srgbClr>
                  </a:outerShdw>
                </a:effectLst>
                <a:latin typeface="微软雅黑" panose="020B0503020204020204" pitchFamily="34" charset="-122"/>
              </a:rPr>
              <a:t>党的十九大开幕会</a:t>
            </a:r>
            <a:endParaRPr lang="en-US" altLang="zh-CN" sz="2600" b="1" kern="0" spc="-41" dirty="0">
              <a:gradFill>
                <a:gsLst>
                  <a:gs pos="0">
                    <a:srgbClr val="FFFFFF"/>
                  </a:gs>
                  <a:gs pos="100000">
                    <a:srgbClr val="FFFFFF"/>
                  </a:gs>
                </a:gsLst>
                <a:lin ang="5400000" scaled="0"/>
              </a:gradFill>
              <a:effectLst>
                <a:outerShdw blurRad="38100" dist="38100" dir="2700000" algn="tl">
                  <a:srgbClr val="000000">
                    <a:alpha val="43137"/>
                  </a:srgbClr>
                </a:outerShdw>
              </a:effectLst>
              <a:latin typeface="微软雅黑" panose="020B0503020204020204" pitchFamily="34" charset="-122"/>
            </a:endParaRPr>
          </a:p>
        </p:txBody>
      </p:sp>
      <p:sp>
        <p:nvSpPr>
          <p:cNvPr id="33" name="矩形 32"/>
          <p:cNvSpPr/>
          <p:nvPr/>
        </p:nvSpPr>
        <p:spPr>
          <a:xfrm>
            <a:off x="7015877" y="2042280"/>
            <a:ext cx="841000" cy="492443"/>
          </a:xfrm>
          <a:prstGeom prst="rect">
            <a:avLst/>
          </a:prstGeom>
        </p:spPr>
        <p:txBody>
          <a:bodyPr wrap="none">
            <a:spAutoFit/>
          </a:bodyPr>
          <a:lstStyle/>
          <a:p>
            <a:pPr algn="ctr" defTabSz="932290" fontAlgn="base">
              <a:spcBef>
                <a:spcPct val="0"/>
              </a:spcBef>
              <a:spcAft>
                <a:spcPct val="0"/>
              </a:spcAft>
              <a:defRPr/>
            </a:pPr>
            <a:r>
              <a:rPr lang="zh-CN" altLang="en-US" sz="2600" b="1" kern="0" spc="-41" dirty="0" smtClean="0">
                <a:gradFill>
                  <a:gsLst>
                    <a:gs pos="0">
                      <a:srgbClr val="FFFFFF"/>
                    </a:gs>
                    <a:gs pos="100000">
                      <a:srgbClr val="FFFFFF"/>
                    </a:gs>
                  </a:gsLst>
                  <a:lin ang="5400000" scaled="0"/>
                </a:gradFill>
                <a:effectLst>
                  <a:outerShdw blurRad="38100" dist="38100" dir="2700000" algn="tl">
                    <a:srgbClr val="000000">
                      <a:alpha val="43137"/>
                    </a:srgbClr>
                  </a:outerShdw>
                </a:effectLst>
                <a:latin typeface="微软雅黑" panose="020B0503020204020204" pitchFamily="34" charset="-122"/>
              </a:rPr>
              <a:t>时间</a:t>
            </a:r>
            <a:endParaRPr lang="en-US" altLang="zh-CN" sz="2600" b="1" kern="0" spc="-41" dirty="0">
              <a:gradFill>
                <a:gsLst>
                  <a:gs pos="0">
                    <a:srgbClr val="FFFFFF"/>
                  </a:gs>
                  <a:gs pos="100000">
                    <a:srgbClr val="FFFFFF"/>
                  </a:gs>
                </a:gsLst>
                <a:lin ang="5400000" scaled="0"/>
              </a:gradFill>
              <a:effectLst>
                <a:outerShdw blurRad="38100" dist="38100" dir="2700000" algn="tl">
                  <a:srgbClr val="000000">
                    <a:alpha val="43137"/>
                  </a:srgbClr>
                </a:outerShdw>
              </a:effectLst>
              <a:latin typeface="微软雅黑" panose="020B0503020204020204" pitchFamily="34" charset="-122"/>
            </a:endParaRPr>
          </a:p>
        </p:txBody>
      </p:sp>
      <p:sp>
        <p:nvSpPr>
          <p:cNvPr id="34" name="矩形 33"/>
          <p:cNvSpPr/>
          <p:nvPr/>
        </p:nvSpPr>
        <p:spPr>
          <a:xfrm>
            <a:off x="7015877" y="2838390"/>
            <a:ext cx="841000" cy="492443"/>
          </a:xfrm>
          <a:prstGeom prst="rect">
            <a:avLst/>
          </a:prstGeom>
        </p:spPr>
        <p:txBody>
          <a:bodyPr wrap="none">
            <a:spAutoFit/>
          </a:bodyPr>
          <a:lstStyle/>
          <a:p>
            <a:pPr algn="ctr" defTabSz="932290" fontAlgn="base">
              <a:spcBef>
                <a:spcPct val="0"/>
              </a:spcBef>
              <a:spcAft>
                <a:spcPct val="0"/>
              </a:spcAft>
              <a:defRPr/>
            </a:pPr>
            <a:r>
              <a:rPr lang="zh-CN" altLang="en-US" sz="2600" b="1" kern="0" spc="-41" dirty="0" smtClean="0">
                <a:gradFill>
                  <a:gsLst>
                    <a:gs pos="0">
                      <a:srgbClr val="FFFFFF"/>
                    </a:gs>
                    <a:gs pos="100000">
                      <a:srgbClr val="FFFFFF"/>
                    </a:gs>
                  </a:gsLst>
                  <a:lin ang="5400000" scaled="0"/>
                </a:gradFill>
                <a:effectLst>
                  <a:outerShdw blurRad="38100" dist="38100" dir="2700000" algn="tl">
                    <a:srgbClr val="000000">
                      <a:alpha val="43137"/>
                    </a:srgbClr>
                  </a:outerShdw>
                </a:effectLst>
                <a:latin typeface="微软雅黑" panose="020B0503020204020204" pitchFamily="34" charset="-122"/>
              </a:rPr>
              <a:t>地点</a:t>
            </a:r>
            <a:endParaRPr lang="en-US" altLang="zh-CN" sz="2600" b="1" kern="0" spc="-41" dirty="0">
              <a:gradFill>
                <a:gsLst>
                  <a:gs pos="0">
                    <a:srgbClr val="FFFFFF"/>
                  </a:gs>
                  <a:gs pos="100000">
                    <a:srgbClr val="FFFFFF"/>
                  </a:gs>
                </a:gsLst>
                <a:lin ang="5400000" scaled="0"/>
              </a:gradFill>
              <a:effectLst>
                <a:outerShdw blurRad="38100" dist="38100" dir="2700000" algn="tl">
                  <a:srgbClr val="000000">
                    <a:alpha val="43137"/>
                  </a:srgbClr>
                </a:outerShdw>
              </a:effectLst>
              <a:latin typeface="微软雅黑" panose="020B0503020204020204" pitchFamily="34" charset="-122"/>
            </a:endParaRPr>
          </a:p>
        </p:txBody>
      </p:sp>
      <p:sp>
        <p:nvSpPr>
          <p:cNvPr id="35" name="矩形 34"/>
          <p:cNvSpPr/>
          <p:nvPr/>
        </p:nvSpPr>
        <p:spPr>
          <a:xfrm>
            <a:off x="7015877" y="4739464"/>
            <a:ext cx="841000" cy="492443"/>
          </a:xfrm>
          <a:prstGeom prst="rect">
            <a:avLst/>
          </a:prstGeom>
        </p:spPr>
        <p:txBody>
          <a:bodyPr wrap="none">
            <a:spAutoFit/>
          </a:bodyPr>
          <a:lstStyle/>
          <a:p>
            <a:pPr algn="ctr" defTabSz="932290" fontAlgn="base">
              <a:spcBef>
                <a:spcPct val="0"/>
              </a:spcBef>
              <a:spcAft>
                <a:spcPct val="0"/>
              </a:spcAft>
              <a:defRPr/>
            </a:pPr>
            <a:r>
              <a:rPr lang="zh-CN" altLang="en-US" sz="2600" b="1" kern="0" spc="-41" dirty="0" smtClean="0">
                <a:gradFill>
                  <a:gsLst>
                    <a:gs pos="0">
                      <a:srgbClr val="FFFFFF"/>
                    </a:gs>
                    <a:gs pos="100000">
                      <a:srgbClr val="FFFFFF"/>
                    </a:gs>
                  </a:gsLst>
                  <a:lin ang="5400000" scaled="0"/>
                </a:gradFill>
                <a:effectLst>
                  <a:outerShdw blurRad="38100" dist="38100" dir="2700000" algn="tl">
                    <a:srgbClr val="000000">
                      <a:alpha val="43137"/>
                    </a:srgbClr>
                  </a:outerShdw>
                </a:effectLst>
                <a:latin typeface="微软雅黑" panose="020B0503020204020204" pitchFamily="34" charset="-122"/>
              </a:rPr>
              <a:t>主题</a:t>
            </a:r>
            <a:endParaRPr lang="en-US" altLang="zh-CN" sz="2600" b="1" kern="0" spc="-41" dirty="0">
              <a:gradFill>
                <a:gsLst>
                  <a:gs pos="0">
                    <a:srgbClr val="FFFFFF"/>
                  </a:gs>
                  <a:gs pos="100000">
                    <a:srgbClr val="FFFFFF"/>
                  </a:gs>
                </a:gsLst>
                <a:lin ang="5400000" scaled="0"/>
              </a:gradFill>
              <a:effectLst>
                <a:outerShdw blurRad="38100" dist="38100" dir="2700000" algn="tl">
                  <a:srgbClr val="000000">
                    <a:alpha val="43137"/>
                  </a:srgbClr>
                </a:outerShdw>
              </a:effectLst>
              <a:latin typeface="微软雅黑" panose="020B0503020204020204" pitchFamily="34" charset="-122"/>
            </a:endParaRPr>
          </a:p>
        </p:txBody>
      </p:sp>
      <p:sp>
        <p:nvSpPr>
          <p:cNvPr id="36" name="文本框 35"/>
          <p:cNvSpPr txBox="1">
            <a:spLocks noChangeArrowheads="1"/>
          </p:cNvSpPr>
          <p:nvPr/>
        </p:nvSpPr>
        <p:spPr bwMode="auto">
          <a:xfrm>
            <a:off x="1781615" y="285191"/>
            <a:ext cx="3057247"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党的十九大开幕</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719288362"/>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8" name="文本框 7"/>
          <p:cNvSpPr txBox="1">
            <a:spLocks noChangeArrowheads="1"/>
          </p:cNvSpPr>
          <p:nvPr/>
        </p:nvSpPr>
        <p:spPr bwMode="auto">
          <a:xfrm>
            <a:off x="1781615" y="285191"/>
            <a:ext cx="4698722"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新时代</a:t>
            </a:r>
            <a:r>
              <a:rPr lang="zh-CN" altLang="en-US" sz="3200" b="1" dirty="0">
                <a:solidFill>
                  <a:srgbClr val="D8060A"/>
                </a:solidFill>
                <a:latin typeface="微软雅黑" panose="020B0503020204020204" pitchFamily="34" charset="-122"/>
                <a:ea typeface="微软雅黑" panose="020B0503020204020204" pitchFamily="34" charset="-122"/>
              </a:rPr>
              <a:t>中国特色</a:t>
            </a:r>
            <a:r>
              <a:rPr lang="zh-CN" altLang="en-US" sz="3200" b="1" dirty="0" smtClean="0">
                <a:solidFill>
                  <a:srgbClr val="D8060A"/>
                </a:solidFill>
                <a:latin typeface="微软雅黑" panose="020B0503020204020204" pitchFamily="34" charset="-122"/>
                <a:ea typeface="微软雅黑" panose="020B0503020204020204" pitchFamily="34" charset="-122"/>
              </a:rPr>
              <a:t>社会主义</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
        <p:nvSpPr>
          <p:cNvPr id="5" name="矩形 4"/>
          <p:cNvSpPr/>
          <p:nvPr/>
        </p:nvSpPr>
        <p:spPr>
          <a:xfrm>
            <a:off x="1770185" y="1289709"/>
            <a:ext cx="9052387" cy="732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just" fontAlgn="base">
              <a:lnSpc>
                <a:spcPct val="130000"/>
              </a:lnSpc>
              <a:spcBef>
                <a:spcPct val="0"/>
              </a:spcBef>
              <a:spcAft>
                <a:spcPct val="0"/>
              </a:spcAft>
            </a:pPr>
            <a:r>
              <a:rPr lang="zh-CN" altLang="zh-CN" sz="2400" b="1" dirty="0">
                <a:solidFill>
                  <a:schemeClr val="tx1">
                    <a:lumMod val="75000"/>
                    <a:lumOff val="25000"/>
                  </a:schemeClr>
                </a:solidFill>
                <a:latin typeface="微软雅黑" panose="020B0503020204020204" pitchFamily="34" charset="-122"/>
                <a:ea typeface="微软雅黑" panose="020B0503020204020204" pitchFamily="34" charset="-122"/>
              </a:rPr>
              <a:t>中国特色社会主义进入了</a:t>
            </a:r>
            <a:r>
              <a:rPr lang="zh-CN" altLang="zh-CN" sz="3200" b="1" dirty="0" smtClean="0">
                <a:solidFill>
                  <a:schemeClr val="accent1"/>
                </a:solidFill>
                <a:latin typeface="微软雅黑" panose="020B0503020204020204" pitchFamily="34" charset="-122"/>
                <a:ea typeface="微软雅黑" panose="020B0503020204020204" pitchFamily="34" charset="-122"/>
              </a:rPr>
              <a:t>新时代</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rPr>
              <a:t>这</a:t>
            </a:r>
            <a:r>
              <a:rPr lang="zh-CN" altLang="zh-CN" sz="2400" b="1" dirty="0">
                <a:solidFill>
                  <a:schemeClr val="tx1">
                    <a:lumMod val="75000"/>
                    <a:lumOff val="25000"/>
                  </a:schemeClr>
                </a:solidFill>
                <a:latin typeface="微软雅黑" panose="020B0503020204020204" pitchFamily="34" charset="-122"/>
                <a:ea typeface="微软雅黑" panose="020B0503020204020204" pitchFamily="34" charset="-122"/>
              </a:rPr>
              <a:t>是我国发展新的历史方位。</a:t>
            </a:r>
          </a:p>
        </p:txBody>
      </p:sp>
      <p:sp>
        <p:nvSpPr>
          <p:cNvPr id="36" name="Rectangle 4"/>
          <p:cNvSpPr/>
          <p:nvPr/>
        </p:nvSpPr>
        <p:spPr bwMode="auto">
          <a:xfrm>
            <a:off x="2442814" y="5433457"/>
            <a:ext cx="2057227" cy="921623"/>
          </a:xfrm>
          <a:prstGeom prst="rect">
            <a:avLst/>
          </a:prstGeom>
          <a:solidFill>
            <a:srgbClr val="C000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ctr" anchorCtr="0" forceAA="0" compatLnSpc="1">
            <a:prstTxWarp prst="textNoShape">
              <a:avLst/>
            </a:prstTxWarp>
            <a:noAutofit/>
          </a:bodyPr>
          <a:lstStyle/>
          <a:p>
            <a:pPr algn="ctr" defTabSz="951028" fontAlgn="base">
              <a:lnSpc>
                <a:spcPct val="150000"/>
              </a:lnSpc>
              <a:spcBef>
                <a:spcPct val="0"/>
              </a:spcBef>
              <a:spcAft>
                <a:spcPct val="0"/>
              </a:spcAft>
            </a:pPr>
            <a:r>
              <a:rPr lang="zh-CN" altLang="en-US" sz="2600" b="1" dirty="0" smtClean="0">
                <a:gradFill>
                  <a:gsLst>
                    <a:gs pos="0">
                      <a:srgbClr val="FFFFFF"/>
                    </a:gs>
                    <a:gs pos="100000">
                      <a:srgbClr val="FFFFFF"/>
                    </a:gs>
                  </a:gsLst>
                  <a:lin ang="5400000" scaled="0"/>
                </a:gradFill>
                <a:latin typeface="+mn-ea"/>
                <a:cs typeface="Segoe UI" pitchFamily="34" charset="0"/>
              </a:rPr>
              <a:t>重大判断</a:t>
            </a:r>
            <a:endParaRPr lang="zh-CN" altLang="en-US" sz="2600" b="1" dirty="0">
              <a:gradFill>
                <a:gsLst>
                  <a:gs pos="0">
                    <a:srgbClr val="FFFFFF"/>
                  </a:gs>
                  <a:gs pos="100000">
                    <a:srgbClr val="FFFFFF"/>
                  </a:gs>
                </a:gsLst>
                <a:lin ang="5400000" scaled="0"/>
              </a:gradFill>
              <a:latin typeface="+mn-ea"/>
              <a:cs typeface="Segoe UI" pitchFamily="34" charset="0"/>
            </a:endParaRPr>
          </a:p>
        </p:txBody>
      </p:sp>
      <p:sp>
        <p:nvSpPr>
          <p:cNvPr id="37" name="Rectangle 17"/>
          <p:cNvSpPr/>
          <p:nvPr/>
        </p:nvSpPr>
        <p:spPr bwMode="auto">
          <a:xfrm>
            <a:off x="4920867" y="5433457"/>
            <a:ext cx="2057227" cy="921623"/>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ctr" anchorCtr="0" forceAA="0" compatLnSpc="1">
            <a:prstTxWarp prst="textNoShape">
              <a:avLst/>
            </a:prstTxWarp>
            <a:noAutofit/>
          </a:bodyPr>
          <a:lstStyle/>
          <a:p>
            <a:pPr algn="ctr" defTabSz="951028" fontAlgn="base">
              <a:lnSpc>
                <a:spcPct val="150000"/>
              </a:lnSpc>
              <a:spcBef>
                <a:spcPct val="0"/>
              </a:spcBef>
              <a:spcAft>
                <a:spcPct val="0"/>
              </a:spcAft>
            </a:pPr>
            <a:r>
              <a:rPr lang="zh-CN" altLang="en-US" sz="2600" b="1" dirty="0">
                <a:gradFill>
                  <a:gsLst>
                    <a:gs pos="0">
                      <a:srgbClr val="FFFFFF"/>
                    </a:gs>
                    <a:gs pos="100000">
                      <a:srgbClr val="FFFFFF"/>
                    </a:gs>
                  </a:gsLst>
                  <a:lin ang="5400000" scaled="0"/>
                </a:gradFill>
                <a:latin typeface="+mn-ea"/>
                <a:cs typeface="Segoe UI" pitchFamily="34" charset="0"/>
              </a:rPr>
              <a:t>重要主题</a:t>
            </a:r>
          </a:p>
        </p:txBody>
      </p:sp>
      <p:sp>
        <p:nvSpPr>
          <p:cNvPr id="38" name="Rectangle 18"/>
          <p:cNvSpPr/>
          <p:nvPr/>
        </p:nvSpPr>
        <p:spPr bwMode="auto">
          <a:xfrm>
            <a:off x="7398920" y="5433457"/>
            <a:ext cx="2057227" cy="92162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2000" tIns="149217" rIns="0" bIns="149217" numCol="1" spcCol="0" rtlCol="0" fromWordArt="0" anchor="ctr" anchorCtr="0" forceAA="0" compatLnSpc="1">
            <a:prstTxWarp prst="textNoShape">
              <a:avLst/>
            </a:prstTxWarp>
            <a:noAutofit/>
          </a:bodyPr>
          <a:lstStyle/>
          <a:p>
            <a:pPr algn="ctr" defTabSz="951028" fontAlgn="base">
              <a:lnSpc>
                <a:spcPct val="150000"/>
              </a:lnSpc>
              <a:spcBef>
                <a:spcPct val="0"/>
              </a:spcBef>
              <a:spcAft>
                <a:spcPct val="0"/>
              </a:spcAft>
            </a:pPr>
            <a:r>
              <a:rPr lang="zh-CN" altLang="en-US" sz="2600" b="1" dirty="0">
                <a:gradFill>
                  <a:gsLst>
                    <a:gs pos="0">
                      <a:srgbClr val="FFFFFF"/>
                    </a:gs>
                    <a:gs pos="100000">
                      <a:srgbClr val="FFFFFF"/>
                    </a:gs>
                  </a:gsLst>
                  <a:lin ang="5400000" scaled="0"/>
                </a:gradFill>
                <a:latin typeface="+mn-ea"/>
                <a:cs typeface="Segoe UI" pitchFamily="34" charset="0"/>
              </a:rPr>
              <a:t>贯穿主线</a:t>
            </a:r>
          </a:p>
        </p:txBody>
      </p:sp>
      <p:grpSp>
        <p:nvGrpSpPr>
          <p:cNvPr id="2" name="组合 5"/>
          <p:cNvGrpSpPr/>
          <p:nvPr/>
        </p:nvGrpSpPr>
        <p:grpSpPr>
          <a:xfrm>
            <a:off x="4218914" y="3177387"/>
            <a:ext cx="2959992" cy="991667"/>
            <a:chOff x="4548890" y="2561947"/>
            <a:chExt cx="2959992" cy="991667"/>
          </a:xfrm>
        </p:grpSpPr>
        <p:sp>
          <p:nvSpPr>
            <p:cNvPr id="12" name="Freeform 5"/>
            <p:cNvSpPr>
              <a:spLocks noEditPoints="1"/>
            </p:cNvSpPr>
            <p:nvPr/>
          </p:nvSpPr>
          <p:spPr bwMode="auto">
            <a:xfrm>
              <a:off x="4548890" y="2561947"/>
              <a:ext cx="777240" cy="991667"/>
            </a:xfrm>
            <a:custGeom>
              <a:avLst/>
              <a:gdLst>
                <a:gd name="T0" fmla="*/ 2923 w 3075"/>
                <a:gd name="T1" fmla="*/ 0 h 3746"/>
                <a:gd name="T2" fmla="*/ 3075 w 3075"/>
                <a:gd name="T3" fmla="*/ 152 h 3746"/>
                <a:gd name="T4" fmla="*/ 3075 w 3075"/>
                <a:gd name="T5" fmla="*/ 3442 h 3746"/>
                <a:gd name="T6" fmla="*/ 2822 w 3075"/>
                <a:gd name="T7" fmla="*/ 3442 h 3746"/>
                <a:gd name="T8" fmla="*/ 316 w 3075"/>
                <a:gd name="T9" fmla="*/ 228 h 3746"/>
                <a:gd name="T10" fmla="*/ 316 w 3075"/>
                <a:gd name="T11" fmla="*/ 0 h 3746"/>
                <a:gd name="T12" fmla="*/ 152 w 3075"/>
                <a:gd name="T13" fmla="*/ 304 h 3746"/>
                <a:gd name="T14" fmla="*/ 2759 w 3075"/>
                <a:gd name="T15" fmla="*/ 304 h 3746"/>
                <a:gd name="T16" fmla="*/ 2759 w 3075"/>
                <a:gd name="T17" fmla="*/ 3594 h 3746"/>
                <a:gd name="T18" fmla="*/ 2607 w 3075"/>
                <a:gd name="T19" fmla="*/ 3746 h 3746"/>
                <a:gd name="T20" fmla="*/ 823 w 3075"/>
                <a:gd name="T21" fmla="*/ 3746 h 3746"/>
                <a:gd name="T22" fmla="*/ 63 w 3075"/>
                <a:gd name="T23" fmla="*/ 3176 h 3746"/>
                <a:gd name="T24" fmla="*/ 0 w 3075"/>
                <a:gd name="T25" fmla="*/ 3062 h 3746"/>
                <a:gd name="T26" fmla="*/ 0 w 3075"/>
                <a:gd name="T27" fmla="*/ 304 h 3746"/>
                <a:gd name="T28" fmla="*/ 291 w 3075"/>
                <a:gd name="T29" fmla="*/ 2910 h 3746"/>
                <a:gd name="T30" fmla="*/ 734 w 3075"/>
                <a:gd name="T31" fmla="*/ 2746 h 3746"/>
                <a:gd name="T32" fmla="*/ 810 w 3075"/>
                <a:gd name="T33" fmla="*/ 2797 h 3746"/>
                <a:gd name="T34" fmla="*/ 2468 w 3075"/>
                <a:gd name="T35" fmla="*/ 3455 h 3746"/>
                <a:gd name="T36" fmla="*/ 291 w 3075"/>
                <a:gd name="T37" fmla="*/ 582 h 3746"/>
                <a:gd name="T38" fmla="*/ 861 w 3075"/>
                <a:gd name="T39" fmla="*/ 3404 h 3746"/>
                <a:gd name="T40" fmla="*/ 709 w 3075"/>
                <a:gd name="T41" fmla="*/ 2885 h 3746"/>
                <a:gd name="T42" fmla="*/ 861 w 3075"/>
                <a:gd name="T43" fmla="*/ 3404 h 3746"/>
                <a:gd name="T44" fmla="*/ 1093 w 3075"/>
                <a:gd name="T45" fmla="*/ 1194 h 3746"/>
                <a:gd name="T46" fmla="*/ 1251 w 3075"/>
                <a:gd name="T47" fmla="*/ 1033 h 3746"/>
                <a:gd name="T48" fmla="*/ 1088 w 3075"/>
                <a:gd name="T49" fmla="*/ 1000 h 3746"/>
                <a:gd name="T50" fmla="*/ 1375 w 3075"/>
                <a:gd name="T51" fmla="*/ 802 h 3746"/>
                <a:gd name="T52" fmla="*/ 1339 w 3075"/>
                <a:gd name="T53" fmla="*/ 944 h 3746"/>
                <a:gd name="T54" fmla="*/ 1388 w 3075"/>
                <a:gd name="T55" fmla="*/ 711 h 3746"/>
                <a:gd name="T56" fmla="*/ 1728 w 3075"/>
                <a:gd name="T57" fmla="*/ 1336 h 3746"/>
                <a:gd name="T58" fmla="*/ 1578 w 3075"/>
                <a:gd name="T59" fmla="*/ 1356 h 3746"/>
                <a:gd name="T60" fmla="*/ 1102 w 3075"/>
                <a:gd name="T61" fmla="*/ 1405 h 3746"/>
                <a:gd name="T62" fmla="*/ 1093 w 3075"/>
                <a:gd name="T63" fmla="*/ 1307 h 3746"/>
                <a:gd name="T64" fmla="*/ 2284 w 3075"/>
                <a:gd name="T65" fmla="*/ 1578 h 3746"/>
                <a:gd name="T66" fmla="*/ 387 w 3075"/>
                <a:gd name="T67" fmla="*/ 1630 h 3746"/>
                <a:gd name="T68" fmla="*/ 439 w 3075"/>
                <a:gd name="T69" fmla="*/ 1682 h 3746"/>
                <a:gd name="T70" fmla="*/ 2336 w 3075"/>
                <a:gd name="T71" fmla="*/ 1630 h 3746"/>
                <a:gd name="T72" fmla="*/ 2284 w 3075"/>
                <a:gd name="T73" fmla="*/ 1578 h 3746"/>
                <a:gd name="T74" fmla="*/ 439 w 3075"/>
                <a:gd name="T75" fmla="*/ 1833 h 3746"/>
                <a:gd name="T76" fmla="*/ 387 w 3075"/>
                <a:gd name="T77" fmla="*/ 1885 h 3746"/>
                <a:gd name="T78" fmla="*/ 2284 w 3075"/>
                <a:gd name="T79" fmla="*/ 1937 h 3746"/>
                <a:gd name="T80" fmla="*/ 2336 w 3075"/>
                <a:gd name="T81" fmla="*/ 1885 h 3746"/>
                <a:gd name="T82" fmla="*/ 2284 w 3075"/>
                <a:gd name="T83" fmla="*/ 2088 h 3746"/>
                <a:gd name="T84" fmla="*/ 387 w 3075"/>
                <a:gd name="T85" fmla="*/ 2140 h 3746"/>
                <a:gd name="T86" fmla="*/ 439 w 3075"/>
                <a:gd name="T87" fmla="*/ 2191 h 3746"/>
                <a:gd name="T88" fmla="*/ 2336 w 3075"/>
                <a:gd name="T89" fmla="*/ 2140 h 3746"/>
                <a:gd name="T90" fmla="*/ 2284 w 3075"/>
                <a:gd name="T91" fmla="*/ 2088 h 3746"/>
                <a:gd name="T92" fmla="*/ 439 w 3075"/>
                <a:gd name="T93" fmla="*/ 2342 h 3746"/>
                <a:gd name="T94" fmla="*/ 387 w 3075"/>
                <a:gd name="T95" fmla="*/ 2394 h 3746"/>
                <a:gd name="T96" fmla="*/ 2284 w 3075"/>
                <a:gd name="T97" fmla="*/ 2446 h 3746"/>
                <a:gd name="T98" fmla="*/ 2336 w 3075"/>
                <a:gd name="T99" fmla="*/ 2394 h 3746"/>
                <a:gd name="T100" fmla="*/ 2284 w 3075"/>
                <a:gd name="T101" fmla="*/ 2597 h 3746"/>
                <a:gd name="T102" fmla="*/ 387 w 3075"/>
                <a:gd name="T103" fmla="*/ 2649 h 3746"/>
                <a:gd name="T104" fmla="*/ 439 w 3075"/>
                <a:gd name="T105" fmla="*/ 2701 h 3746"/>
                <a:gd name="T106" fmla="*/ 2336 w 3075"/>
                <a:gd name="T107" fmla="*/ 2649 h 3746"/>
                <a:gd name="T108" fmla="*/ 2284 w 3075"/>
                <a:gd name="T109" fmla="*/ 2597 h 3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75" h="3746">
                  <a:moveTo>
                    <a:pt x="468" y="0"/>
                  </a:moveTo>
                  <a:lnTo>
                    <a:pt x="2923" y="0"/>
                  </a:lnTo>
                  <a:lnTo>
                    <a:pt x="3075" y="0"/>
                  </a:lnTo>
                  <a:lnTo>
                    <a:pt x="3075" y="152"/>
                  </a:lnTo>
                  <a:lnTo>
                    <a:pt x="3075" y="3303"/>
                  </a:lnTo>
                  <a:lnTo>
                    <a:pt x="3075" y="3442"/>
                  </a:lnTo>
                  <a:lnTo>
                    <a:pt x="2923" y="3442"/>
                  </a:lnTo>
                  <a:lnTo>
                    <a:pt x="2822" y="3442"/>
                  </a:lnTo>
                  <a:lnTo>
                    <a:pt x="2822" y="228"/>
                  </a:lnTo>
                  <a:lnTo>
                    <a:pt x="316" y="228"/>
                  </a:lnTo>
                  <a:lnTo>
                    <a:pt x="316" y="152"/>
                  </a:lnTo>
                  <a:lnTo>
                    <a:pt x="316" y="0"/>
                  </a:lnTo>
                  <a:lnTo>
                    <a:pt x="468" y="0"/>
                  </a:lnTo>
                  <a:close/>
                  <a:moveTo>
                    <a:pt x="152" y="304"/>
                  </a:moveTo>
                  <a:lnTo>
                    <a:pt x="2607" y="304"/>
                  </a:lnTo>
                  <a:lnTo>
                    <a:pt x="2759" y="304"/>
                  </a:lnTo>
                  <a:lnTo>
                    <a:pt x="2759" y="443"/>
                  </a:lnTo>
                  <a:lnTo>
                    <a:pt x="2759" y="3594"/>
                  </a:lnTo>
                  <a:lnTo>
                    <a:pt x="2759" y="3746"/>
                  </a:lnTo>
                  <a:lnTo>
                    <a:pt x="2607" y="3746"/>
                  </a:lnTo>
                  <a:lnTo>
                    <a:pt x="873" y="3746"/>
                  </a:lnTo>
                  <a:lnTo>
                    <a:pt x="823" y="3746"/>
                  </a:lnTo>
                  <a:lnTo>
                    <a:pt x="785" y="3708"/>
                  </a:lnTo>
                  <a:lnTo>
                    <a:pt x="63" y="3176"/>
                  </a:lnTo>
                  <a:lnTo>
                    <a:pt x="0" y="3126"/>
                  </a:lnTo>
                  <a:lnTo>
                    <a:pt x="0" y="3062"/>
                  </a:lnTo>
                  <a:lnTo>
                    <a:pt x="0" y="443"/>
                  </a:lnTo>
                  <a:lnTo>
                    <a:pt x="0" y="304"/>
                  </a:lnTo>
                  <a:lnTo>
                    <a:pt x="152" y="304"/>
                  </a:lnTo>
                  <a:close/>
                  <a:moveTo>
                    <a:pt x="291" y="2910"/>
                  </a:moveTo>
                  <a:lnTo>
                    <a:pt x="291" y="2910"/>
                  </a:lnTo>
                  <a:lnTo>
                    <a:pt x="734" y="2746"/>
                  </a:lnTo>
                  <a:lnTo>
                    <a:pt x="797" y="2733"/>
                  </a:lnTo>
                  <a:lnTo>
                    <a:pt x="810" y="2797"/>
                  </a:lnTo>
                  <a:lnTo>
                    <a:pt x="1000" y="3455"/>
                  </a:lnTo>
                  <a:lnTo>
                    <a:pt x="2468" y="3455"/>
                  </a:lnTo>
                  <a:lnTo>
                    <a:pt x="2468" y="582"/>
                  </a:lnTo>
                  <a:lnTo>
                    <a:pt x="291" y="582"/>
                  </a:lnTo>
                  <a:lnTo>
                    <a:pt x="291" y="2910"/>
                  </a:lnTo>
                  <a:close/>
                  <a:moveTo>
                    <a:pt x="861" y="3404"/>
                  </a:moveTo>
                  <a:lnTo>
                    <a:pt x="861" y="3404"/>
                  </a:lnTo>
                  <a:lnTo>
                    <a:pt x="709" y="2885"/>
                  </a:lnTo>
                  <a:lnTo>
                    <a:pt x="342" y="3024"/>
                  </a:lnTo>
                  <a:lnTo>
                    <a:pt x="861" y="3404"/>
                  </a:lnTo>
                  <a:close/>
                  <a:moveTo>
                    <a:pt x="1042" y="1246"/>
                  </a:moveTo>
                  <a:lnTo>
                    <a:pt x="1093" y="1194"/>
                  </a:lnTo>
                  <a:cubicBezTo>
                    <a:pt x="1200" y="1287"/>
                    <a:pt x="1325" y="1347"/>
                    <a:pt x="1485" y="1270"/>
                  </a:cubicBezTo>
                  <a:lnTo>
                    <a:pt x="1251" y="1033"/>
                  </a:lnTo>
                  <a:lnTo>
                    <a:pt x="1187" y="1098"/>
                  </a:lnTo>
                  <a:lnTo>
                    <a:pt x="1088" y="1000"/>
                  </a:lnTo>
                  <a:lnTo>
                    <a:pt x="1263" y="822"/>
                  </a:lnTo>
                  <a:cubicBezTo>
                    <a:pt x="1288" y="835"/>
                    <a:pt x="1329" y="836"/>
                    <a:pt x="1375" y="802"/>
                  </a:cubicBezTo>
                  <a:lnTo>
                    <a:pt x="1426" y="853"/>
                  </a:lnTo>
                  <a:lnTo>
                    <a:pt x="1339" y="944"/>
                  </a:lnTo>
                  <a:lnTo>
                    <a:pt x="1575" y="1182"/>
                  </a:lnTo>
                  <a:cubicBezTo>
                    <a:pt x="1663" y="1033"/>
                    <a:pt x="1591" y="812"/>
                    <a:pt x="1388" y="711"/>
                  </a:cubicBezTo>
                  <a:cubicBezTo>
                    <a:pt x="1588" y="720"/>
                    <a:pt x="1848" y="950"/>
                    <a:pt x="1664" y="1270"/>
                  </a:cubicBezTo>
                  <a:lnTo>
                    <a:pt x="1728" y="1336"/>
                  </a:lnTo>
                  <a:lnTo>
                    <a:pt x="1644" y="1418"/>
                  </a:lnTo>
                  <a:lnTo>
                    <a:pt x="1578" y="1356"/>
                  </a:lnTo>
                  <a:cubicBezTo>
                    <a:pt x="1408" y="1448"/>
                    <a:pt x="1253" y="1438"/>
                    <a:pt x="1131" y="1341"/>
                  </a:cubicBezTo>
                  <a:cubicBezTo>
                    <a:pt x="1138" y="1364"/>
                    <a:pt x="1124" y="1390"/>
                    <a:pt x="1102" y="1405"/>
                  </a:cubicBezTo>
                  <a:cubicBezTo>
                    <a:pt x="1076" y="1422"/>
                    <a:pt x="1047" y="1416"/>
                    <a:pt x="1030" y="1392"/>
                  </a:cubicBezTo>
                  <a:cubicBezTo>
                    <a:pt x="1002" y="1349"/>
                    <a:pt x="1048" y="1297"/>
                    <a:pt x="1093" y="1307"/>
                  </a:cubicBezTo>
                  <a:cubicBezTo>
                    <a:pt x="1075" y="1289"/>
                    <a:pt x="1058" y="1268"/>
                    <a:pt x="1042" y="1246"/>
                  </a:cubicBezTo>
                  <a:close/>
                  <a:moveTo>
                    <a:pt x="2284" y="1578"/>
                  </a:moveTo>
                  <a:lnTo>
                    <a:pt x="439" y="1578"/>
                  </a:lnTo>
                  <a:cubicBezTo>
                    <a:pt x="411" y="1578"/>
                    <a:pt x="387" y="1602"/>
                    <a:pt x="387" y="1630"/>
                  </a:cubicBezTo>
                  <a:lnTo>
                    <a:pt x="387" y="1630"/>
                  </a:lnTo>
                  <a:cubicBezTo>
                    <a:pt x="387" y="1659"/>
                    <a:pt x="411" y="1682"/>
                    <a:pt x="439" y="1682"/>
                  </a:cubicBezTo>
                  <a:lnTo>
                    <a:pt x="2284" y="1682"/>
                  </a:lnTo>
                  <a:cubicBezTo>
                    <a:pt x="2313" y="1682"/>
                    <a:pt x="2336" y="1659"/>
                    <a:pt x="2336" y="1630"/>
                  </a:cubicBezTo>
                  <a:lnTo>
                    <a:pt x="2336" y="1630"/>
                  </a:lnTo>
                  <a:cubicBezTo>
                    <a:pt x="2336" y="1602"/>
                    <a:pt x="2313" y="1578"/>
                    <a:pt x="2284" y="1578"/>
                  </a:cubicBezTo>
                  <a:close/>
                  <a:moveTo>
                    <a:pt x="2284" y="1833"/>
                  </a:moveTo>
                  <a:lnTo>
                    <a:pt x="439" y="1833"/>
                  </a:lnTo>
                  <a:cubicBezTo>
                    <a:pt x="411" y="1833"/>
                    <a:pt x="387" y="1856"/>
                    <a:pt x="387" y="1885"/>
                  </a:cubicBezTo>
                  <a:lnTo>
                    <a:pt x="387" y="1885"/>
                  </a:lnTo>
                  <a:cubicBezTo>
                    <a:pt x="387" y="1913"/>
                    <a:pt x="411" y="1937"/>
                    <a:pt x="439" y="1937"/>
                  </a:cubicBezTo>
                  <a:lnTo>
                    <a:pt x="2284" y="1937"/>
                  </a:lnTo>
                  <a:cubicBezTo>
                    <a:pt x="2313" y="1937"/>
                    <a:pt x="2336" y="1913"/>
                    <a:pt x="2336" y="1885"/>
                  </a:cubicBezTo>
                  <a:lnTo>
                    <a:pt x="2336" y="1885"/>
                  </a:lnTo>
                  <a:cubicBezTo>
                    <a:pt x="2336" y="1856"/>
                    <a:pt x="2313" y="1833"/>
                    <a:pt x="2284" y="1833"/>
                  </a:cubicBezTo>
                  <a:close/>
                  <a:moveTo>
                    <a:pt x="2284" y="2088"/>
                  </a:moveTo>
                  <a:lnTo>
                    <a:pt x="439" y="2088"/>
                  </a:lnTo>
                  <a:cubicBezTo>
                    <a:pt x="411" y="2088"/>
                    <a:pt x="387" y="2111"/>
                    <a:pt x="387" y="2140"/>
                  </a:cubicBezTo>
                  <a:lnTo>
                    <a:pt x="387" y="2140"/>
                  </a:lnTo>
                  <a:cubicBezTo>
                    <a:pt x="387" y="2168"/>
                    <a:pt x="411" y="2191"/>
                    <a:pt x="439" y="2191"/>
                  </a:cubicBezTo>
                  <a:lnTo>
                    <a:pt x="2284" y="2191"/>
                  </a:lnTo>
                  <a:cubicBezTo>
                    <a:pt x="2313" y="2191"/>
                    <a:pt x="2336" y="2168"/>
                    <a:pt x="2336" y="2140"/>
                  </a:cubicBezTo>
                  <a:lnTo>
                    <a:pt x="2336" y="2140"/>
                  </a:lnTo>
                  <a:cubicBezTo>
                    <a:pt x="2336" y="2111"/>
                    <a:pt x="2313" y="2088"/>
                    <a:pt x="2284" y="2088"/>
                  </a:cubicBezTo>
                  <a:close/>
                  <a:moveTo>
                    <a:pt x="2284" y="2342"/>
                  </a:moveTo>
                  <a:lnTo>
                    <a:pt x="439" y="2342"/>
                  </a:lnTo>
                  <a:cubicBezTo>
                    <a:pt x="411" y="2342"/>
                    <a:pt x="387" y="2366"/>
                    <a:pt x="387" y="2394"/>
                  </a:cubicBezTo>
                  <a:lnTo>
                    <a:pt x="387" y="2394"/>
                  </a:lnTo>
                  <a:cubicBezTo>
                    <a:pt x="387" y="2423"/>
                    <a:pt x="411" y="2446"/>
                    <a:pt x="439" y="2446"/>
                  </a:cubicBezTo>
                  <a:lnTo>
                    <a:pt x="2284" y="2446"/>
                  </a:lnTo>
                  <a:cubicBezTo>
                    <a:pt x="2313" y="2446"/>
                    <a:pt x="2336" y="2423"/>
                    <a:pt x="2336" y="2394"/>
                  </a:cubicBezTo>
                  <a:lnTo>
                    <a:pt x="2336" y="2394"/>
                  </a:lnTo>
                  <a:cubicBezTo>
                    <a:pt x="2336" y="2366"/>
                    <a:pt x="2313" y="2342"/>
                    <a:pt x="2284" y="2342"/>
                  </a:cubicBezTo>
                  <a:close/>
                  <a:moveTo>
                    <a:pt x="2284" y="2597"/>
                  </a:moveTo>
                  <a:lnTo>
                    <a:pt x="439" y="2597"/>
                  </a:lnTo>
                  <a:cubicBezTo>
                    <a:pt x="411" y="2597"/>
                    <a:pt x="387" y="2620"/>
                    <a:pt x="387" y="2649"/>
                  </a:cubicBezTo>
                  <a:lnTo>
                    <a:pt x="387" y="2649"/>
                  </a:lnTo>
                  <a:cubicBezTo>
                    <a:pt x="387" y="2677"/>
                    <a:pt x="411" y="2701"/>
                    <a:pt x="439" y="2701"/>
                  </a:cubicBezTo>
                  <a:lnTo>
                    <a:pt x="2284" y="2701"/>
                  </a:lnTo>
                  <a:cubicBezTo>
                    <a:pt x="2313" y="2701"/>
                    <a:pt x="2336" y="2677"/>
                    <a:pt x="2336" y="2649"/>
                  </a:cubicBezTo>
                  <a:lnTo>
                    <a:pt x="2336" y="2649"/>
                  </a:lnTo>
                  <a:cubicBezTo>
                    <a:pt x="2336" y="2620"/>
                    <a:pt x="2313" y="2597"/>
                    <a:pt x="2284" y="2597"/>
                  </a:cubicBezTo>
                  <a:close/>
                </a:path>
              </a:pathLst>
            </a:custGeom>
            <a:solidFill>
              <a:srgbClr val="D8060A"/>
            </a:solidFill>
            <a:ln>
              <a:noFill/>
            </a:ln>
          </p:spPr>
          <p:txBody>
            <a:bodyPr vert="horz" wrap="square" lIns="91440" tIns="45720" rIns="91440" bIns="45720" numCol="1" anchor="t" anchorCtr="0" compatLnSpc="1">
              <a:prstTxWarp prst="textNoShape">
                <a:avLst/>
              </a:prstTxWarp>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44" name="Rectangle 17"/>
            <p:cNvSpPr/>
            <p:nvPr/>
          </p:nvSpPr>
          <p:spPr bwMode="auto">
            <a:xfrm>
              <a:off x="5314700" y="2601476"/>
              <a:ext cx="2194182" cy="850384"/>
            </a:xfrm>
            <a:prstGeom prst="rect">
              <a:avLst/>
            </a:prstGeom>
            <a:noFill/>
            <a:ln w="28575">
              <a:solidFill>
                <a:schemeClr val="accent6"/>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ctr" anchorCtr="0" forceAA="0" compatLnSpc="1">
              <a:prstTxWarp prst="textNoShape">
                <a:avLst/>
              </a:prstTxWarp>
              <a:noAutofit/>
            </a:bodyPr>
            <a:lstStyle/>
            <a:p>
              <a:pPr defTabSz="951028" fontAlgn="base">
                <a:lnSpc>
                  <a:spcPct val="90000"/>
                </a:lnSpc>
                <a:spcBef>
                  <a:spcPct val="0"/>
                </a:spcBef>
                <a:spcAft>
                  <a:spcPct val="0"/>
                </a:spcAft>
              </a:pPr>
              <a:r>
                <a:rPr lang="zh-CN" altLang="en-US" sz="2800" b="1" dirty="0">
                  <a:solidFill>
                    <a:srgbClr val="C00000"/>
                  </a:solidFill>
                  <a:latin typeface="微软雅黑" panose="020B0503020204020204" pitchFamily="34" charset="-122"/>
                  <a:cs typeface="Segoe UI" pitchFamily="34" charset="0"/>
                </a:rPr>
                <a:t>十九大</a:t>
              </a:r>
              <a:r>
                <a:rPr lang="zh-CN" altLang="en-US" sz="2800" b="1" dirty="0" smtClean="0">
                  <a:solidFill>
                    <a:srgbClr val="C00000"/>
                  </a:solidFill>
                  <a:latin typeface="微软雅黑" panose="020B0503020204020204" pitchFamily="34" charset="-122"/>
                  <a:cs typeface="Segoe UI" pitchFamily="34" charset="0"/>
                </a:rPr>
                <a:t>报告</a:t>
              </a:r>
              <a:endParaRPr lang="zh-CN" altLang="en-US" sz="2800" b="1" dirty="0">
                <a:solidFill>
                  <a:srgbClr val="C00000"/>
                </a:solidFill>
                <a:latin typeface="微软雅黑" panose="020B0503020204020204" pitchFamily="34" charset="-122"/>
                <a:cs typeface="Segoe UI" pitchFamily="34" charset="0"/>
              </a:endParaRPr>
            </a:p>
          </p:txBody>
        </p:sp>
      </p:grpSp>
      <p:sp>
        <p:nvSpPr>
          <p:cNvPr id="45" name="下箭头 44"/>
          <p:cNvSpPr/>
          <p:nvPr/>
        </p:nvSpPr>
        <p:spPr>
          <a:xfrm>
            <a:off x="5680844" y="2238112"/>
            <a:ext cx="521686" cy="831944"/>
          </a:xfrm>
          <a:prstGeom prst="downArrow">
            <a:avLst/>
          </a:prstGeom>
          <a:solidFill>
            <a:srgbClr val="50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52" name="下箭头 51"/>
          <p:cNvSpPr/>
          <p:nvPr/>
        </p:nvSpPr>
        <p:spPr>
          <a:xfrm rot="3107725">
            <a:off x="4714644" y="4202862"/>
            <a:ext cx="521686" cy="1117076"/>
          </a:xfrm>
          <a:prstGeom prst="downArrow">
            <a:avLst/>
          </a:prstGeom>
          <a:solidFill>
            <a:srgbClr val="50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53" name="下箭头 52"/>
          <p:cNvSpPr/>
          <p:nvPr/>
        </p:nvSpPr>
        <p:spPr>
          <a:xfrm>
            <a:off x="5680844" y="4348527"/>
            <a:ext cx="521686" cy="938070"/>
          </a:xfrm>
          <a:prstGeom prst="downArrow">
            <a:avLst/>
          </a:prstGeom>
          <a:solidFill>
            <a:srgbClr val="50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54" name="下箭头 53"/>
          <p:cNvSpPr/>
          <p:nvPr/>
        </p:nvSpPr>
        <p:spPr>
          <a:xfrm rot="18784916">
            <a:off x="6682058" y="4224326"/>
            <a:ext cx="521686" cy="1120239"/>
          </a:xfrm>
          <a:prstGeom prst="downArrow">
            <a:avLst/>
          </a:prstGeom>
          <a:solidFill>
            <a:srgbClr val="50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cxnSp>
        <p:nvCxnSpPr>
          <p:cNvPr id="55" name="直接连接符 54"/>
          <p:cNvCxnSpPr/>
          <p:nvPr/>
        </p:nvCxnSpPr>
        <p:spPr>
          <a:xfrm flipV="1">
            <a:off x="1544629" y="2064390"/>
            <a:ext cx="9108536" cy="8424"/>
          </a:xfrm>
          <a:prstGeom prst="line">
            <a:avLst/>
          </a:prstGeom>
          <a:ln w="28575">
            <a:solidFill>
              <a:srgbClr val="D8060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340231637"/>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print">
            <a:extLst>
              <a:ext uri="{28A0092B-C50C-407E-A947-70E740481C1C}">
                <a14:useLocalDpi xmlns="" xmlns:a14="http://schemas.microsoft.com/office/drawing/2010/main" val="0"/>
              </a:ext>
            </a:extLst>
          </a:blip>
          <a:srcRect t="26375" r="47191"/>
          <a:stretch/>
        </p:blipFill>
        <p:spPr>
          <a:xfrm>
            <a:off x="0" y="1713457"/>
            <a:ext cx="7381188" cy="5144544"/>
          </a:xfrm>
          <a:prstGeom prst="rect">
            <a:avLst/>
          </a:prstGeom>
        </p:spPr>
      </p:pic>
      <p:sp>
        <p:nvSpPr>
          <p:cNvPr id="30" name="TextBox 67"/>
          <p:cNvSpPr txBox="1"/>
          <p:nvPr/>
        </p:nvSpPr>
        <p:spPr>
          <a:xfrm>
            <a:off x="2702118" y="1439281"/>
            <a:ext cx="1538883" cy="2801408"/>
          </a:xfrm>
          <a:prstGeom prst="rect">
            <a:avLst/>
          </a:prstGeom>
          <a:noFill/>
        </p:spPr>
        <p:txBody>
          <a:bodyPr vert="eaVert" wrap="none" rtlCol="0">
            <a:spAutoFit/>
          </a:bodyPr>
          <a:lstStyle/>
          <a:p>
            <a:r>
              <a:rPr lang="zh-CN" altLang="en-US" sz="8800" b="1" spc="300" dirty="0" smtClean="0">
                <a:ln>
                  <a:solidFill>
                    <a:schemeClr val="bg1"/>
                  </a:solidFill>
                </a:ln>
                <a:solidFill>
                  <a:srgbClr val="D8060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 录</a:t>
            </a:r>
            <a:endParaRPr lang="zh-CN" altLang="en-US" sz="8800" b="1" spc="300" dirty="0">
              <a:ln>
                <a:solidFill>
                  <a:schemeClr val="bg1"/>
                </a:solidFill>
              </a:ln>
              <a:solidFill>
                <a:srgbClr val="D8060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3" name="组合 31"/>
          <p:cNvGrpSpPr/>
          <p:nvPr/>
        </p:nvGrpSpPr>
        <p:grpSpPr>
          <a:xfrm>
            <a:off x="5143751" y="592583"/>
            <a:ext cx="6664193" cy="730410"/>
            <a:chOff x="3395668" y="1416195"/>
            <a:chExt cx="6664193" cy="558761"/>
          </a:xfrm>
        </p:grpSpPr>
        <p:grpSp>
          <p:nvGrpSpPr>
            <p:cNvPr id="4" name="组合 32"/>
            <p:cNvGrpSpPr/>
            <p:nvPr/>
          </p:nvGrpSpPr>
          <p:grpSpPr>
            <a:xfrm>
              <a:off x="3395668" y="1416195"/>
              <a:ext cx="667816" cy="558761"/>
              <a:chOff x="2647254" y="1086463"/>
              <a:chExt cx="500861" cy="419071"/>
            </a:xfrm>
          </p:grpSpPr>
          <p:grpSp>
            <p:nvGrpSpPr>
              <p:cNvPr id="6" name="组合 37"/>
              <p:cNvGrpSpPr/>
              <p:nvPr/>
            </p:nvGrpSpPr>
            <p:grpSpPr>
              <a:xfrm>
                <a:off x="2647254" y="1086463"/>
                <a:ext cx="500861" cy="419071"/>
                <a:chOff x="2813325" y="1131630"/>
                <a:chExt cx="451903" cy="349226"/>
              </a:xfrm>
            </p:grpSpPr>
            <p:sp>
              <p:nvSpPr>
                <p:cNvPr id="40" name="圆角矩形 39"/>
                <p:cNvSpPr/>
                <p:nvPr/>
              </p:nvSpPr>
              <p:spPr bwMode="auto">
                <a:xfrm>
                  <a:off x="2813325" y="1146241"/>
                  <a:ext cx="451903" cy="308819"/>
                </a:xfrm>
                <a:prstGeom prst="roundRect">
                  <a:avLst>
                    <a:gd name="adj" fmla="val 30079"/>
                  </a:avLst>
                </a:prstGeom>
                <a:solidFill>
                  <a:srgbClr val="E10314"/>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9"/>
                <p:cNvSpPr/>
                <p:nvPr/>
              </p:nvSpPr>
              <p:spPr bwMode="auto">
                <a:xfrm>
                  <a:off x="2843856" y="1131630"/>
                  <a:ext cx="342030" cy="349226"/>
                </a:xfrm>
                <a:custGeom>
                  <a:avLst/>
                  <a:gdLst/>
                  <a:ahLst/>
                  <a:cxnLst/>
                  <a:rect l="l" t="t" r="r" b="b"/>
                  <a:pathLst>
                    <a:path w="342030" h="349226">
                      <a:moveTo>
                        <a:pt x="108293" y="0"/>
                      </a:moveTo>
                      <a:lnTo>
                        <a:pt x="323743" y="0"/>
                      </a:lnTo>
                      <a:lnTo>
                        <a:pt x="342030" y="3692"/>
                      </a:lnTo>
                      <a:lnTo>
                        <a:pt x="62738" y="349226"/>
                      </a:lnTo>
                      <a:cubicBezTo>
                        <a:pt x="25551" y="332604"/>
                        <a:pt x="0" y="295155"/>
                        <a:pt x="0" y="251737"/>
                      </a:cubicBezTo>
                      <a:lnTo>
                        <a:pt x="0" y="108293"/>
                      </a:lnTo>
                      <a:cubicBezTo>
                        <a:pt x="0" y="48484"/>
                        <a:pt x="48484" y="0"/>
                        <a:pt x="108293" y="0"/>
                      </a:cubicBezTo>
                      <a:close/>
                    </a:path>
                  </a:pathLst>
                </a:custGeom>
                <a:gradFill flip="none" rotWithShape="1">
                  <a:gsLst>
                    <a:gs pos="7000">
                      <a:sysClr val="window" lastClr="FFFFFF">
                        <a:alpha val="52000"/>
                      </a:sysClr>
                    </a:gs>
                    <a:gs pos="93000">
                      <a:sysClr val="window" lastClr="FFFFFF">
                        <a:alpha val="0"/>
                      </a:sysClr>
                    </a:gs>
                  </a:gsLst>
                  <a:lin ang="2700000" scaled="1"/>
                  <a:tileRect/>
                </a:gradFill>
                <a:ln w="9525"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defRPr/>
                  </a:pPr>
                  <a:endParaRPr lang="zh-CN" altLang="en-US" sz="2400" kern="0">
                    <a:solidFill>
                      <a:sysClr val="windowText" lastClr="000000"/>
                    </a:solidFill>
                    <a:latin typeface="Calibri" pitchFamily="34" charset="0"/>
                    <a:ea typeface="宋体" pitchFamily="2" charset="-122"/>
                  </a:endParaRPr>
                </a:p>
              </p:txBody>
            </p:sp>
          </p:grpSp>
          <p:sp>
            <p:nvSpPr>
              <p:cNvPr id="39" name="标题层"/>
              <p:cNvSpPr txBox="1"/>
              <p:nvPr/>
            </p:nvSpPr>
            <p:spPr bwMode="auto">
              <a:xfrm>
                <a:off x="2658265" y="1145900"/>
                <a:ext cx="478839" cy="300196"/>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170">
                  <a:defRPr/>
                </a:pPr>
                <a:r>
                  <a:rPr lang="en-US" altLang="zh-CN" sz="2800" kern="0" dirty="0">
                    <a:solidFill>
                      <a:sysClr val="window" lastClr="FFFFFF"/>
                    </a:solidFill>
                    <a:latin typeface="Impact" pitchFamily="34" charset="0"/>
                    <a:ea typeface="微软雅黑" pitchFamily="34" charset="-122"/>
                    <a:cs typeface="Arial" panose="020B0604020202020204" pitchFamily="34" charset="0"/>
                  </a:rPr>
                  <a:t>01</a:t>
                </a:r>
                <a:endParaRPr lang="zh-CN" altLang="en-US" sz="28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7" name="组合 33"/>
            <p:cNvGrpSpPr/>
            <p:nvPr/>
          </p:nvGrpSpPr>
          <p:grpSpPr>
            <a:xfrm>
              <a:off x="4137962" y="1476942"/>
              <a:ext cx="5921899" cy="409817"/>
              <a:chOff x="3203979" y="1132026"/>
              <a:chExt cx="4441423" cy="307364"/>
            </a:xfrm>
          </p:grpSpPr>
          <p:sp>
            <p:nvSpPr>
              <p:cNvPr id="36" name="椭圆 14"/>
              <p:cNvSpPr/>
              <p:nvPr/>
            </p:nvSpPr>
            <p:spPr bwMode="auto">
              <a:xfrm>
                <a:off x="3401991" y="1132026"/>
                <a:ext cx="3122612" cy="285750"/>
              </a:xfrm>
              <a:custGeom>
                <a:avLst/>
                <a:gdLst/>
                <a:ahLst/>
                <a:cxnLst/>
                <a:rect l="l" t="t" r="r" b="b"/>
                <a:pathLst>
                  <a:path w="3024336" h="288032">
                    <a:moveTo>
                      <a:pt x="57791" y="0"/>
                    </a:moveTo>
                    <a:lnTo>
                      <a:pt x="2966545" y="0"/>
                    </a:lnTo>
                    <a:cubicBezTo>
                      <a:pt x="2998462" y="0"/>
                      <a:pt x="3024336" y="25874"/>
                      <a:pt x="3024336" y="57791"/>
                    </a:cubicBezTo>
                    <a:lnTo>
                      <a:pt x="3024336" y="141731"/>
                    </a:lnTo>
                    <a:cubicBezTo>
                      <a:pt x="2725568" y="229254"/>
                      <a:pt x="2160294" y="288032"/>
                      <a:pt x="1512169" y="288032"/>
                    </a:cubicBezTo>
                    <a:cubicBezTo>
                      <a:pt x="864044" y="288032"/>
                      <a:pt x="298767" y="229254"/>
                      <a:pt x="0" y="141731"/>
                    </a:cubicBezTo>
                    <a:lnTo>
                      <a:pt x="0" y="57791"/>
                    </a:lnTo>
                    <a:cubicBezTo>
                      <a:pt x="0" y="25874"/>
                      <a:pt x="25874" y="0"/>
                      <a:pt x="57791" y="0"/>
                    </a:cubicBezTo>
                    <a:close/>
                  </a:path>
                </a:pathLst>
              </a:custGeom>
              <a:solidFill>
                <a:sysClr val="window" lastClr="FFFFFF">
                  <a:alpha val="14000"/>
                </a:sysClr>
              </a:solidFill>
              <a:ln w="10795" cap="flat" cmpd="sng" algn="ctr">
                <a:noFill/>
                <a:prstDash val="solid"/>
              </a:ln>
              <a:effectLst/>
            </p:spPr>
            <p:txBody>
              <a:bodyPr anchor="ctr"/>
              <a:lstStyle/>
              <a:p>
                <a:pPr algn="ctr" defTabSz="1219170">
                  <a:defRPr/>
                </a:pPr>
                <a:endParaRPr lang="zh-CN" altLang="en-US" sz="2400" kern="0">
                  <a:solidFill>
                    <a:sysClr val="window" lastClr="FFFFFF"/>
                  </a:solidFill>
                  <a:latin typeface="Calibri"/>
                  <a:ea typeface="宋体"/>
                </a:endParaRPr>
              </a:p>
            </p:txBody>
          </p:sp>
          <p:sp>
            <p:nvSpPr>
              <p:cNvPr id="37" name="标题层"/>
              <p:cNvSpPr txBox="1"/>
              <p:nvPr/>
            </p:nvSpPr>
            <p:spPr bwMode="auto">
              <a:xfrm>
                <a:off x="3203979" y="1139193"/>
                <a:ext cx="4441423" cy="300197"/>
              </a:xfrm>
              <a:prstGeom prst="rect">
                <a:avLst/>
              </a:prstGeom>
              <a:noFill/>
              <a:effectLst>
                <a:outerShdw blurRad="12700" dist="12700" dir="4380000" algn="tl" rotWithShape="0">
                  <a:prstClr val="black">
                    <a:alpha val="40000"/>
                  </a:prstClr>
                </a:outerShdw>
              </a:effectLst>
            </p:spPr>
            <p:txBody>
              <a:bodyPr wrap="square">
                <a:spAutoFit/>
              </a:bodyPr>
              <a:lstStyle/>
              <a:p>
                <a:pPr defTabSz="1219170">
                  <a:defRPr/>
                </a:pPr>
                <a:r>
                  <a:rPr lang="zh-CN" altLang="zh-CN" sz="2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新时代</a:t>
                </a:r>
                <a:r>
                  <a:rPr lang="zh-CN" altLang="zh-CN" sz="280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中国特色社会主义的</a:t>
                </a:r>
                <a:r>
                  <a:rPr lang="zh-CN" altLang="zh-CN"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深刻变革</a:t>
                </a:r>
                <a:endParaRPr lang="zh-CN" altLang="en-US"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8" name="组合 15"/>
          <p:cNvGrpSpPr/>
          <p:nvPr/>
        </p:nvGrpSpPr>
        <p:grpSpPr>
          <a:xfrm>
            <a:off x="5143752" y="1435881"/>
            <a:ext cx="6664192" cy="730410"/>
            <a:chOff x="3395669" y="1416195"/>
            <a:chExt cx="6664192" cy="558761"/>
          </a:xfrm>
        </p:grpSpPr>
        <p:grpSp>
          <p:nvGrpSpPr>
            <p:cNvPr id="9" name="组合 16"/>
            <p:cNvGrpSpPr/>
            <p:nvPr/>
          </p:nvGrpSpPr>
          <p:grpSpPr>
            <a:xfrm>
              <a:off x="3395669" y="1416195"/>
              <a:ext cx="667816" cy="558761"/>
              <a:chOff x="2647255" y="1086463"/>
              <a:chExt cx="500861" cy="419071"/>
            </a:xfrm>
          </p:grpSpPr>
          <p:grpSp>
            <p:nvGrpSpPr>
              <p:cNvPr id="10" name="组合 20"/>
              <p:cNvGrpSpPr/>
              <p:nvPr/>
            </p:nvGrpSpPr>
            <p:grpSpPr>
              <a:xfrm>
                <a:off x="2647255" y="1086463"/>
                <a:ext cx="500861" cy="419071"/>
                <a:chOff x="2813326" y="1131630"/>
                <a:chExt cx="451903" cy="349226"/>
              </a:xfrm>
            </p:grpSpPr>
            <p:sp>
              <p:nvSpPr>
                <p:cNvPr id="23" name="圆角矩形 22"/>
                <p:cNvSpPr/>
                <p:nvPr/>
              </p:nvSpPr>
              <p:spPr bwMode="auto">
                <a:xfrm>
                  <a:off x="2813326" y="1146241"/>
                  <a:ext cx="451903" cy="308819"/>
                </a:xfrm>
                <a:prstGeom prst="roundRect">
                  <a:avLst>
                    <a:gd name="adj" fmla="val 30079"/>
                  </a:avLst>
                </a:prstGeom>
                <a:solidFill>
                  <a:srgbClr val="E10314"/>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9"/>
                <p:cNvSpPr/>
                <p:nvPr/>
              </p:nvSpPr>
              <p:spPr bwMode="auto">
                <a:xfrm>
                  <a:off x="2843856" y="1131630"/>
                  <a:ext cx="342030" cy="349226"/>
                </a:xfrm>
                <a:custGeom>
                  <a:avLst/>
                  <a:gdLst/>
                  <a:ahLst/>
                  <a:cxnLst/>
                  <a:rect l="l" t="t" r="r" b="b"/>
                  <a:pathLst>
                    <a:path w="342030" h="349226">
                      <a:moveTo>
                        <a:pt x="108293" y="0"/>
                      </a:moveTo>
                      <a:lnTo>
                        <a:pt x="323743" y="0"/>
                      </a:lnTo>
                      <a:lnTo>
                        <a:pt x="342030" y="3692"/>
                      </a:lnTo>
                      <a:lnTo>
                        <a:pt x="62738" y="349226"/>
                      </a:lnTo>
                      <a:cubicBezTo>
                        <a:pt x="25551" y="332604"/>
                        <a:pt x="0" y="295155"/>
                        <a:pt x="0" y="251737"/>
                      </a:cubicBezTo>
                      <a:lnTo>
                        <a:pt x="0" y="108293"/>
                      </a:lnTo>
                      <a:cubicBezTo>
                        <a:pt x="0" y="48484"/>
                        <a:pt x="48484" y="0"/>
                        <a:pt x="108293" y="0"/>
                      </a:cubicBezTo>
                      <a:close/>
                    </a:path>
                  </a:pathLst>
                </a:custGeom>
                <a:gradFill flip="none" rotWithShape="1">
                  <a:gsLst>
                    <a:gs pos="7000">
                      <a:sysClr val="window" lastClr="FFFFFF">
                        <a:alpha val="52000"/>
                      </a:sysClr>
                    </a:gs>
                    <a:gs pos="93000">
                      <a:sysClr val="window" lastClr="FFFFFF">
                        <a:alpha val="0"/>
                      </a:sysClr>
                    </a:gs>
                  </a:gsLst>
                  <a:lin ang="2700000" scaled="1"/>
                  <a:tileRect/>
                </a:gradFill>
                <a:ln w="9525"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defRPr/>
                  </a:pPr>
                  <a:endParaRPr lang="zh-CN" altLang="en-US" sz="2400" kern="0">
                    <a:solidFill>
                      <a:sysClr val="windowText" lastClr="000000"/>
                    </a:solidFill>
                    <a:latin typeface="Calibri" pitchFamily="34" charset="0"/>
                    <a:ea typeface="宋体" pitchFamily="2" charset="-122"/>
                  </a:endParaRPr>
                </a:p>
              </p:txBody>
            </p:sp>
          </p:grpSp>
          <p:sp>
            <p:nvSpPr>
              <p:cNvPr id="22" name="标题层"/>
              <p:cNvSpPr txBox="1"/>
              <p:nvPr/>
            </p:nvSpPr>
            <p:spPr bwMode="auto">
              <a:xfrm>
                <a:off x="2658265" y="1145900"/>
                <a:ext cx="478839" cy="300196"/>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170">
                  <a:defRPr/>
                </a:pPr>
                <a:r>
                  <a:rPr lang="en-US" altLang="zh-CN" sz="2800" kern="0" dirty="0" smtClean="0">
                    <a:solidFill>
                      <a:sysClr val="window" lastClr="FFFFFF"/>
                    </a:solidFill>
                    <a:latin typeface="Impact" pitchFamily="34" charset="0"/>
                    <a:ea typeface="微软雅黑" pitchFamily="34" charset="-122"/>
                    <a:cs typeface="Arial" panose="020B0604020202020204" pitchFamily="34" charset="0"/>
                  </a:rPr>
                  <a:t>02</a:t>
                </a:r>
                <a:endParaRPr lang="zh-CN" altLang="en-US" sz="28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11" name="组合 17"/>
            <p:cNvGrpSpPr/>
            <p:nvPr/>
          </p:nvGrpSpPr>
          <p:grpSpPr>
            <a:xfrm>
              <a:off x="4137962" y="1476942"/>
              <a:ext cx="5921899" cy="409817"/>
              <a:chOff x="3203979" y="1132026"/>
              <a:chExt cx="4441423" cy="307364"/>
            </a:xfrm>
          </p:grpSpPr>
          <p:sp>
            <p:nvSpPr>
              <p:cNvPr id="19" name="椭圆 14"/>
              <p:cNvSpPr/>
              <p:nvPr/>
            </p:nvSpPr>
            <p:spPr bwMode="auto">
              <a:xfrm>
                <a:off x="3401991" y="1132026"/>
                <a:ext cx="3122612" cy="285750"/>
              </a:xfrm>
              <a:custGeom>
                <a:avLst/>
                <a:gdLst/>
                <a:ahLst/>
                <a:cxnLst/>
                <a:rect l="l" t="t" r="r" b="b"/>
                <a:pathLst>
                  <a:path w="3024336" h="288032">
                    <a:moveTo>
                      <a:pt x="57791" y="0"/>
                    </a:moveTo>
                    <a:lnTo>
                      <a:pt x="2966545" y="0"/>
                    </a:lnTo>
                    <a:cubicBezTo>
                      <a:pt x="2998462" y="0"/>
                      <a:pt x="3024336" y="25874"/>
                      <a:pt x="3024336" y="57791"/>
                    </a:cubicBezTo>
                    <a:lnTo>
                      <a:pt x="3024336" y="141731"/>
                    </a:lnTo>
                    <a:cubicBezTo>
                      <a:pt x="2725568" y="229254"/>
                      <a:pt x="2160294" y="288032"/>
                      <a:pt x="1512169" y="288032"/>
                    </a:cubicBezTo>
                    <a:cubicBezTo>
                      <a:pt x="864044" y="288032"/>
                      <a:pt x="298767" y="229254"/>
                      <a:pt x="0" y="141731"/>
                    </a:cubicBezTo>
                    <a:lnTo>
                      <a:pt x="0" y="57791"/>
                    </a:lnTo>
                    <a:cubicBezTo>
                      <a:pt x="0" y="25874"/>
                      <a:pt x="25874" y="0"/>
                      <a:pt x="57791" y="0"/>
                    </a:cubicBezTo>
                    <a:close/>
                  </a:path>
                </a:pathLst>
              </a:custGeom>
              <a:solidFill>
                <a:sysClr val="window" lastClr="FFFFFF">
                  <a:alpha val="14000"/>
                </a:sysClr>
              </a:solidFill>
              <a:ln w="10795" cap="flat" cmpd="sng" algn="ctr">
                <a:noFill/>
                <a:prstDash val="solid"/>
              </a:ln>
              <a:effectLst/>
            </p:spPr>
            <p:txBody>
              <a:bodyPr anchor="ctr"/>
              <a:lstStyle/>
              <a:p>
                <a:pPr algn="ctr" defTabSz="1219170">
                  <a:defRPr/>
                </a:pPr>
                <a:endParaRPr lang="zh-CN" altLang="en-US" sz="2400" kern="0">
                  <a:solidFill>
                    <a:sysClr val="window" lastClr="FFFFFF"/>
                  </a:solidFill>
                  <a:latin typeface="Calibri"/>
                  <a:ea typeface="宋体"/>
                </a:endParaRPr>
              </a:p>
            </p:txBody>
          </p:sp>
          <p:sp>
            <p:nvSpPr>
              <p:cNvPr id="20" name="标题层"/>
              <p:cNvSpPr txBox="1"/>
              <p:nvPr/>
            </p:nvSpPr>
            <p:spPr bwMode="auto">
              <a:xfrm>
                <a:off x="3203979" y="1139193"/>
                <a:ext cx="4441423" cy="300197"/>
              </a:xfrm>
              <a:prstGeom prst="rect">
                <a:avLst/>
              </a:prstGeom>
              <a:noFill/>
              <a:effectLst>
                <a:outerShdw blurRad="12700" dist="12700" dir="4380000" algn="tl" rotWithShape="0">
                  <a:prstClr val="black">
                    <a:alpha val="40000"/>
                  </a:prstClr>
                </a:outerShdw>
              </a:effectLst>
            </p:spPr>
            <p:txBody>
              <a:bodyPr wrap="square">
                <a:spAutoFit/>
              </a:bodyPr>
              <a:lstStyle/>
              <a:p>
                <a:pPr defTabSz="1219170">
                  <a:defRPr/>
                </a:pPr>
                <a:r>
                  <a:rPr lang="zh-CN" altLang="zh-CN" sz="2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新时代</a:t>
                </a:r>
                <a:r>
                  <a:rPr lang="zh-CN" altLang="zh-CN" sz="280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中国特色社会主义的</a:t>
                </a:r>
                <a:r>
                  <a:rPr lang="zh-CN" altLang="zh-CN"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伟大实践</a:t>
                </a:r>
                <a:endParaRPr lang="zh-CN" altLang="en-US"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12" name="组合 25"/>
          <p:cNvGrpSpPr/>
          <p:nvPr/>
        </p:nvGrpSpPr>
        <p:grpSpPr>
          <a:xfrm>
            <a:off x="5143751" y="2279179"/>
            <a:ext cx="6664193" cy="730410"/>
            <a:chOff x="3395668" y="1416195"/>
            <a:chExt cx="6664193" cy="558761"/>
          </a:xfrm>
        </p:grpSpPr>
        <p:grpSp>
          <p:nvGrpSpPr>
            <p:cNvPr id="13" name="组合 26"/>
            <p:cNvGrpSpPr/>
            <p:nvPr/>
          </p:nvGrpSpPr>
          <p:grpSpPr>
            <a:xfrm>
              <a:off x="3395668" y="1416195"/>
              <a:ext cx="667816" cy="558761"/>
              <a:chOff x="2647254" y="1086463"/>
              <a:chExt cx="500861" cy="419071"/>
            </a:xfrm>
          </p:grpSpPr>
          <p:grpSp>
            <p:nvGrpSpPr>
              <p:cNvPr id="14" name="组合 42"/>
              <p:cNvGrpSpPr/>
              <p:nvPr/>
            </p:nvGrpSpPr>
            <p:grpSpPr>
              <a:xfrm>
                <a:off x="2647254" y="1086463"/>
                <a:ext cx="500861" cy="419071"/>
                <a:chOff x="2813325" y="1131630"/>
                <a:chExt cx="451903" cy="349226"/>
              </a:xfrm>
            </p:grpSpPr>
            <p:sp>
              <p:nvSpPr>
                <p:cNvPr id="45" name="圆角矩形 44"/>
                <p:cNvSpPr/>
                <p:nvPr/>
              </p:nvSpPr>
              <p:spPr bwMode="auto">
                <a:xfrm>
                  <a:off x="2813325" y="1146241"/>
                  <a:ext cx="451903" cy="308819"/>
                </a:xfrm>
                <a:prstGeom prst="roundRect">
                  <a:avLst>
                    <a:gd name="adj" fmla="val 30079"/>
                  </a:avLst>
                </a:prstGeom>
                <a:solidFill>
                  <a:srgbClr val="E10314"/>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9"/>
                <p:cNvSpPr/>
                <p:nvPr/>
              </p:nvSpPr>
              <p:spPr bwMode="auto">
                <a:xfrm>
                  <a:off x="2843856" y="1131630"/>
                  <a:ext cx="342030" cy="349226"/>
                </a:xfrm>
                <a:custGeom>
                  <a:avLst/>
                  <a:gdLst/>
                  <a:ahLst/>
                  <a:cxnLst/>
                  <a:rect l="l" t="t" r="r" b="b"/>
                  <a:pathLst>
                    <a:path w="342030" h="349226">
                      <a:moveTo>
                        <a:pt x="108293" y="0"/>
                      </a:moveTo>
                      <a:lnTo>
                        <a:pt x="323743" y="0"/>
                      </a:lnTo>
                      <a:lnTo>
                        <a:pt x="342030" y="3692"/>
                      </a:lnTo>
                      <a:lnTo>
                        <a:pt x="62738" y="349226"/>
                      </a:lnTo>
                      <a:cubicBezTo>
                        <a:pt x="25551" y="332604"/>
                        <a:pt x="0" y="295155"/>
                        <a:pt x="0" y="251737"/>
                      </a:cubicBezTo>
                      <a:lnTo>
                        <a:pt x="0" y="108293"/>
                      </a:lnTo>
                      <a:cubicBezTo>
                        <a:pt x="0" y="48484"/>
                        <a:pt x="48484" y="0"/>
                        <a:pt x="108293" y="0"/>
                      </a:cubicBezTo>
                      <a:close/>
                    </a:path>
                  </a:pathLst>
                </a:custGeom>
                <a:gradFill flip="none" rotWithShape="1">
                  <a:gsLst>
                    <a:gs pos="7000">
                      <a:sysClr val="window" lastClr="FFFFFF">
                        <a:alpha val="52000"/>
                      </a:sysClr>
                    </a:gs>
                    <a:gs pos="93000">
                      <a:sysClr val="window" lastClr="FFFFFF">
                        <a:alpha val="0"/>
                      </a:sysClr>
                    </a:gs>
                  </a:gsLst>
                  <a:lin ang="2700000" scaled="1"/>
                  <a:tileRect/>
                </a:gradFill>
                <a:ln w="9525"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defRPr/>
                  </a:pPr>
                  <a:endParaRPr lang="zh-CN" altLang="en-US" sz="2400" kern="0">
                    <a:solidFill>
                      <a:sysClr val="windowText" lastClr="000000"/>
                    </a:solidFill>
                    <a:latin typeface="Calibri" pitchFamily="34" charset="0"/>
                    <a:ea typeface="宋体" pitchFamily="2" charset="-122"/>
                  </a:endParaRPr>
                </a:p>
              </p:txBody>
            </p:sp>
          </p:grpSp>
          <p:sp>
            <p:nvSpPr>
              <p:cNvPr id="44" name="标题层"/>
              <p:cNvSpPr txBox="1"/>
              <p:nvPr/>
            </p:nvSpPr>
            <p:spPr bwMode="auto">
              <a:xfrm>
                <a:off x="2658265" y="1145900"/>
                <a:ext cx="478839" cy="300196"/>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170">
                  <a:defRPr/>
                </a:pPr>
                <a:r>
                  <a:rPr lang="en-US" altLang="zh-CN" sz="2800" kern="0" dirty="0" smtClean="0">
                    <a:solidFill>
                      <a:sysClr val="window" lastClr="FFFFFF"/>
                    </a:solidFill>
                    <a:latin typeface="Impact" pitchFamily="34" charset="0"/>
                    <a:ea typeface="微软雅黑" pitchFamily="34" charset="-122"/>
                    <a:cs typeface="Arial" panose="020B0604020202020204" pitchFamily="34" charset="0"/>
                  </a:rPr>
                  <a:t>03</a:t>
                </a:r>
                <a:endParaRPr lang="zh-CN" altLang="en-US" sz="28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15" name="组合 27"/>
            <p:cNvGrpSpPr/>
            <p:nvPr/>
          </p:nvGrpSpPr>
          <p:grpSpPr>
            <a:xfrm>
              <a:off x="4137962" y="1476942"/>
              <a:ext cx="5921899" cy="409817"/>
              <a:chOff x="3203979" y="1132026"/>
              <a:chExt cx="4441423" cy="307364"/>
            </a:xfrm>
          </p:grpSpPr>
          <p:sp>
            <p:nvSpPr>
              <p:cNvPr id="29" name="椭圆 14"/>
              <p:cNvSpPr/>
              <p:nvPr/>
            </p:nvSpPr>
            <p:spPr bwMode="auto">
              <a:xfrm>
                <a:off x="3401991" y="1132026"/>
                <a:ext cx="3122612" cy="285750"/>
              </a:xfrm>
              <a:custGeom>
                <a:avLst/>
                <a:gdLst/>
                <a:ahLst/>
                <a:cxnLst/>
                <a:rect l="l" t="t" r="r" b="b"/>
                <a:pathLst>
                  <a:path w="3024336" h="288032">
                    <a:moveTo>
                      <a:pt x="57791" y="0"/>
                    </a:moveTo>
                    <a:lnTo>
                      <a:pt x="2966545" y="0"/>
                    </a:lnTo>
                    <a:cubicBezTo>
                      <a:pt x="2998462" y="0"/>
                      <a:pt x="3024336" y="25874"/>
                      <a:pt x="3024336" y="57791"/>
                    </a:cubicBezTo>
                    <a:lnTo>
                      <a:pt x="3024336" y="141731"/>
                    </a:lnTo>
                    <a:cubicBezTo>
                      <a:pt x="2725568" y="229254"/>
                      <a:pt x="2160294" y="288032"/>
                      <a:pt x="1512169" y="288032"/>
                    </a:cubicBezTo>
                    <a:cubicBezTo>
                      <a:pt x="864044" y="288032"/>
                      <a:pt x="298767" y="229254"/>
                      <a:pt x="0" y="141731"/>
                    </a:cubicBezTo>
                    <a:lnTo>
                      <a:pt x="0" y="57791"/>
                    </a:lnTo>
                    <a:cubicBezTo>
                      <a:pt x="0" y="25874"/>
                      <a:pt x="25874" y="0"/>
                      <a:pt x="57791" y="0"/>
                    </a:cubicBezTo>
                    <a:close/>
                  </a:path>
                </a:pathLst>
              </a:custGeom>
              <a:solidFill>
                <a:sysClr val="window" lastClr="FFFFFF">
                  <a:alpha val="14000"/>
                </a:sysClr>
              </a:solidFill>
              <a:ln w="10795" cap="flat" cmpd="sng" algn="ctr">
                <a:noFill/>
                <a:prstDash val="solid"/>
              </a:ln>
              <a:effectLst/>
            </p:spPr>
            <p:txBody>
              <a:bodyPr anchor="ctr"/>
              <a:lstStyle/>
              <a:p>
                <a:pPr algn="ctr" defTabSz="1219170">
                  <a:defRPr/>
                </a:pPr>
                <a:endParaRPr lang="zh-CN" altLang="en-US" sz="2400" kern="0">
                  <a:solidFill>
                    <a:sysClr val="window" lastClr="FFFFFF"/>
                  </a:solidFill>
                  <a:latin typeface="Calibri"/>
                  <a:ea typeface="宋体"/>
                </a:endParaRPr>
              </a:p>
            </p:txBody>
          </p:sp>
          <p:sp>
            <p:nvSpPr>
              <p:cNvPr id="42" name="标题层"/>
              <p:cNvSpPr txBox="1"/>
              <p:nvPr/>
            </p:nvSpPr>
            <p:spPr bwMode="auto">
              <a:xfrm>
                <a:off x="3203979" y="1139193"/>
                <a:ext cx="4441423" cy="300197"/>
              </a:xfrm>
              <a:prstGeom prst="rect">
                <a:avLst/>
              </a:prstGeom>
              <a:noFill/>
              <a:effectLst>
                <a:outerShdw blurRad="12700" dist="12700" dir="4380000" algn="tl" rotWithShape="0">
                  <a:prstClr val="black">
                    <a:alpha val="40000"/>
                  </a:prstClr>
                </a:outerShdw>
              </a:effectLst>
            </p:spPr>
            <p:txBody>
              <a:bodyPr wrap="square">
                <a:spAutoFit/>
              </a:bodyPr>
              <a:lstStyle/>
              <a:p>
                <a:pPr defTabSz="1219170">
                  <a:defRPr/>
                </a:pPr>
                <a:r>
                  <a:rPr lang="zh-CN" altLang="zh-CN" sz="2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新时代</a:t>
                </a:r>
                <a:r>
                  <a:rPr lang="zh-CN" altLang="zh-CN" sz="280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中国特色社会主义的</a:t>
                </a:r>
                <a:r>
                  <a:rPr lang="zh-CN" altLang="zh-CN"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理论指导</a:t>
                </a:r>
                <a:endParaRPr lang="zh-CN" altLang="en-US"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16" name="组合 46"/>
          <p:cNvGrpSpPr/>
          <p:nvPr/>
        </p:nvGrpSpPr>
        <p:grpSpPr>
          <a:xfrm>
            <a:off x="5143751" y="3122477"/>
            <a:ext cx="6664193" cy="730410"/>
            <a:chOff x="3395668" y="1416195"/>
            <a:chExt cx="6664193" cy="558761"/>
          </a:xfrm>
        </p:grpSpPr>
        <p:grpSp>
          <p:nvGrpSpPr>
            <p:cNvPr id="17" name="组合 47"/>
            <p:cNvGrpSpPr/>
            <p:nvPr/>
          </p:nvGrpSpPr>
          <p:grpSpPr>
            <a:xfrm>
              <a:off x="3395668" y="1416195"/>
              <a:ext cx="667816" cy="558761"/>
              <a:chOff x="2647254" y="1086463"/>
              <a:chExt cx="500861" cy="419071"/>
            </a:xfrm>
          </p:grpSpPr>
          <p:grpSp>
            <p:nvGrpSpPr>
              <p:cNvPr id="18" name="组合 51"/>
              <p:cNvGrpSpPr/>
              <p:nvPr/>
            </p:nvGrpSpPr>
            <p:grpSpPr>
              <a:xfrm>
                <a:off x="2647254" y="1086463"/>
                <a:ext cx="500861" cy="419071"/>
                <a:chOff x="2813325" y="1131630"/>
                <a:chExt cx="451903" cy="349226"/>
              </a:xfrm>
            </p:grpSpPr>
            <p:sp>
              <p:nvSpPr>
                <p:cNvPr id="54" name="圆角矩形 53"/>
                <p:cNvSpPr/>
                <p:nvPr/>
              </p:nvSpPr>
              <p:spPr bwMode="auto">
                <a:xfrm>
                  <a:off x="2813325" y="1146241"/>
                  <a:ext cx="451903" cy="308819"/>
                </a:xfrm>
                <a:prstGeom prst="roundRect">
                  <a:avLst>
                    <a:gd name="adj" fmla="val 30079"/>
                  </a:avLst>
                </a:prstGeom>
                <a:solidFill>
                  <a:srgbClr val="E10314"/>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9"/>
                <p:cNvSpPr/>
                <p:nvPr/>
              </p:nvSpPr>
              <p:spPr bwMode="auto">
                <a:xfrm>
                  <a:off x="2843856" y="1131630"/>
                  <a:ext cx="342030" cy="349226"/>
                </a:xfrm>
                <a:custGeom>
                  <a:avLst/>
                  <a:gdLst/>
                  <a:ahLst/>
                  <a:cxnLst/>
                  <a:rect l="l" t="t" r="r" b="b"/>
                  <a:pathLst>
                    <a:path w="342030" h="349226">
                      <a:moveTo>
                        <a:pt x="108293" y="0"/>
                      </a:moveTo>
                      <a:lnTo>
                        <a:pt x="323743" y="0"/>
                      </a:lnTo>
                      <a:lnTo>
                        <a:pt x="342030" y="3692"/>
                      </a:lnTo>
                      <a:lnTo>
                        <a:pt x="62738" y="349226"/>
                      </a:lnTo>
                      <a:cubicBezTo>
                        <a:pt x="25551" y="332604"/>
                        <a:pt x="0" y="295155"/>
                        <a:pt x="0" y="251737"/>
                      </a:cubicBezTo>
                      <a:lnTo>
                        <a:pt x="0" y="108293"/>
                      </a:lnTo>
                      <a:cubicBezTo>
                        <a:pt x="0" y="48484"/>
                        <a:pt x="48484" y="0"/>
                        <a:pt x="108293" y="0"/>
                      </a:cubicBezTo>
                      <a:close/>
                    </a:path>
                  </a:pathLst>
                </a:custGeom>
                <a:gradFill flip="none" rotWithShape="1">
                  <a:gsLst>
                    <a:gs pos="7000">
                      <a:sysClr val="window" lastClr="FFFFFF">
                        <a:alpha val="52000"/>
                      </a:sysClr>
                    </a:gs>
                    <a:gs pos="93000">
                      <a:sysClr val="window" lastClr="FFFFFF">
                        <a:alpha val="0"/>
                      </a:sysClr>
                    </a:gs>
                  </a:gsLst>
                  <a:lin ang="2700000" scaled="1"/>
                  <a:tileRect/>
                </a:gradFill>
                <a:ln w="9525"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defRPr/>
                  </a:pPr>
                  <a:endParaRPr lang="zh-CN" altLang="en-US" sz="2400" kern="0">
                    <a:solidFill>
                      <a:sysClr val="windowText" lastClr="000000"/>
                    </a:solidFill>
                    <a:latin typeface="Calibri" pitchFamily="34" charset="0"/>
                    <a:ea typeface="宋体" pitchFamily="2" charset="-122"/>
                  </a:endParaRPr>
                </a:p>
              </p:txBody>
            </p:sp>
          </p:grpSp>
          <p:sp>
            <p:nvSpPr>
              <p:cNvPr id="53" name="标题层"/>
              <p:cNvSpPr txBox="1"/>
              <p:nvPr/>
            </p:nvSpPr>
            <p:spPr bwMode="auto">
              <a:xfrm>
                <a:off x="2658265" y="1145900"/>
                <a:ext cx="478839" cy="300196"/>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170">
                  <a:defRPr/>
                </a:pPr>
                <a:r>
                  <a:rPr lang="en-US" altLang="zh-CN" sz="2800" kern="0" dirty="0" smtClean="0">
                    <a:solidFill>
                      <a:sysClr val="window" lastClr="FFFFFF"/>
                    </a:solidFill>
                    <a:latin typeface="Impact" pitchFamily="34" charset="0"/>
                    <a:ea typeface="微软雅黑" pitchFamily="34" charset="-122"/>
                    <a:cs typeface="Arial" panose="020B0604020202020204" pitchFamily="34" charset="0"/>
                  </a:rPr>
                  <a:t>04</a:t>
                </a:r>
                <a:endParaRPr lang="zh-CN" altLang="en-US" sz="28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21" name="组合 48"/>
            <p:cNvGrpSpPr/>
            <p:nvPr/>
          </p:nvGrpSpPr>
          <p:grpSpPr>
            <a:xfrm>
              <a:off x="4137962" y="1476942"/>
              <a:ext cx="5921899" cy="409817"/>
              <a:chOff x="3203979" y="1132026"/>
              <a:chExt cx="4441423" cy="307364"/>
            </a:xfrm>
          </p:grpSpPr>
          <p:sp>
            <p:nvSpPr>
              <p:cNvPr id="50" name="椭圆 14"/>
              <p:cNvSpPr/>
              <p:nvPr/>
            </p:nvSpPr>
            <p:spPr bwMode="auto">
              <a:xfrm>
                <a:off x="3401991" y="1132026"/>
                <a:ext cx="3122612" cy="285750"/>
              </a:xfrm>
              <a:custGeom>
                <a:avLst/>
                <a:gdLst/>
                <a:ahLst/>
                <a:cxnLst/>
                <a:rect l="l" t="t" r="r" b="b"/>
                <a:pathLst>
                  <a:path w="3024336" h="288032">
                    <a:moveTo>
                      <a:pt x="57791" y="0"/>
                    </a:moveTo>
                    <a:lnTo>
                      <a:pt x="2966545" y="0"/>
                    </a:lnTo>
                    <a:cubicBezTo>
                      <a:pt x="2998462" y="0"/>
                      <a:pt x="3024336" y="25874"/>
                      <a:pt x="3024336" y="57791"/>
                    </a:cubicBezTo>
                    <a:lnTo>
                      <a:pt x="3024336" y="141731"/>
                    </a:lnTo>
                    <a:cubicBezTo>
                      <a:pt x="2725568" y="229254"/>
                      <a:pt x="2160294" y="288032"/>
                      <a:pt x="1512169" y="288032"/>
                    </a:cubicBezTo>
                    <a:cubicBezTo>
                      <a:pt x="864044" y="288032"/>
                      <a:pt x="298767" y="229254"/>
                      <a:pt x="0" y="141731"/>
                    </a:cubicBezTo>
                    <a:lnTo>
                      <a:pt x="0" y="57791"/>
                    </a:lnTo>
                    <a:cubicBezTo>
                      <a:pt x="0" y="25874"/>
                      <a:pt x="25874" y="0"/>
                      <a:pt x="57791" y="0"/>
                    </a:cubicBezTo>
                    <a:close/>
                  </a:path>
                </a:pathLst>
              </a:custGeom>
              <a:solidFill>
                <a:sysClr val="window" lastClr="FFFFFF">
                  <a:alpha val="14000"/>
                </a:sysClr>
              </a:solidFill>
              <a:ln w="10795" cap="flat" cmpd="sng" algn="ctr">
                <a:noFill/>
                <a:prstDash val="solid"/>
              </a:ln>
              <a:effectLst/>
            </p:spPr>
            <p:txBody>
              <a:bodyPr anchor="ctr"/>
              <a:lstStyle/>
              <a:p>
                <a:pPr algn="ctr" defTabSz="1219170">
                  <a:defRPr/>
                </a:pPr>
                <a:endParaRPr lang="zh-CN" altLang="en-US" sz="2400" kern="0">
                  <a:solidFill>
                    <a:sysClr val="window" lastClr="FFFFFF"/>
                  </a:solidFill>
                  <a:latin typeface="Calibri"/>
                  <a:ea typeface="宋体"/>
                </a:endParaRPr>
              </a:p>
            </p:txBody>
          </p:sp>
          <p:sp>
            <p:nvSpPr>
              <p:cNvPr id="51" name="标题层"/>
              <p:cNvSpPr txBox="1"/>
              <p:nvPr/>
            </p:nvSpPr>
            <p:spPr bwMode="auto">
              <a:xfrm>
                <a:off x="3203979" y="1139193"/>
                <a:ext cx="4441423" cy="300197"/>
              </a:xfrm>
              <a:prstGeom prst="rect">
                <a:avLst/>
              </a:prstGeom>
              <a:noFill/>
              <a:effectLst>
                <a:outerShdw blurRad="12700" dist="12700" dir="4380000" algn="tl" rotWithShape="0">
                  <a:prstClr val="black">
                    <a:alpha val="40000"/>
                  </a:prstClr>
                </a:outerShdw>
              </a:effectLst>
            </p:spPr>
            <p:txBody>
              <a:bodyPr wrap="square">
                <a:spAutoFit/>
              </a:bodyPr>
              <a:lstStyle/>
              <a:p>
                <a:pPr defTabSz="1219170">
                  <a:defRPr/>
                </a:pPr>
                <a:r>
                  <a:rPr lang="zh-CN" altLang="zh-CN" sz="2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新时代</a:t>
                </a:r>
                <a:r>
                  <a:rPr lang="zh-CN" altLang="zh-CN" sz="280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中国特色社会主义的</a:t>
                </a:r>
                <a:r>
                  <a:rPr lang="zh-CN" altLang="zh-CN"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基本方略</a:t>
                </a:r>
                <a:endParaRPr lang="zh-CN" altLang="en-US"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25" name="组合 55"/>
          <p:cNvGrpSpPr/>
          <p:nvPr/>
        </p:nvGrpSpPr>
        <p:grpSpPr>
          <a:xfrm>
            <a:off x="5143751" y="3965776"/>
            <a:ext cx="6664193" cy="730410"/>
            <a:chOff x="3395668" y="1416195"/>
            <a:chExt cx="6664193" cy="558761"/>
          </a:xfrm>
        </p:grpSpPr>
        <p:grpSp>
          <p:nvGrpSpPr>
            <p:cNvPr id="26" name="组合 56"/>
            <p:cNvGrpSpPr/>
            <p:nvPr/>
          </p:nvGrpSpPr>
          <p:grpSpPr>
            <a:xfrm>
              <a:off x="3395668" y="1416195"/>
              <a:ext cx="667816" cy="558761"/>
              <a:chOff x="2647254" y="1086463"/>
              <a:chExt cx="500861" cy="419071"/>
            </a:xfrm>
          </p:grpSpPr>
          <p:grpSp>
            <p:nvGrpSpPr>
              <p:cNvPr id="27" name="组合 60"/>
              <p:cNvGrpSpPr/>
              <p:nvPr/>
            </p:nvGrpSpPr>
            <p:grpSpPr>
              <a:xfrm>
                <a:off x="2647254" y="1086463"/>
                <a:ext cx="500861" cy="419071"/>
                <a:chOff x="2813325" y="1131630"/>
                <a:chExt cx="451903" cy="349226"/>
              </a:xfrm>
            </p:grpSpPr>
            <p:sp>
              <p:nvSpPr>
                <p:cNvPr id="63" name="圆角矩形 62"/>
                <p:cNvSpPr/>
                <p:nvPr/>
              </p:nvSpPr>
              <p:spPr bwMode="auto">
                <a:xfrm>
                  <a:off x="2813325" y="1146241"/>
                  <a:ext cx="451903" cy="308819"/>
                </a:xfrm>
                <a:prstGeom prst="roundRect">
                  <a:avLst>
                    <a:gd name="adj" fmla="val 30079"/>
                  </a:avLst>
                </a:prstGeom>
                <a:solidFill>
                  <a:srgbClr val="E10314"/>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9"/>
                <p:cNvSpPr/>
                <p:nvPr/>
              </p:nvSpPr>
              <p:spPr bwMode="auto">
                <a:xfrm>
                  <a:off x="2843856" y="1131630"/>
                  <a:ext cx="342030" cy="349226"/>
                </a:xfrm>
                <a:custGeom>
                  <a:avLst/>
                  <a:gdLst/>
                  <a:ahLst/>
                  <a:cxnLst/>
                  <a:rect l="l" t="t" r="r" b="b"/>
                  <a:pathLst>
                    <a:path w="342030" h="349226">
                      <a:moveTo>
                        <a:pt x="108293" y="0"/>
                      </a:moveTo>
                      <a:lnTo>
                        <a:pt x="323743" y="0"/>
                      </a:lnTo>
                      <a:lnTo>
                        <a:pt x="342030" y="3692"/>
                      </a:lnTo>
                      <a:lnTo>
                        <a:pt x="62738" y="349226"/>
                      </a:lnTo>
                      <a:cubicBezTo>
                        <a:pt x="25551" y="332604"/>
                        <a:pt x="0" y="295155"/>
                        <a:pt x="0" y="251737"/>
                      </a:cubicBezTo>
                      <a:lnTo>
                        <a:pt x="0" y="108293"/>
                      </a:lnTo>
                      <a:cubicBezTo>
                        <a:pt x="0" y="48484"/>
                        <a:pt x="48484" y="0"/>
                        <a:pt x="108293" y="0"/>
                      </a:cubicBezTo>
                      <a:close/>
                    </a:path>
                  </a:pathLst>
                </a:custGeom>
                <a:gradFill flip="none" rotWithShape="1">
                  <a:gsLst>
                    <a:gs pos="7000">
                      <a:sysClr val="window" lastClr="FFFFFF">
                        <a:alpha val="52000"/>
                      </a:sysClr>
                    </a:gs>
                    <a:gs pos="93000">
                      <a:sysClr val="window" lastClr="FFFFFF">
                        <a:alpha val="0"/>
                      </a:sysClr>
                    </a:gs>
                  </a:gsLst>
                  <a:lin ang="2700000" scaled="1"/>
                  <a:tileRect/>
                </a:gradFill>
                <a:ln w="9525"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defRPr/>
                  </a:pPr>
                  <a:endParaRPr lang="zh-CN" altLang="en-US" sz="2400" kern="0">
                    <a:solidFill>
                      <a:sysClr val="windowText" lastClr="000000"/>
                    </a:solidFill>
                    <a:latin typeface="Calibri" pitchFamily="34" charset="0"/>
                    <a:ea typeface="宋体" pitchFamily="2" charset="-122"/>
                  </a:endParaRPr>
                </a:p>
              </p:txBody>
            </p:sp>
          </p:grpSp>
          <p:sp>
            <p:nvSpPr>
              <p:cNvPr id="62" name="标题层"/>
              <p:cNvSpPr txBox="1"/>
              <p:nvPr/>
            </p:nvSpPr>
            <p:spPr bwMode="auto">
              <a:xfrm>
                <a:off x="2658265" y="1145900"/>
                <a:ext cx="478839" cy="300196"/>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170">
                  <a:defRPr/>
                </a:pPr>
                <a:r>
                  <a:rPr lang="en-US" altLang="zh-CN" sz="2800" kern="0" dirty="0" smtClean="0">
                    <a:solidFill>
                      <a:sysClr val="window" lastClr="FFFFFF"/>
                    </a:solidFill>
                    <a:latin typeface="Impact" pitchFamily="34" charset="0"/>
                    <a:ea typeface="微软雅黑" pitchFamily="34" charset="-122"/>
                    <a:cs typeface="Arial" panose="020B0604020202020204" pitchFamily="34" charset="0"/>
                  </a:rPr>
                  <a:t>05</a:t>
                </a:r>
                <a:endParaRPr lang="zh-CN" altLang="en-US" sz="28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28" name="组合 57"/>
            <p:cNvGrpSpPr/>
            <p:nvPr/>
          </p:nvGrpSpPr>
          <p:grpSpPr>
            <a:xfrm>
              <a:off x="4137962" y="1476942"/>
              <a:ext cx="5921899" cy="409817"/>
              <a:chOff x="3203979" y="1132026"/>
              <a:chExt cx="4441423" cy="307364"/>
            </a:xfrm>
          </p:grpSpPr>
          <p:sp>
            <p:nvSpPr>
              <p:cNvPr id="59" name="椭圆 14"/>
              <p:cNvSpPr/>
              <p:nvPr/>
            </p:nvSpPr>
            <p:spPr bwMode="auto">
              <a:xfrm>
                <a:off x="3401991" y="1132026"/>
                <a:ext cx="3122612" cy="285750"/>
              </a:xfrm>
              <a:custGeom>
                <a:avLst/>
                <a:gdLst/>
                <a:ahLst/>
                <a:cxnLst/>
                <a:rect l="l" t="t" r="r" b="b"/>
                <a:pathLst>
                  <a:path w="3024336" h="288032">
                    <a:moveTo>
                      <a:pt x="57791" y="0"/>
                    </a:moveTo>
                    <a:lnTo>
                      <a:pt x="2966545" y="0"/>
                    </a:lnTo>
                    <a:cubicBezTo>
                      <a:pt x="2998462" y="0"/>
                      <a:pt x="3024336" y="25874"/>
                      <a:pt x="3024336" y="57791"/>
                    </a:cubicBezTo>
                    <a:lnTo>
                      <a:pt x="3024336" y="141731"/>
                    </a:lnTo>
                    <a:cubicBezTo>
                      <a:pt x="2725568" y="229254"/>
                      <a:pt x="2160294" y="288032"/>
                      <a:pt x="1512169" y="288032"/>
                    </a:cubicBezTo>
                    <a:cubicBezTo>
                      <a:pt x="864044" y="288032"/>
                      <a:pt x="298767" y="229254"/>
                      <a:pt x="0" y="141731"/>
                    </a:cubicBezTo>
                    <a:lnTo>
                      <a:pt x="0" y="57791"/>
                    </a:lnTo>
                    <a:cubicBezTo>
                      <a:pt x="0" y="25874"/>
                      <a:pt x="25874" y="0"/>
                      <a:pt x="57791" y="0"/>
                    </a:cubicBezTo>
                    <a:close/>
                  </a:path>
                </a:pathLst>
              </a:custGeom>
              <a:solidFill>
                <a:sysClr val="window" lastClr="FFFFFF">
                  <a:alpha val="14000"/>
                </a:sysClr>
              </a:solidFill>
              <a:ln w="10795" cap="flat" cmpd="sng" algn="ctr">
                <a:noFill/>
                <a:prstDash val="solid"/>
              </a:ln>
              <a:effectLst/>
            </p:spPr>
            <p:txBody>
              <a:bodyPr anchor="ctr"/>
              <a:lstStyle/>
              <a:p>
                <a:pPr algn="ctr" defTabSz="1219170">
                  <a:defRPr/>
                </a:pPr>
                <a:endParaRPr lang="zh-CN" altLang="en-US" sz="2400" kern="0">
                  <a:solidFill>
                    <a:sysClr val="window" lastClr="FFFFFF"/>
                  </a:solidFill>
                  <a:latin typeface="Calibri"/>
                  <a:ea typeface="宋体"/>
                </a:endParaRPr>
              </a:p>
            </p:txBody>
          </p:sp>
          <p:sp>
            <p:nvSpPr>
              <p:cNvPr id="60" name="标题层"/>
              <p:cNvSpPr txBox="1"/>
              <p:nvPr/>
            </p:nvSpPr>
            <p:spPr bwMode="auto">
              <a:xfrm>
                <a:off x="3203979" y="1139193"/>
                <a:ext cx="4441423" cy="300197"/>
              </a:xfrm>
              <a:prstGeom prst="rect">
                <a:avLst/>
              </a:prstGeom>
              <a:noFill/>
              <a:effectLst>
                <a:outerShdw blurRad="12700" dist="12700" dir="4380000" algn="tl" rotWithShape="0">
                  <a:prstClr val="black">
                    <a:alpha val="40000"/>
                  </a:prstClr>
                </a:outerShdw>
              </a:effectLst>
            </p:spPr>
            <p:txBody>
              <a:bodyPr wrap="square">
                <a:spAutoFit/>
              </a:bodyPr>
              <a:lstStyle/>
              <a:p>
                <a:pPr defTabSz="1219170">
                  <a:defRPr/>
                </a:pPr>
                <a:r>
                  <a:rPr lang="zh-CN" altLang="zh-CN" sz="2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新时代</a:t>
                </a:r>
                <a:r>
                  <a:rPr lang="zh-CN" altLang="zh-CN" sz="280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中国特色社会主义的</a:t>
                </a:r>
                <a:r>
                  <a:rPr lang="zh-CN" altLang="zh-CN"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战略</a:t>
                </a:r>
                <a:r>
                  <a:rPr lang="zh-CN" altLang="zh-CN" sz="2800" b="1" kern="0" dirty="0" smtClean="0">
                    <a:solidFill>
                      <a:srgbClr val="C00000"/>
                    </a:solidFill>
                    <a:latin typeface="微软雅黑" panose="020B0503020204020204" pitchFamily="34" charset="-122"/>
                    <a:ea typeface="微软雅黑" panose="020B0503020204020204" pitchFamily="34" charset="-122"/>
                    <a:cs typeface="Arial" panose="020B0604020202020204" pitchFamily="34" charset="0"/>
                  </a:rPr>
                  <a:t>安排</a:t>
                </a:r>
                <a:endParaRPr lang="zh-CN" altLang="en-US"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31" name="组合 64"/>
          <p:cNvGrpSpPr/>
          <p:nvPr/>
        </p:nvGrpSpPr>
        <p:grpSpPr>
          <a:xfrm>
            <a:off x="5143751" y="4809072"/>
            <a:ext cx="6664193" cy="730410"/>
            <a:chOff x="3395668" y="1416195"/>
            <a:chExt cx="6664193" cy="558761"/>
          </a:xfrm>
        </p:grpSpPr>
        <p:grpSp>
          <p:nvGrpSpPr>
            <p:cNvPr id="32" name="组合 65"/>
            <p:cNvGrpSpPr/>
            <p:nvPr/>
          </p:nvGrpSpPr>
          <p:grpSpPr>
            <a:xfrm>
              <a:off x="3395668" y="1416195"/>
              <a:ext cx="667816" cy="558761"/>
              <a:chOff x="2647254" y="1086463"/>
              <a:chExt cx="500861" cy="419071"/>
            </a:xfrm>
          </p:grpSpPr>
          <p:grpSp>
            <p:nvGrpSpPr>
              <p:cNvPr id="33" name="组合 69"/>
              <p:cNvGrpSpPr/>
              <p:nvPr/>
            </p:nvGrpSpPr>
            <p:grpSpPr>
              <a:xfrm>
                <a:off x="2647254" y="1086463"/>
                <a:ext cx="500861" cy="419071"/>
                <a:chOff x="2813325" y="1131630"/>
                <a:chExt cx="451903" cy="349226"/>
              </a:xfrm>
            </p:grpSpPr>
            <p:sp>
              <p:nvSpPr>
                <p:cNvPr id="72" name="圆角矩形 71"/>
                <p:cNvSpPr/>
                <p:nvPr/>
              </p:nvSpPr>
              <p:spPr bwMode="auto">
                <a:xfrm>
                  <a:off x="2813325" y="1146241"/>
                  <a:ext cx="451903" cy="308819"/>
                </a:xfrm>
                <a:prstGeom prst="roundRect">
                  <a:avLst>
                    <a:gd name="adj" fmla="val 30079"/>
                  </a:avLst>
                </a:prstGeom>
                <a:solidFill>
                  <a:srgbClr val="E10314"/>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9"/>
                <p:cNvSpPr/>
                <p:nvPr/>
              </p:nvSpPr>
              <p:spPr bwMode="auto">
                <a:xfrm>
                  <a:off x="2843856" y="1131630"/>
                  <a:ext cx="342030" cy="349226"/>
                </a:xfrm>
                <a:custGeom>
                  <a:avLst/>
                  <a:gdLst/>
                  <a:ahLst/>
                  <a:cxnLst/>
                  <a:rect l="l" t="t" r="r" b="b"/>
                  <a:pathLst>
                    <a:path w="342030" h="349226">
                      <a:moveTo>
                        <a:pt x="108293" y="0"/>
                      </a:moveTo>
                      <a:lnTo>
                        <a:pt x="323743" y="0"/>
                      </a:lnTo>
                      <a:lnTo>
                        <a:pt x="342030" y="3692"/>
                      </a:lnTo>
                      <a:lnTo>
                        <a:pt x="62738" y="349226"/>
                      </a:lnTo>
                      <a:cubicBezTo>
                        <a:pt x="25551" y="332604"/>
                        <a:pt x="0" y="295155"/>
                        <a:pt x="0" y="251737"/>
                      </a:cubicBezTo>
                      <a:lnTo>
                        <a:pt x="0" y="108293"/>
                      </a:lnTo>
                      <a:cubicBezTo>
                        <a:pt x="0" y="48484"/>
                        <a:pt x="48484" y="0"/>
                        <a:pt x="108293" y="0"/>
                      </a:cubicBezTo>
                      <a:close/>
                    </a:path>
                  </a:pathLst>
                </a:custGeom>
                <a:gradFill flip="none" rotWithShape="1">
                  <a:gsLst>
                    <a:gs pos="7000">
                      <a:sysClr val="window" lastClr="FFFFFF">
                        <a:alpha val="52000"/>
                      </a:sysClr>
                    </a:gs>
                    <a:gs pos="93000">
                      <a:sysClr val="window" lastClr="FFFFFF">
                        <a:alpha val="0"/>
                      </a:sysClr>
                    </a:gs>
                  </a:gsLst>
                  <a:lin ang="2700000" scaled="1"/>
                  <a:tileRect/>
                </a:gradFill>
                <a:ln w="9525"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defRPr/>
                  </a:pPr>
                  <a:endParaRPr lang="zh-CN" altLang="en-US" sz="2400" kern="0">
                    <a:solidFill>
                      <a:sysClr val="windowText" lastClr="000000"/>
                    </a:solidFill>
                    <a:latin typeface="Calibri" pitchFamily="34" charset="0"/>
                    <a:ea typeface="宋体" pitchFamily="2" charset="-122"/>
                  </a:endParaRPr>
                </a:p>
              </p:txBody>
            </p:sp>
          </p:grpSp>
          <p:sp>
            <p:nvSpPr>
              <p:cNvPr id="71" name="标题层"/>
              <p:cNvSpPr txBox="1"/>
              <p:nvPr/>
            </p:nvSpPr>
            <p:spPr bwMode="auto">
              <a:xfrm>
                <a:off x="2658265" y="1145900"/>
                <a:ext cx="478839" cy="300196"/>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170">
                  <a:defRPr/>
                </a:pPr>
                <a:r>
                  <a:rPr lang="en-US" altLang="zh-CN" sz="2800" kern="0" dirty="0" smtClean="0">
                    <a:solidFill>
                      <a:sysClr val="window" lastClr="FFFFFF"/>
                    </a:solidFill>
                    <a:latin typeface="Impact" pitchFamily="34" charset="0"/>
                    <a:ea typeface="微软雅黑" pitchFamily="34" charset="-122"/>
                    <a:cs typeface="Arial" panose="020B0604020202020204" pitchFamily="34" charset="0"/>
                  </a:rPr>
                  <a:t>06</a:t>
                </a:r>
                <a:endParaRPr lang="zh-CN" altLang="en-US" sz="28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34" name="组合 66"/>
            <p:cNvGrpSpPr/>
            <p:nvPr/>
          </p:nvGrpSpPr>
          <p:grpSpPr>
            <a:xfrm>
              <a:off x="4137962" y="1476939"/>
              <a:ext cx="5921899" cy="409819"/>
              <a:chOff x="3203979" y="1132026"/>
              <a:chExt cx="4441423" cy="307366"/>
            </a:xfrm>
          </p:grpSpPr>
          <p:sp>
            <p:nvSpPr>
              <p:cNvPr id="68" name="椭圆 14"/>
              <p:cNvSpPr/>
              <p:nvPr/>
            </p:nvSpPr>
            <p:spPr bwMode="auto">
              <a:xfrm>
                <a:off x="3401991" y="1132026"/>
                <a:ext cx="3122612" cy="285750"/>
              </a:xfrm>
              <a:custGeom>
                <a:avLst/>
                <a:gdLst/>
                <a:ahLst/>
                <a:cxnLst/>
                <a:rect l="l" t="t" r="r" b="b"/>
                <a:pathLst>
                  <a:path w="3024336" h="288032">
                    <a:moveTo>
                      <a:pt x="57791" y="0"/>
                    </a:moveTo>
                    <a:lnTo>
                      <a:pt x="2966545" y="0"/>
                    </a:lnTo>
                    <a:cubicBezTo>
                      <a:pt x="2998462" y="0"/>
                      <a:pt x="3024336" y="25874"/>
                      <a:pt x="3024336" y="57791"/>
                    </a:cubicBezTo>
                    <a:lnTo>
                      <a:pt x="3024336" y="141731"/>
                    </a:lnTo>
                    <a:cubicBezTo>
                      <a:pt x="2725568" y="229254"/>
                      <a:pt x="2160294" y="288032"/>
                      <a:pt x="1512169" y="288032"/>
                    </a:cubicBezTo>
                    <a:cubicBezTo>
                      <a:pt x="864044" y="288032"/>
                      <a:pt x="298767" y="229254"/>
                      <a:pt x="0" y="141731"/>
                    </a:cubicBezTo>
                    <a:lnTo>
                      <a:pt x="0" y="57791"/>
                    </a:lnTo>
                    <a:cubicBezTo>
                      <a:pt x="0" y="25874"/>
                      <a:pt x="25874" y="0"/>
                      <a:pt x="57791" y="0"/>
                    </a:cubicBezTo>
                    <a:close/>
                  </a:path>
                </a:pathLst>
              </a:custGeom>
              <a:solidFill>
                <a:sysClr val="window" lastClr="FFFFFF">
                  <a:alpha val="14000"/>
                </a:sysClr>
              </a:solidFill>
              <a:ln w="10795" cap="flat" cmpd="sng" algn="ctr">
                <a:noFill/>
                <a:prstDash val="solid"/>
              </a:ln>
              <a:effectLst/>
            </p:spPr>
            <p:txBody>
              <a:bodyPr anchor="ctr"/>
              <a:lstStyle/>
              <a:p>
                <a:pPr algn="ctr" defTabSz="1219170">
                  <a:defRPr/>
                </a:pPr>
                <a:endParaRPr lang="zh-CN" altLang="en-US" sz="2400" kern="0">
                  <a:solidFill>
                    <a:sysClr val="window" lastClr="FFFFFF"/>
                  </a:solidFill>
                  <a:latin typeface="Calibri"/>
                  <a:ea typeface="宋体"/>
                </a:endParaRPr>
              </a:p>
            </p:txBody>
          </p:sp>
          <p:sp>
            <p:nvSpPr>
              <p:cNvPr id="69" name="标题层"/>
              <p:cNvSpPr txBox="1"/>
              <p:nvPr/>
            </p:nvSpPr>
            <p:spPr bwMode="auto">
              <a:xfrm>
                <a:off x="3203979" y="1139194"/>
                <a:ext cx="4441423" cy="300198"/>
              </a:xfrm>
              <a:prstGeom prst="rect">
                <a:avLst/>
              </a:prstGeom>
              <a:noFill/>
              <a:effectLst>
                <a:outerShdw blurRad="12700" dist="12700" dir="4380000" algn="tl" rotWithShape="0">
                  <a:prstClr val="black">
                    <a:alpha val="40000"/>
                  </a:prstClr>
                </a:outerShdw>
              </a:effectLst>
            </p:spPr>
            <p:txBody>
              <a:bodyPr wrap="square">
                <a:spAutoFit/>
              </a:bodyPr>
              <a:lstStyle/>
              <a:p>
                <a:pPr defTabSz="1219170">
                  <a:defRPr/>
                </a:pPr>
                <a:r>
                  <a:rPr lang="zh-CN" altLang="zh-CN" sz="2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新时代</a:t>
                </a:r>
                <a:r>
                  <a:rPr lang="zh-CN" altLang="zh-CN" sz="280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中国特色社会主义的</a:t>
                </a:r>
                <a:r>
                  <a:rPr lang="zh-CN" altLang="zh-CN"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行动纲领</a:t>
                </a:r>
                <a:endParaRPr lang="zh-CN" altLang="en-US"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35" name="组合 74"/>
          <p:cNvGrpSpPr/>
          <p:nvPr/>
        </p:nvGrpSpPr>
        <p:grpSpPr>
          <a:xfrm>
            <a:off x="5143751" y="5652370"/>
            <a:ext cx="6664193" cy="730410"/>
            <a:chOff x="3395668" y="1416195"/>
            <a:chExt cx="6664193" cy="558761"/>
          </a:xfrm>
        </p:grpSpPr>
        <p:grpSp>
          <p:nvGrpSpPr>
            <p:cNvPr id="38" name="组合 75"/>
            <p:cNvGrpSpPr/>
            <p:nvPr/>
          </p:nvGrpSpPr>
          <p:grpSpPr>
            <a:xfrm>
              <a:off x="3395668" y="1416195"/>
              <a:ext cx="667816" cy="558761"/>
              <a:chOff x="2647254" y="1086463"/>
              <a:chExt cx="500861" cy="419071"/>
            </a:xfrm>
          </p:grpSpPr>
          <p:grpSp>
            <p:nvGrpSpPr>
              <p:cNvPr id="43" name="组合 79"/>
              <p:cNvGrpSpPr/>
              <p:nvPr/>
            </p:nvGrpSpPr>
            <p:grpSpPr>
              <a:xfrm>
                <a:off x="2647254" y="1086463"/>
                <a:ext cx="500861" cy="419071"/>
                <a:chOff x="2813325" y="1131630"/>
                <a:chExt cx="451903" cy="349226"/>
              </a:xfrm>
            </p:grpSpPr>
            <p:sp>
              <p:nvSpPr>
                <p:cNvPr id="82" name="圆角矩形 81"/>
                <p:cNvSpPr/>
                <p:nvPr/>
              </p:nvSpPr>
              <p:spPr bwMode="auto">
                <a:xfrm>
                  <a:off x="2813325" y="1146241"/>
                  <a:ext cx="451903" cy="308819"/>
                </a:xfrm>
                <a:prstGeom prst="roundRect">
                  <a:avLst>
                    <a:gd name="adj" fmla="val 30079"/>
                  </a:avLst>
                </a:prstGeom>
                <a:solidFill>
                  <a:srgbClr val="E10314"/>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9"/>
                <p:cNvSpPr/>
                <p:nvPr/>
              </p:nvSpPr>
              <p:spPr bwMode="auto">
                <a:xfrm>
                  <a:off x="2843856" y="1131630"/>
                  <a:ext cx="342030" cy="349226"/>
                </a:xfrm>
                <a:custGeom>
                  <a:avLst/>
                  <a:gdLst/>
                  <a:ahLst/>
                  <a:cxnLst/>
                  <a:rect l="l" t="t" r="r" b="b"/>
                  <a:pathLst>
                    <a:path w="342030" h="349226">
                      <a:moveTo>
                        <a:pt x="108293" y="0"/>
                      </a:moveTo>
                      <a:lnTo>
                        <a:pt x="323743" y="0"/>
                      </a:lnTo>
                      <a:lnTo>
                        <a:pt x="342030" y="3692"/>
                      </a:lnTo>
                      <a:lnTo>
                        <a:pt x="62738" y="349226"/>
                      </a:lnTo>
                      <a:cubicBezTo>
                        <a:pt x="25551" y="332604"/>
                        <a:pt x="0" y="295155"/>
                        <a:pt x="0" y="251737"/>
                      </a:cubicBezTo>
                      <a:lnTo>
                        <a:pt x="0" y="108293"/>
                      </a:lnTo>
                      <a:cubicBezTo>
                        <a:pt x="0" y="48484"/>
                        <a:pt x="48484" y="0"/>
                        <a:pt x="108293" y="0"/>
                      </a:cubicBezTo>
                      <a:close/>
                    </a:path>
                  </a:pathLst>
                </a:custGeom>
                <a:gradFill flip="none" rotWithShape="1">
                  <a:gsLst>
                    <a:gs pos="7000">
                      <a:sysClr val="window" lastClr="FFFFFF">
                        <a:alpha val="52000"/>
                      </a:sysClr>
                    </a:gs>
                    <a:gs pos="93000">
                      <a:sysClr val="window" lastClr="FFFFFF">
                        <a:alpha val="0"/>
                      </a:sysClr>
                    </a:gs>
                  </a:gsLst>
                  <a:lin ang="2700000" scaled="1"/>
                  <a:tileRect/>
                </a:gradFill>
                <a:ln w="9525"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defRPr/>
                  </a:pPr>
                  <a:endParaRPr lang="zh-CN" altLang="en-US" sz="2400" kern="0">
                    <a:solidFill>
                      <a:sysClr val="windowText" lastClr="000000"/>
                    </a:solidFill>
                    <a:latin typeface="Calibri" pitchFamily="34" charset="0"/>
                    <a:ea typeface="宋体" pitchFamily="2" charset="-122"/>
                  </a:endParaRPr>
                </a:p>
              </p:txBody>
            </p:sp>
          </p:grpSp>
          <p:sp>
            <p:nvSpPr>
              <p:cNvPr id="81" name="标题层"/>
              <p:cNvSpPr txBox="1"/>
              <p:nvPr/>
            </p:nvSpPr>
            <p:spPr bwMode="auto">
              <a:xfrm>
                <a:off x="2658265" y="1145900"/>
                <a:ext cx="478839" cy="300196"/>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9170">
                  <a:defRPr/>
                </a:pPr>
                <a:r>
                  <a:rPr lang="en-US" altLang="zh-CN" sz="2800" kern="0" dirty="0" smtClean="0">
                    <a:solidFill>
                      <a:sysClr val="window" lastClr="FFFFFF"/>
                    </a:solidFill>
                    <a:latin typeface="Impact" pitchFamily="34" charset="0"/>
                    <a:ea typeface="微软雅黑" pitchFamily="34" charset="-122"/>
                    <a:cs typeface="Arial" panose="020B0604020202020204" pitchFamily="34" charset="0"/>
                  </a:rPr>
                  <a:t>07</a:t>
                </a:r>
                <a:endParaRPr lang="zh-CN" altLang="en-US" sz="2800" kern="0" dirty="0">
                  <a:solidFill>
                    <a:sysClr val="window" lastClr="FFFFFF"/>
                  </a:solidFill>
                  <a:latin typeface="Impact" pitchFamily="34" charset="0"/>
                  <a:ea typeface="微软雅黑" pitchFamily="34" charset="-122"/>
                  <a:cs typeface="Arial" panose="020B0604020202020204" pitchFamily="34" charset="0"/>
                </a:endParaRPr>
              </a:p>
            </p:txBody>
          </p:sp>
        </p:grpSp>
        <p:grpSp>
          <p:nvGrpSpPr>
            <p:cNvPr id="47" name="组合 76"/>
            <p:cNvGrpSpPr/>
            <p:nvPr/>
          </p:nvGrpSpPr>
          <p:grpSpPr>
            <a:xfrm>
              <a:off x="4137962" y="1476942"/>
              <a:ext cx="5921899" cy="409817"/>
              <a:chOff x="3203979" y="1132026"/>
              <a:chExt cx="4441423" cy="307364"/>
            </a:xfrm>
          </p:grpSpPr>
          <p:sp>
            <p:nvSpPr>
              <p:cNvPr id="78" name="椭圆 14"/>
              <p:cNvSpPr/>
              <p:nvPr/>
            </p:nvSpPr>
            <p:spPr bwMode="auto">
              <a:xfrm>
                <a:off x="3401991" y="1132026"/>
                <a:ext cx="3122612" cy="285750"/>
              </a:xfrm>
              <a:custGeom>
                <a:avLst/>
                <a:gdLst/>
                <a:ahLst/>
                <a:cxnLst/>
                <a:rect l="l" t="t" r="r" b="b"/>
                <a:pathLst>
                  <a:path w="3024336" h="288032">
                    <a:moveTo>
                      <a:pt x="57791" y="0"/>
                    </a:moveTo>
                    <a:lnTo>
                      <a:pt x="2966545" y="0"/>
                    </a:lnTo>
                    <a:cubicBezTo>
                      <a:pt x="2998462" y="0"/>
                      <a:pt x="3024336" y="25874"/>
                      <a:pt x="3024336" y="57791"/>
                    </a:cubicBezTo>
                    <a:lnTo>
                      <a:pt x="3024336" y="141731"/>
                    </a:lnTo>
                    <a:cubicBezTo>
                      <a:pt x="2725568" y="229254"/>
                      <a:pt x="2160294" y="288032"/>
                      <a:pt x="1512169" y="288032"/>
                    </a:cubicBezTo>
                    <a:cubicBezTo>
                      <a:pt x="864044" y="288032"/>
                      <a:pt x="298767" y="229254"/>
                      <a:pt x="0" y="141731"/>
                    </a:cubicBezTo>
                    <a:lnTo>
                      <a:pt x="0" y="57791"/>
                    </a:lnTo>
                    <a:cubicBezTo>
                      <a:pt x="0" y="25874"/>
                      <a:pt x="25874" y="0"/>
                      <a:pt x="57791" y="0"/>
                    </a:cubicBezTo>
                    <a:close/>
                  </a:path>
                </a:pathLst>
              </a:custGeom>
              <a:solidFill>
                <a:sysClr val="window" lastClr="FFFFFF">
                  <a:alpha val="14000"/>
                </a:sysClr>
              </a:solidFill>
              <a:ln w="10795" cap="flat" cmpd="sng" algn="ctr">
                <a:noFill/>
                <a:prstDash val="solid"/>
              </a:ln>
              <a:effectLst/>
            </p:spPr>
            <p:txBody>
              <a:bodyPr anchor="ctr"/>
              <a:lstStyle/>
              <a:p>
                <a:pPr algn="ctr" defTabSz="1219170">
                  <a:defRPr/>
                </a:pPr>
                <a:endParaRPr lang="zh-CN" altLang="en-US" sz="2400" kern="0">
                  <a:solidFill>
                    <a:sysClr val="window" lastClr="FFFFFF"/>
                  </a:solidFill>
                  <a:latin typeface="Calibri"/>
                  <a:ea typeface="宋体"/>
                </a:endParaRPr>
              </a:p>
            </p:txBody>
          </p:sp>
          <p:sp>
            <p:nvSpPr>
              <p:cNvPr id="79" name="标题层"/>
              <p:cNvSpPr txBox="1"/>
              <p:nvPr/>
            </p:nvSpPr>
            <p:spPr bwMode="auto">
              <a:xfrm>
                <a:off x="3203979" y="1139193"/>
                <a:ext cx="4441423" cy="300197"/>
              </a:xfrm>
              <a:prstGeom prst="rect">
                <a:avLst/>
              </a:prstGeom>
              <a:noFill/>
              <a:effectLst>
                <a:outerShdw blurRad="12700" dist="12700" dir="4380000" algn="tl" rotWithShape="0">
                  <a:prstClr val="black">
                    <a:alpha val="40000"/>
                  </a:prstClr>
                </a:outerShdw>
              </a:effectLst>
            </p:spPr>
            <p:txBody>
              <a:bodyPr wrap="square">
                <a:spAutoFit/>
              </a:bodyPr>
              <a:lstStyle/>
              <a:p>
                <a:pPr defTabSz="1219170">
                  <a:defRPr/>
                </a:pPr>
                <a:r>
                  <a:rPr lang="zh-CN" altLang="zh-CN" sz="2800" kern="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新时代</a:t>
                </a:r>
                <a:r>
                  <a:rPr lang="zh-CN" altLang="zh-CN" sz="2800" kern="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中国特色社会主义的</a:t>
                </a:r>
                <a:r>
                  <a:rPr lang="zh-CN" altLang="zh-CN"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坚强领导</a:t>
                </a:r>
                <a:endParaRPr lang="zh-CN" altLang="en-US" sz="2800" b="1" kern="0"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pic>
        <p:nvPicPr>
          <p:cNvPr id="84" name="图片 83"/>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160966" y="165067"/>
            <a:ext cx="2719155" cy="725108"/>
          </a:xfrm>
          <a:prstGeom prst="rect">
            <a:avLst/>
          </a:prstGeom>
        </p:spPr>
      </p:pic>
    </p:spTree>
    <p:extLst>
      <p:ext uri="{BB962C8B-B14F-4D97-AF65-F5344CB8AC3E}">
        <p14:creationId xmlns="" xmlns:p14="http://schemas.microsoft.com/office/powerpoint/2010/main" val="3207927408"/>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wipe(left)">
                                      <p:cBhvr>
                                        <p:cTn id="15" dur="1000"/>
                                        <p:tgtEl>
                                          <p:spTgt spid="84"/>
                                        </p:tgtEl>
                                      </p:cBhvr>
                                    </p:animEffect>
                                  </p:childTnLst>
                                </p:cTn>
                              </p:par>
                            </p:childTnLst>
                          </p:cTn>
                        </p:par>
                        <p:par>
                          <p:cTn id="16" fill="hold">
                            <p:stCondLst>
                              <p:cond delay="25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30"/>
                                        </p:tgtEl>
                                        <p:attrNameLst>
                                          <p:attrName>style.visibility</p:attrName>
                                        </p:attrNameLst>
                                      </p:cBhvr>
                                      <p:to>
                                        <p:strVal val="visible"/>
                                      </p:to>
                                    </p:set>
                                    <p:anim by="(-#ppt_w*2)" calcmode="lin" valueType="num">
                                      <p:cBhvr rctx="PPT">
                                        <p:cTn id="19" dur="500" autoRev="1" fill="hold">
                                          <p:stCondLst>
                                            <p:cond delay="0"/>
                                          </p:stCondLst>
                                        </p:cTn>
                                        <p:tgtEl>
                                          <p:spTgt spid="30"/>
                                        </p:tgtEl>
                                        <p:attrNameLst>
                                          <p:attrName>ppt_w</p:attrName>
                                        </p:attrNameLst>
                                      </p:cBhvr>
                                    </p:anim>
                                    <p:anim by="(#ppt_w*0.50)" calcmode="lin" valueType="num">
                                      <p:cBhvr>
                                        <p:cTn id="20" dur="500" decel="50000" autoRev="1" fill="hold">
                                          <p:stCondLst>
                                            <p:cond delay="0"/>
                                          </p:stCondLst>
                                        </p:cTn>
                                        <p:tgtEl>
                                          <p:spTgt spid="30"/>
                                        </p:tgtEl>
                                        <p:attrNameLst>
                                          <p:attrName>ppt_x</p:attrName>
                                        </p:attrNameLst>
                                      </p:cBhvr>
                                    </p:anim>
                                    <p:anim from="(-#ppt_h/2)" to="(#ppt_y)" calcmode="lin" valueType="num">
                                      <p:cBhvr>
                                        <p:cTn id="21" dur="1000" fill="hold">
                                          <p:stCondLst>
                                            <p:cond delay="0"/>
                                          </p:stCondLst>
                                        </p:cTn>
                                        <p:tgtEl>
                                          <p:spTgt spid="30"/>
                                        </p:tgtEl>
                                        <p:attrNameLst>
                                          <p:attrName>ppt_y</p:attrName>
                                        </p:attrNameLst>
                                      </p:cBhvr>
                                    </p:anim>
                                    <p:animRot by="21600000">
                                      <p:cBhvr>
                                        <p:cTn id="22" dur="1000" fill="hold">
                                          <p:stCondLst>
                                            <p:cond delay="0"/>
                                          </p:stCondLst>
                                        </p:cTn>
                                        <p:tgtEl>
                                          <p:spTgt spid="30"/>
                                        </p:tgtEl>
                                        <p:attrNameLst>
                                          <p:attrName>r</p:attrName>
                                        </p:attrNameLst>
                                      </p:cBhvr>
                                    </p:animRot>
                                  </p:childTnLst>
                                </p:cTn>
                              </p:par>
                            </p:childTnLst>
                          </p:cTn>
                        </p:par>
                        <p:par>
                          <p:cTn id="23" fill="hold">
                            <p:stCondLst>
                              <p:cond delay="3600"/>
                            </p:stCondLst>
                            <p:childTnLst>
                              <p:par>
                                <p:cTn id="24" presetID="1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p:tgtEl>
                                          <p:spTgt spid="3"/>
                                        </p:tgtEl>
                                        <p:attrNameLst>
                                          <p:attrName>ppt_y</p:attrName>
                                        </p:attrNameLst>
                                      </p:cBhvr>
                                      <p:tavLst>
                                        <p:tav tm="0">
                                          <p:val>
                                            <p:strVal val="#ppt_y+#ppt_h*1.125000"/>
                                          </p:val>
                                        </p:tav>
                                        <p:tav tm="100000">
                                          <p:val>
                                            <p:strVal val="#ppt_y"/>
                                          </p:val>
                                        </p:tav>
                                      </p:tavLst>
                                    </p:anim>
                                    <p:animEffect transition="in" filter="wipe(up)">
                                      <p:cBhvr>
                                        <p:cTn id="27" dur="500"/>
                                        <p:tgtEl>
                                          <p:spTgt spid="3"/>
                                        </p:tgtEl>
                                      </p:cBhvr>
                                    </p:animEffect>
                                  </p:childTnLst>
                                </p:cTn>
                              </p:par>
                            </p:childTnLst>
                          </p:cTn>
                        </p:par>
                        <p:par>
                          <p:cTn id="28" fill="hold">
                            <p:stCondLst>
                              <p:cond delay="4100"/>
                            </p:stCondLst>
                            <p:childTnLst>
                              <p:par>
                                <p:cTn id="29" presetID="12" presetClass="entr" presetSubtype="4"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ppt_y</p:attrName>
                                        </p:attrNameLst>
                                      </p:cBhvr>
                                      <p:tavLst>
                                        <p:tav tm="0">
                                          <p:val>
                                            <p:strVal val="#ppt_y+#ppt_h*1.125000"/>
                                          </p:val>
                                        </p:tav>
                                        <p:tav tm="100000">
                                          <p:val>
                                            <p:strVal val="#ppt_y"/>
                                          </p:val>
                                        </p:tav>
                                      </p:tavLst>
                                    </p:anim>
                                    <p:animEffect transition="in" filter="wipe(up)">
                                      <p:cBhvr>
                                        <p:cTn id="32" dur="500"/>
                                        <p:tgtEl>
                                          <p:spTgt spid="8"/>
                                        </p:tgtEl>
                                      </p:cBhvr>
                                    </p:animEffect>
                                  </p:childTnLst>
                                </p:cTn>
                              </p:par>
                            </p:childTnLst>
                          </p:cTn>
                        </p:par>
                        <p:par>
                          <p:cTn id="33" fill="hold">
                            <p:stCondLst>
                              <p:cond delay="4600"/>
                            </p:stCondLst>
                            <p:childTnLst>
                              <p:par>
                                <p:cTn id="34" presetID="12" presetClass="entr" presetSubtype="4"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up)">
                                      <p:cBhvr>
                                        <p:cTn id="37" dur="500"/>
                                        <p:tgtEl>
                                          <p:spTgt spid="12"/>
                                        </p:tgtEl>
                                      </p:cBhvr>
                                    </p:animEffect>
                                  </p:childTnLst>
                                </p:cTn>
                              </p:par>
                            </p:childTnLst>
                          </p:cTn>
                        </p:par>
                        <p:par>
                          <p:cTn id="38" fill="hold">
                            <p:stCondLst>
                              <p:cond delay="5100"/>
                            </p:stCondLst>
                            <p:childTnLst>
                              <p:par>
                                <p:cTn id="39" presetID="12" presetClass="entr" presetSubtype="4"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p:tgtEl>
                                          <p:spTgt spid="16"/>
                                        </p:tgtEl>
                                        <p:attrNameLst>
                                          <p:attrName>ppt_y</p:attrName>
                                        </p:attrNameLst>
                                      </p:cBhvr>
                                      <p:tavLst>
                                        <p:tav tm="0">
                                          <p:val>
                                            <p:strVal val="#ppt_y+#ppt_h*1.125000"/>
                                          </p:val>
                                        </p:tav>
                                        <p:tav tm="100000">
                                          <p:val>
                                            <p:strVal val="#ppt_y"/>
                                          </p:val>
                                        </p:tav>
                                      </p:tavLst>
                                    </p:anim>
                                    <p:animEffect transition="in" filter="wipe(up)">
                                      <p:cBhvr>
                                        <p:cTn id="42" dur="500"/>
                                        <p:tgtEl>
                                          <p:spTgt spid="16"/>
                                        </p:tgtEl>
                                      </p:cBhvr>
                                    </p:animEffect>
                                  </p:childTnLst>
                                </p:cTn>
                              </p:par>
                            </p:childTnLst>
                          </p:cTn>
                        </p:par>
                        <p:par>
                          <p:cTn id="43" fill="hold">
                            <p:stCondLst>
                              <p:cond delay="5600"/>
                            </p:stCondLst>
                            <p:childTnLst>
                              <p:par>
                                <p:cTn id="44" presetID="12" presetClass="entr" presetSubtype="4"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p:tgtEl>
                                          <p:spTgt spid="25"/>
                                        </p:tgtEl>
                                        <p:attrNameLst>
                                          <p:attrName>ppt_y</p:attrName>
                                        </p:attrNameLst>
                                      </p:cBhvr>
                                      <p:tavLst>
                                        <p:tav tm="0">
                                          <p:val>
                                            <p:strVal val="#ppt_y+#ppt_h*1.125000"/>
                                          </p:val>
                                        </p:tav>
                                        <p:tav tm="100000">
                                          <p:val>
                                            <p:strVal val="#ppt_y"/>
                                          </p:val>
                                        </p:tav>
                                      </p:tavLst>
                                    </p:anim>
                                    <p:animEffect transition="in" filter="wipe(up)">
                                      <p:cBhvr>
                                        <p:cTn id="47" dur="500"/>
                                        <p:tgtEl>
                                          <p:spTgt spid="25"/>
                                        </p:tgtEl>
                                      </p:cBhvr>
                                    </p:animEffect>
                                  </p:childTnLst>
                                </p:cTn>
                              </p:par>
                            </p:childTnLst>
                          </p:cTn>
                        </p:par>
                        <p:par>
                          <p:cTn id="48" fill="hold">
                            <p:stCondLst>
                              <p:cond delay="6100"/>
                            </p:stCondLst>
                            <p:childTnLst>
                              <p:par>
                                <p:cTn id="49" presetID="1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p:tgtEl>
                                          <p:spTgt spid="31"/>
                                        </p:tgtEl>
                                        <p:attrNameLst>
                                          <p:attrName>ppt_y</p:attrName>
                                        </p:attrNameLst>
                                      </p:cBhvr>
                                      <p:tavLst>
                                        <p:tav tm="0">
                                          <p:val>
                                            <p:strVal val="#ppt_y+#ppt_h*1.125000"/>
                                          </p:val>
                                        </p:tav>
                                        <p:tav tm="100000">
                                          <p:val>
                                            <p:strVal val="#ppt_y"/>
                                          </p:val>
                                        </p:tav>
                                      </p:tavLst>
                                    </p:anim>
                                    <p:animEffect transition="in" filter="wipe(up)">
                                      <p:cBhvr>
                                        <p:cTn id="52" dur="500"/>
                                        <p:tgtEl>
                                          <p:spTgt spid="31"/>
                                        </p:tgtEl>
                                      </p:cBhvr>
                                    </p:animEffect>
                                  </p:childTnLst>
                                </p:cTn>
                              </p:par>
                            </p:childTnLst>
                          </p:cTn>
                        </p:par>
                        <p:par>
                          <p:cTn id="53" fill="hold">
                            <p:stCondLst>
                              <p:cond delay="6600"/>
                            </p:stCondLst>
                            <p:childTnLst>
                              <p:par>
                                <p:cTn id="54" presetID="12" presetClass="entr" presetSubtype="4" fill="hold" nodeType="after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p:tgtEl>
                                          <p:spTgt spid="35"/>
                                        </p:tgtEl>
                                        <p:attrNameLst>
                                          <p:attrName>ppt_y</p:attrName>
                                        </p:attrNameLst>
                                      </p:cBhvr>
                                      <p:tavLst>
                                        <p:tav tm="0">
                                          <p:val>
                                            <p:strVal val="#ppt_y+#ppt_h*1.125000"/>
                                          </p:val>
                                        </p:tav>
                                        <p:tav tm="100000">
                                          <p:val>
                                            <p:strVal val="#ppt_y"/>
                                          </p:val>
                                        </p:tav>
                                      </p:tavLst>
                                    </p:anim>
                                    <p:animEffect transition="in" filter="wipe(up)">
                                      <p:cBhvr>
                                        <p:cTn id="5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 xmlns:a14="http://schemas.microsoft.com/office/drawing/2010/main" val="0"/>
              </a:ext>
            </a:extLst>
          </a:blip>
          <a:srcRect r="47036" b="75016"/>
          <a:stretch/>
        </p:blipFill>
        <p:spPr>
          <a:xfrm>
            <a:off x="0" y="-1"/>
            <a:ext cx="6457361" cy="1522784"/>
          </a:xfrm>
          <a:prstGeom prst="rect">
            <a:avLst/>
          </a:prstGeom>
        </p:spPr>
      </p:pic>
      <p:pic>
        <p:nvPicPr>
          <p:cNvPr id="4" name="图片 3"/>
          <p:cNvPicPr>
            <a:picLocks noChangeAspect="1"/>
          </p:cNvPicPr>
          <p:nvPr/>
        </p:nvPicPr>
        <p:blipFill rotWithShape="1">
          <a:blip r:embed="rId4" cstate="print">
            <a:extLst>
              <a:ext uri="{28A0092B-C50C-407E-A947-70E740481C1C}">
                <a14:useLocalDpi xmlns="" xmlns:a14="http://schemas.microsoft.com/office/drawing/2010/main" val="0"/>
              </a:ext>
            </a:extLst>
          </a:blip>
          <a:srcRect l="38815" t="69371"/>
          <a:stretch/>
        </p:blipFill>
        <p:spPr>
          <a:xfrm>
            <a:off x="4732256" y="4991137"/>
            <a:ext cx="7459744" cy="1866863"/>
          </a:xfrm>
          <a:prstGeom prst="rect">
            <a:avLst/>
          </a:prstGeom>
        </p:spPr>
      </p:pic>
      <p:pic>
        <p:nvPicPr>
          <p:cNvPr id="5" name="图片 4"/>
          <p:cNvPicPr>
            <a:picLocks noChangeAspect="1"/>
          </p:cNvPicPr>
          <p:nvPr/>
        </p:nvPicPr>
        <p:blipFill rotWithShape="1">
          <a:blip r:embed="rId5" cstate="print">
            <a:extLst>
              <a:ext uri="{28A0092B-C50C-407E-A947-70E740481C1C}">
                <a14:useLocalDpi xmlns="" xmlns:a14="http://schemas.microsoft.com/office/drawing/2010/main" val="0"/>
              </a:ext>
            </a:extLst>
          </a:blip>
          <a:srcRect t="26375" r="47191"/>
          <a:stretch/>
        </p:blipFill>
        <p:spPr>
          <a:xfrm>
            <a:off x="0" y="2370487"/>
            <a:ext cx="6438507" cy="4487514"/>
          </a:xfrm>
          <a:prstGeom prst="rect">
            <a:avLst/>
          </a:prstGeom>
        </p:spPr>
      </p:pic>
      <p:grpSp>
        <p:nvGrpSpPr>
          <p:cNvPr id="6" name="组合 29"/>
          <p:cNvGrpSpPr/>
          <p:nvPr/>
        </p:nvGrpSpPr>
        <p:grpSpPr>
          <a:xfrm>
            <a:off x="5750771" y="1876369"/>
            <a:ext cx="1964528" cy="1002509"/>
            <a:chOff x="5090838" y="1334805"/>
            <a:chExt cx="1964528" cy="1002509"/>
          </a:xfrm>
        </p:grpSpPr>
        <p:sp>
          <p:nvSpPr>
            <p:cNvPr id="31" name="Freeform 8"/>
            <p:cNvSpPr>
              <a:spLocks/>
            </p:cNvSpPr>
            <p:nvPr/>
          </p:nvSpPr>
          <p:spPr bwMode="auto">
            <a:xfrm>
              <a:off x="5144417" y="1396720"/>
              <a:ext cx="1858565" cy="940594"/>
            </a:xfrm>
            <a:custGeom>
              <a:avLst/>
              <a:gdLst>
                <a:gd name="T0" fmla="*/ 3963 w 3963"/>
                <a:gd name="T1" fmla="*/ 0 h 1997"/>
                <a:gd name="T2" fmla="*/ 3963 w 3963"/>
                <a:gd name="T3" fmla="*/ 16 h 1997"/>
                <a:gd name="T4" fmla="*/ 1982 w 3963"/>
                <a:gd name="T5" fmla="*/ 1997 h 1997"/>
                <a:gd name="T6" fmla="*/ 0 w 3963"/>
                <a:gd name="T7" fmla="*/ 16 h 1997"/>
              </a:gdLst>
              <a:ahLst/>
              <a:cxnLst>
                <a:cxn ang="0">
                  <a:pos x="T0" y="T1"/>
                </a:cxn>
                <a:cxn ang="0">
                  <a:pos x="T2" y="T3"/>
                </a:cxn>
                <a:cxn ang="0">
                  <a:pos x="T4" y="T5"/>
                </a:cxn>
                <a:cxn ang="0">
                  <a:pos x="T6" y="T7"/>
                </a:cxn>
              </a:cxnLst>
              <a:rect l="0" t="0" r="r" b="b"/>
              <a:pathLst>
                <a:path w="3963" h="1997">
                  <a:moveTo>
                    <a:pt x="3963" y="0"/>
                  </a:moveTo>
                  <a:cubicBezTo>
                    <a:pt x="3963" y="5"/>
                    <a:pt x="3963" y="11"/>
                    <a:pt x="3963" y="16"/>
                  </a:cubicBezTo>
                  <a:cubicBezTo>
                    <a:pt x="3963" y="1110"/>
                    <a:pt x="3076" y="1997"/>
                    <a:pt x="1982" y="1997"/>
                  </a:cubicBezTo>
                  <a:cubicBezTo>
                    <a:pt x="888" y="1997"/>
                    <a:pt x="0" y="1110"/>
                    <a:pt x="0" y="16"/>
                  </a:cubicBezTo>
                </a:path>
              </a:pathLst>
            </a:custGeom>
            <a:noFill/>
            <a:ln w="8" cap="flat" cmpd="sng">
              <a:solidFill>
                <a:srgbClr val="4E4B49"/>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endParaRPr lang="zh-CN" altLang="en-US"/>
            </a:p>
          </p:txBody>
        </p:sp>
        <p:sp>
          <p:nvSpPr>
            <p:cNvPr id="32" name="Oval 9"/>
            <p:cNvSpPr>
              <a:spLocks noChangeArrowheads="1"/>
            </p:cNvSpPr>
            <p:nvPr/>
          </p:nvSpPr>
          <p:spPr bwMode="auto">
            <a:xfrm>
              <a:off x="6950591" y="1334805"/>
              <a:ext cx="10477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sp>
          <p:nvSpPr>
            <p:cNvPr id="33" name="Oval 10"/>
            <p:cNvSpPr>
              <a:spLocks noChangeArrowheads="1"/>
            </p:cNvSpPr>
            <p:nvPr/>
          </p:nvSpPr>
          <p:spPr bwMode="auto">
            <a:xfrm>
              <a:off x="5090838" y="1334805"/>
              <a:ext cx="10358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grpSp>
      <p:grpSp>
        <p:nvGrpSpPr>
          <p:cNvPr id="7" name="组合 33"/>
          <p:cNvGrpSpPr/>
          <p:nvPr/>
        </p:nvGrpSpPr>
        <p:grpSpPr>
          <a:xfrm>
            <a:off x="5887691" y="1096512"/>
            <a:ext cx="1691878" cy="1699022"/>
            <a:chOff x="5227758" y="554948"/>
            <a:chExt cx="1691878" cy="1699022"/>
          </a:xfrm>
        </p:grpSpPr>
        <p:sp>
          <p:nvSpPr>
            <p:cNvPr id="35" name="Oval 5"/>
            <p:cNvSpPr>
              <a:spLocks noChangeArrowheads="1"/>
            </p:cNvSpPr>
            <p:nvPr/>
          </p:nvSpPr>
          <p:spPr bwMode="auto">
            <a:xfrm>
              <a:off x="5227758" y="554948"/>
              <a:ext cx="1691878" cy="1699022"/>
            </a:xfrm>
            <a:prstGeom prst="ellipse">
              <a:avLst/>
            </a:prstGeom>
            <a:solidFill>
              <a:srgbClr val="D8060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36" name="TextBox 13"/>
            <p:cNvSpPr txBox="1">
              <a:spLocks noChangeArrowheads="1"/>
            </p:cNvSpPr>
            <p:nvPr/>
          </p:nvSpPr>
          <p:spPr bwMode="auto">
            <a:xfrm>
              <a:off x="5417106" y="781211"/>
              <a:ext cx="1313181" cy="1246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7500" dirty="0">
                  <a:solidFill>
                    <a:srgbClr val="F8F8F8"/>
                  </a:solidFill>
                  <a:latin typeface="微软雅黑" panose="020B0503020204020204" pitchFamily="34" charset="-122"/>
                  <a:ea typeface="微软雅黑" panose="020B0503020204020204" pitchFamily="34" charset="-122"/>
                </a:rPr>
                <a:t>01</a:t>
              </a:r>
              <a:endParaRPr lang="zh-CN" altLang="en-US" sz="7500" dirty="0">
                <a:solidFill>
                  <a:srgbClr val="F8F8F8"/>
                </a:solidFill>
                <a:latin typeface="微软雅黑" panose="020B0503020204020204" pitchFamily="34" charset="-122"/>
                <a:ea typeface="微软雅黑" panose="020B0503020204020204" pitchFamily="34" charset="-122"/>
              </a:endParaRPr>
            </a:p>
          </p:txBody>
        </p:sp>
      </p:grpSp>
      <p:sp>
        <p:nvSpPr>
          <p:cNvPr id="37" name="矩形 259"/>
          <p:cNvSpPr>
            <a:spLocks noChangeArrowheads="1"/>
          </p:cNvSpPr>
          <p:nvPr/>
        </p:nvSpPr>
        <p:spPr bwMode="auto">
          <a:xfrm>
            <a:off x="2470239" y="3426777"/>
            <a:ext cx="8526779" cy="203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scene3d>
              <a:camera prst="orthographicFront"/>
              <a:lightRig rig="soft" dir="t">
                <a:rot lat="0" lon="0" rev="15600000"/>
              </a:lightRig>
            </a:scene3d>
            <a:sp3d extrusionH="57150" prstMaterial="softEdge">
              <a:bevelT w="25400" h="38100"/>
            </a:sp3d>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defRPr/>
            </a:pPr>
            <a:r>
              <a:rPr lang="zh-CN" altLang="zh-CN" sz="5400" dirty="0" smtClean="0">
                <a:ln/>
                <a:solidFill>
                  <a:srgbClr val="D8060A"/>
                </a:solidFill>
                <a:cs typeface="Arial" panose="020B0604020202020204" pitchFamily="34" charset="0"/>
              </a:rPr>
              <a:t>新时代</a:t>
            </a:r>
            <a:r>
              <a:rPr lang="zh-CN" altLang="zh-CN" sz="5400" dirty="0">
                <a:ln/>
                <a:solidFill>
                  <a:srgbClr val="D8060A"/>
                </a:solidFill>
                <a:cs typeface="Arial" panose="020B0604020202020204" pitchFamily="34" charset="0"/>
              </a:rPr>
              <a:t>中国特色社会主义</a:t>
            </a:r>
            <a:r>
              <a:rPr lang="zh-CN" altLang="zh-CN" sz="5400" dirty="0" smtClean="0">
                <a:ln/>
                <a:solidFill>
                  <a:srgbClr val="D8060A"/>
                </a:solidFill>
                <a:cs typeface="Arial" panose="020B0604020202020204" pitchFamily="34" charset="0"/>
              </a:rPr>
              <a:t>的</a:t>
            </a:r>
            <a:endParaRPr lang="en-US" altLang="zh-CN" sz="5400" dirty="0" smtClean="0">
              <a:ln/>
              <a:solidFill>
                <a:srgbClr val="D8060A"/>
              </a:solidFill>
              <a:cs typeface="Arial" panose="020B0604020202020204" pitchFamily="34" charset="0"/>
            </a:endParaRPr>
          </a:p>
          <a:p>
            <a:pPr algn="ctr">
              <a:buNone/>
              <a:defRPr/>
            </a:pPr>
            <a:r>
              <a:rPr lang="zh-CN" altLang="zh-CN" sz="6000" b="1" dirty="0" smtClean="0">
                <a:ln/>
                <a:solidFill>
                  <a:schemeClr val="tx1">
                    <a:lumMod val="75000"/>
                    <a:lumOff val="25000"/>
                  </a:schemeClr>
                </a:solidFill>
                <a:cs typeface="Arial" panose="020B0604020202020204" pitchFamily="34" charset="0"/>
              </a:rPr>
              <a:t>深刻变革</a:t>
            </a:r>
            <a:endParaRPr lang="zh-CN" altLang="en-US" sz="6000" b="1" dirty="0">
              <a:ln/>
              <a:solidFill>
                <a:schemeClr val="tx1">
                  <a:lumMod val="75000"/>
                  <a:lumOff val="25000"/>
                </a:schemeClr>
              </a:solidFill>
              <a:cs typeface="Arial" panose="020B0604020202020204" pitchFamily="34" charset="0"/>
            </a:endParaRPr>
          </a:p>
        </p:txBody>
      </p:sp>
      <p:pic>
        <p:nvPicPr>
          <p:cNvPr id="15" name="图片 14"/>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293536" y="165067"/>
            <a:ext cx="2719155" cy="725108"/>
          </a:xfrm>
          <a:prstGeom prst="rect">
            <a:avLst/>
          </a:prstGeom>
        </p:spPr>
      </p:pic>
    </p:spTree>
    <p:extLst>
      <p:ext uri="{BB962C8B-B14F-4D97-AF65-F5344CB8AC3E}">
        <p14:creationId xmlns="" xmlns:p14="http://schemas.microsoft.com/office/powerpoint/2010/main" val="1257783630"/>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par>
                                <p:cTn id="12" presetID="22" presetClass="entr" presetSubtype="4"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175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par>
                          <p:cTn id="19" fill="hold">
                            <p:stCondLst>
                              <p:cond delay="275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1000"/>
                                        <p:tgtEl>
                                          <p:spTgt spid="15"/>
                                        </p:tgtEl>
                                      </p:cBhvr>
                                    </p:animEffect>
                                  </p:childTnLst>
                                </p:cTn>
                              </p:par>
                            </p:childTnLst>
                          </p:cTn>
                        </p:par>
                        <p:par>
                          <p:cTn id="23" fill="hold">
                            <p:stCondLst>
                              <p:cond delay="3750"/>
                            </p:stCondLst>
                            <p:childTnLst>
                              <p:par>
                                <p:cTn id="24" presetID="1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750"/>
                                        <p:tgtEl>
                                          <p:spTgt spid="7"/>
                                        </p:tgtEl>
                                        <p:attrNameLst>
                                          <p:attrName>ppt_y</p:attrName>
                                        </p:attrNameLst>
                                      </p:cBhvr>
                                      <p:tavLst>
                                        <p:tav tm="0">
                                          <p:val>
                                            <p:strVal val="#ppt_y+#ppt_h*1.125000"/>
                                          </p:val>
                                        </p:tav>
                                        <p:tav tm="100000">
                                          <p:val>
                                            <p:strVal val="#ppt_y"/>
                                          </p:val>
                                        </p:tav>
                                      </p:tavLst>
                                    </p:anim>
                                    <p:animEffect transition="in" filter="wipe(up)">
                                      <p:cBhvr>
                                        <p:cTn id="27" dur="750"/>
                                        <p:tgtEl>
                                          <p:spTgt spid="7"/>
                                        </p:tgtEl>
                                      </p:cBhvr>
                                    </p:animEffect>
                                  </p:childTnLst>
                                </p:cTn>
                              </p:par>
                              <p:par>
                                <p:cTn id="28" presetID="16" presetClass="entr" presetSubtype="37" fill="hold" nodeType="withEffect">
                                  <p:stCondLst>
                                    <p:cond delay="250"/>
                                  </p:stCondLst>
                                  <p:childTnLst>
                                    <p:set>
                                      <p:cBhvr>
                                        <p:cTn id="29" dur="1" fill="hold">
                                          <p:stCondLst>
                                            <p:cond delay="0"/>
                                          </p:stCondLst>
                                        </p:cTn>
                                        <p:tgtEl>
                                          <p:spTgt spid="6"/>
                                        </p:tgtEl>
                                        <p:attrNameLst>
                                          <p:attrName>style.visibility</p:attrName>
                                        </p:attrNameLst>
                                      </p:cBhvr>
                                      <p:to>
                                        <p:strVal val="visible"/>
                                      </p:to>
                                    </p:set>
                                    <p:animEffect transition="in" filter="barn(outVertical)">
                                      <p:cBhvr>
                                        <p:cTn id="30" dur="500"/>
                                        <p:tgtEl>
                                          <p:spTgt spid="6"/>
                                        </p:tgtEl>
                                      </p:cBhvr>
                                    </p:animEffect>
                                  </p:childTnLst>
                                </p:cTn>
                              </p:par>
                            </p:childTnLst>
                          </p:cTn>
                        </p:par>
                        <p:par>
                          <p:cTn id="31" fill="hold">
                            <p:stCondLst>
                              <p:cond delay="4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7"/>
                                        </p:tgtEl>
                                        <p:attrNameLst>
                                          <p:attrName>ppt_y</p:attrName>
                                        </p:attrNameLst>
                                      </p:cBhvr>
                                      <p:tavLst>
                                        <p:tav tm="0">
                                          <p:val>
                                            <p:strVal val="#ppt_y"/>
                                          </p:val>
                                        </p:tav>
                                        <p:tav tm="100000">
                                          <p:val>
                                            <p:strVal val="#ppt_y"/>
                                          </p:val>
                                        </p:tav>
                                      </p:tavLst>
                                    </p:anim>
                                    <p:anim calcmode="lin" valueType="num">
                                      <p:cBhvr>
                                        <p:cTn id="36"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7"/>
                                        </p:tgtEl>
                                      </p:cBhvr>
                                    </p:animEffect>
                                  </p:childTnLst>
                                </p:cTn>
                              </p:par>
                            </p:childTnLst>
                          </p:cTn>
                        </p:par>
                        <p:par>
                          <p:cTn id="39" fill="hold">
                            <p:stCondLst>
                              <p:cond delay="575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37"/>
                                        </p:tgtEl>
                                      </p:cBhvr>
                                    </p:animEffect>
                                    <p:animScale>
                                      <p:cBhvr>
                                        <p:cTn id="42" dur="25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7"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Прямая соединительная линия 122"/>
          <p:cNvCxnSpPr/>
          <p:nvPr/>
        </p:nvCxnSpPr>
        <p:spPr>
          <a:xfrm flipV="1">
            <a:off x="6688930" y="3416337"/>
            <a:ext cx="2490797" cy="11931"/>
          </a:xfrm>
          <a:prstGeom prst="line">
            <a:avLst/>
          </a:prstGeom>
          <a:ln w="28575">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122"/>
          <p:cNvCxnSpPr/>
          <p:nvPr/>
        </p:nvCxnSpPr>
        <p:spPr>
          <a:xfrm flipV="1">
            <a:off x="6518002" y="2362454"/>
            <a:ext cx="1481148" cy="1047757"/>
          </a:xfrm>
          <a:prstGeom prst="line">
            <a:avLst/>
          </a:prstGeom>
          <a:ln w="28575">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1" name="圆角矩形 30"/>
          <p:cNvSpPr/>
          <p:nvPr/>
        </p:nvSpPr>
        <p:spPr>
          <a:xfrm>
            <a:off x="1485900" y="2608911"/>
            <a:ext cx="5218903" cy="3779758"/>
          </a:xfrm>
          <a:prstGeom prst="roundRect">
            <a:avLst/>
          </a:prstGeom>
          <a:solidFill>
            <a:schemeClr val="bg1"/>
          </a:solidFill>
          <a:ln w="28575">
            <a:solidFill>
              <a:srgbClr val="E10314"/>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zh-CN" altLang="en-US" sz="2400" dirty="0">
                <a:solidFill>
                  <a:schemeClr val="tx1">
                    <a:lumMod val="75000"/>
                    <a:lumOff val="25000"/>
                  </a:schemeClr>
                </a:solidFill>
                <a:latin typeface="+mj-ea"/>
                <a:ea typeface="+mj-ea"/>
              </a:rPr>
              <a:t>任一</a:t>
            </a:r>
            <a:r>
              <a:rPr lang="zh-CN" altLang="en-US" sz="2400" dirty="0" smtClean="0">
                <a:solidFill>
                  <a:schemeClr val="tx1">
                    <a:lumMod val="75000"/>
                    <a:lumOff val="25000"/>
                  </a:schemeClr>
                </a:solidFill>
                <a:latin typeface="+mj-ea"/>
                <a:ea typeface="+mj-ea"/>
              </a:rPr>
              <a:t>时代</a:t>
            </a:r>
            <a:r>
              <a:rPr lang="zh-CN" altLang="en-US" sz="2400" dirty="0">
                <a:solidFill>
                  <a:schemeClr val="tx1">
                    <a:lumMod val="75000"/>
                    <a:lumOff val="25000"/>
                  </a:schemeClr>
                </a:solidFill>
                <a:latin typeface="+mj-ea"/>
                <a:ea typeface="+mj-ea"/>
              </a:rPr>
              <a:t>的形成、产生和发展都有</a:t>
            </a:r>
            <a:r>
              <a:rPr lang="zh-CN" altLang="en-US" sz="2400" dirty="0" smtClean="0">
                <a:solidFill>
                  <a:schemeClr val="tx1">
                    <a:lumMod val="75000"/>
                    <a:lumOff val="25000"/>
                  </a:schemeClr>
                </a:solidFill>
                <a:latin typeface="+mj-ea"/>
                <a:ea typeface="+mj-ea"/>
              </a:rPr>
              <a:t>其实践</a:t>
            </a:r>
            <a:r>
              <a:rPr lang="zh-CN" altLang="en-US" sz="2400" dirty="0">
                <a:solidFill>
                  <a:schemeClr val="tx1">
                    <a:lumMod val="75000"/>
                    <a:lumOff val="25000"/>
                  </a:schemeClr>
                </a:solidFill>
                <a:latin typeface="+mj-ea"/>
                <a:ea typeface="+mj-ea"/>
              </a:rPr>
              <a:t>基础</a:t>
            </a:r>
            <a:r>
              <a:rPr lang="zh-CN" altLang="en-US" sz="2400" dirty="0" smtClean="0">
                <a:solidFill>
                  <a:schemeClr val="tx1">
                    <a:lumMod val="75000"/>
                    <a:lumOff val="25000"/>
                  </a:schemeClr>
                </a:solidFill>
                <a:latin typeface="+mj-ea"/>
                <a:ea typeface="+mj-ea"/>
              </a:rPr>
              <a:t>。</a:t>
            </a:r>
            <a:endParaRPr lang="en-US" altLang="zh-CN" sz="2400" dirty="0" smtClean="0">
              <a:solidFill>
                <a:schemeClr val="tx1">
                  <a:lumMod val="75000"/>
                  <a:lumOff val="25000"/>
                </a:schemeClr>
              </a:solidFill>
              <a:latin typeface="+mj-ea"/>
              <a:ea typeface="+mj-ea"/>
            </a:endParaRPr>
          </a:p>
          <a:p>
            <a:pPr algn="just">
              <a:lnSpc>
                <a:spcPct val="150000"/>
              </a:lnSpc>
            </a:pPr>
            <a:r>
              <a:rPr lang="zh-CN" altLang="en-US" sz="2400" dirty="0" smtClean="0">
                <a:solidFill>
                  <a:schemeClr val="tx1">
                    <a:lumMod val="75000"/>
                    <a:lumOff val="25000"/>
                  </a:schemeClr>
                </a:solidFill>
                <a:latin typeface="+mj-ea"/>
                <a:ea typeface="+mj-ea"/>
              </a:rPr>
              <a:t>党中央</a:t>
            </a:r>
            <a:r>
              <a:rPr lang="zh-CN" altLang="en-US" sz="2400" dirty="0">
                <a:solidFill>
                  <a:schemeClr val="tx1">
                    <a:lumMod val="75000"/>
                    <a:lumOff val="25000"/>
                  </a:schemeClr>
                </a:solidFill>
                <a:latin typeface="+mj-ea"/>
                <a:ea typeface="+mj-ea"/>
              </a:rPr>
              <a:t>在十八大以来中国特色</a:t>
            </a:r>
            <a:r>
              <a:rPr lang="zh-CN" altLang="en-US" sz="2400" dirty="0" smtClean="0">
                <a:solidFill>
                  <a:schemeClr val="tx1">
                    <a:lumMod val="75000"/>
                    <a:lumOff val="25000"/>
                  </a:schemeClr>
                </a:solidFill>
                <a:latin typeface="+mj-ea"/>
                <a:ea typeface="+mj-ea"/>
              </a:rPr>
              <a:t>社会主义</a:t>
            </a:r>
            <a:r>
              <a:rPr lang="zh-CN" altLang="en-US" sz="2400" b="1" dirty="0" smtClean="0">
                <a:solidFill>
                  <a:srgbClr val="C00000"/>
                </a:solidFill>
                <a:latin typeface="+mj-ea"/>
                <a:ea typeface="+mj-ea"/>
              </a:rPr>
              <a:t>发生的重大历史性变革、产生的重大历史性成就</a:t>
            </a:r>
            <a:r>
              <a:rPr lang="zh-CN" altLang="en-US" sz="2400" dirty="0" smtClean="0">
                <a:solidFill>
                  <a:schemeClr val="tx1">
                    <a:lumMod val="75000"/>
                    <a:lumOff val="25000"/>
                  </a:schemeClr>
                </a:solidFill>
                <a:latin typeface="+mj-ea"/>
                <a:ea typeface="+mj-ea"/>
              </a:rPr>
              <a:t>的</a:t>
            </a:r>
            <a:r>
              <a:rPr lang="zh-CN" altLang="en-US" sz="2400" dirty="0">
                <a:solidFill>
                  <a:schemeClr val="tx1">
                    <a:lumMod val="75000"/>
                    <a:lumOff val="25000"/>
                  </a:schemeClr>
                </a:solidFill>
                <a:latin typeface="+mj-ea"/>
                <a:ea typeface="+mj-ea"/>
              </a:rPr>
              <a:t>基础上，</a:t>
            </a:r>
            <a:r>
              <a:rPr lang="zh-CN" altLang="en-US" sz="2400" dirty="0" smtClean="0">
                <a:solidFill>
                  <a:schemeClr val="tx1">
                    <a:lumMod val="75000"/>
                    <a:lumOff val="25000"/>
                  </a:schemeClr>
                </a:solidFill>
                <a:latin typeface="+mj-ea"/>
                <a:ea typeface="+mj-ea"/>
              </a:rPr>
              <a:t>作出 “新时代”</a:t>
            </a:r>
            <a:r>
              <a:rPr lang="zh-CN" altLang="en-US" sz="2400" dirty="0">
                <a:solidFill>
                  <a:schemeClr val="tx1">
                    <a:lumMod val="75000"/>
                    <a:lumOff val="25000"/>
                  </a:schemeClr>
                </a:solidFill>
                <a:latin typeface="+mj-ea"/>
                <a:ea typeface="+mj-ea"/>
              </a:rPr>
              <a:t>这一重大判断</a:t>
            </a:r>
            <a:r>
              <a:rPr lang="zh-CN" altLang="en-US" sz="2400" dirty="0" smtClean="0">
                <a:solidFill>
                  <a:schemeClr val="tx1">
                    <a:lumMod val="75000"/>
                    <a:lumOff val="25000"/>
                  </a:schemeClr>
                </a:solidFill>
                <a:latin typeface="+mj-ea"/>
                <a:ea typeface="+mj-ea"/>
              </a:rPr>
              <a:t>。</a:t>
            </a:r>
            <a:endParaRPr lang="zh-CN" altLang="en-US" sz="2400" dirty="0">
              <a:solidFill>
                <a:schemeClr val="tx1">
                  <a:lumMod val="75000"/>
                  <a:lumOff val="25000"/>
                </a:schemeClr>
              </a:solidFill>
              <a:latin typeface="+mj-ea"/>
              <a:ea typeface="+mj-ea"/>
            </a:endParaRPr>
          </a:p>
        </p:txBody>
      </p:sp>
      <p:grpSp>
        <p:nvGrpSpPr>
          <p:cNvPr id="3" name="Group 132"/>
          <p:cNvGrpSpPr/>
          <p:nvPr/>
        </p:nvGrpSpPr>
        <p:grpSpPr>
          <a:xfrm>
            <a:off x="7986712" y="1324369"/>
            <a:ext cx="1828812" cy="1071570"/>
            <a:chOff x="671486" y="1214422"/>
            <a:chExt cx="1828812" cy="1981214"/>
          </a:xfrm>
        </p:grpSpPr>
        <p:sp>
          <p:nvSpPr>
            <p:cNvPr id="34" name="Round Diagonal Corner Rectangle 133"/>
            <p:cNvSpPr/>
            <p:nvPr/>
          </p:nvSpPr>
          <p:spPr>
            <a:xfrm>
              <a:off x="671486" y="1214422"/>
              <a:ext cx="1828812" cy="1981214"/>
            </a:xfrm>
            <a:prstGeom prst="round2DiagRect">
              <a:avLst>
                <a:gd name="adj1" fmla="val 21111"/>
                <a:gd name="adj2" fmla="val 0"/>
              </a:avLst>
            </a:prstGeom>
            <a:gradFill>
              <a:gsLst>
                <a:gs pos="100000">
                  <a:schemeClr val="accent1"/>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Round Diagonal Corner Rectangle 134"/>
            <p:cNvSpPr/>
            <p:nvPr/>
          </p:nvSpPr>
          <p:spPr>
            <a:xfrm>
              <a:off x="714347" y="1257285"/>
              <a:ext cx="1752588" cy="1876441"/>
            </a:xfrm>
            <a:prstGeom prst="round2DiagRect">
              <a:avLst>
                <a:gd name="adj1" fmla="val 2111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rgbClr val="C00000"/>
                  </a:solidFill>
                  <a:latin typeface="+mn-ea"/>
                </a:rPr>
                <a:t>历史性</a:t>
              </a:r>
              <a:endParaRPr lang="en-US" altLang="zh-CN" sz="2800" b="1" dirty="0" smtClean="0">
                <a:solidFill>
                  <a:srgbClr val="C00000"/>
                </a:solidFill>
                <a:latin typeface="+mn-ea"/>
              </a:endParaRPr>
            </a:p>
            <a:p>
              <a:pPr algn="ctr"/>
              <a:r>
                <a:rPr lang="zh-CN" altLang="en-US" sz="2800" b="1" dirty="0" smtClean="0">
                  <a:solidFill>
                    <a:srgbClr val="C00000"/>
                  </a:solidFill>
                  <a:latin typeface="+mn-ea"/>
                </a:rPr>
                <a:t>变革</a:t>
              </a:r>
              <a:endParaRPr lang="en-US" sz="2800" b="1" dirty="0">
                <a:solidFill>
                  <a:srgbClr val="C00000"/>
                </a:solidFill>
                <a:latin typeface="+mn-ea"/>
              </a:endParaRPr>
            </a:p>
          </p:txBody>
        </p:sp>
      </p:grpSp>
      <p:grpSp>
        <p:nvGrpSpPr>
          <p:cNvPr id="4" name="Group 132"/>
          <p:cNvGrpSpPr/>
          <p:nvPr/>
        </p:nvGrpSpPr>
        <p:grpSpPr>
          <a:xfrm>
            <a:off x="9201158" y="2610253"/>
            <a:ext cx="1828812" cy="1071570"/>
            <a:chOff x="671486" y="1214422"/>
            <a:chExt cx="1828812" cy="1981214"/>
          </a:xfrm>
        </p:grpSpPr>
        <p:sp>
          <p:nvSpPr>
            <p:cNvPr id="37" name="Round Diagonal Corner Rectangle 83"/>
            <p:cNvSpPr/>
            <p:nvPr/>
          </p:nvSpPr>
          <p:spPr>
            <a:xfrm>
              <a:off x="671486" y="1214422"/>
              <a:ext cx="1828812" cy="1981214"/>
            </a:xfrm>
            <a:prstGeom prst="round2DiagRect">
              <a:avLst>
                <a:gd name="adj1" fmla="val 21111"/>
                <a:gd name="adj2" fmla="val 0"/>
              </a:avLst>
            </a:prstGeom>
            <a:gradFill>
              <a:gsLst>
                <a:gs pos="100000">
                  <a:schemeClr val="accent1"/>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Round Diagonal Corner Rectangle 86"/>
            <p:cNvSpPr/>
            <p:nvPr/>
          </p:nvSpPr>
          <p:spPr>
            <a:xfrm>
              <a:off x="714347" y="1257285"/>
              <a:ext cx="1752588" cy="1876441"/>
            </a:xfrm>
            <a:prstGeom prst="round2DiagRect">
              <a:avLst>
                <a:gd name="adj1" fmla="val 2111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rgbClr val="C00000"/>
                  </a:solidFill>
                  <a:latin typeface="+mn-ea"/>
                </a:rPr>
                <a:t>历史性</a:t>
              </a:r>
              <a:endParaRPr lang="en-US" altLang="zh-CN" sz="2800" b="1" dirty="0" smtClean="0">
                <a:solidFill>
                  <a:srgbClr val="C00000"/>
                </a:solidFill>
                <a:latin typeface="+mn-ea"/>
              </a:endParaRPr>
            </a:p>
            <a:p>
              <a:pPr algn="ctr"/>
              <a:r>
                <a:rPr lang="zh-CN" altLang="en-US" sz="2800" b="1" dirty="0" smtClean="0">
                  <a:solidFill>
                    <a:srgbClr val="C00000"/>
                  </a:solidFill>
                  <a:latin typeface="+mn-ea"/>
                </a:rPr>
                <a:t>成就</a:t>
              </a:r>
              <a:endParaRPr lang="en-US" sz="2800" b="1" dirty="0">
                <a:solidFill>
                  <a:srgbClr val="C00000"/>
                </a:solidFill>
                <a:latin typeface="+mn-ea"/>
              </a:endParaRPr>
            </a:p>
          </p:txBody>
        </p:sp>
      </p:grpSp>
      <p:sp>
        <p:nvSpPr>
          <p:cNvPr id="13" name="文本框 12"/>
          <p:cNvSpPr txBox="1">
            <a:spLocks noChangeArrowheads="1"/>
          </p:cNvSpPr>
          <p:nvPr/>
        </p:nvSpPr>
        <p:spPr bwMode="auto">
          <a:xfrm>
            <a:off x="1781615" y="285191"/>
            <a:ext cx="716093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zh-CN" sz="3200" b="1" dirty="0" smtClean="0">
                <a:solidFill>
                  <a:srgbClr val="D8060A"/>
                </a:solidFill>
                <a:latin typeface="微软雅黑" panose="020B0503020204020204" pitchFamily="34" charset="-122"/>
                <a:ea typeface="微软雅黑" panose="020B0503020204020204" pitchFamily="34" charset="-122"/>
              </a:rPr>
              <a:t>如何理解把握</a:t>
            </a:r>
            <a:r>
              <a:rPr lang="en-US" altLang="zh-CN" sz="3200" b="1" dirty="0" smtClean="0">
                <a:solidFill>
                  <a:srgbClr val="D8060A"/>
                </a:solidFill>
                <a:latin typeface="微软雅黑" panose="020B0503020204020204" pitchFamily="34" charset="-122"/>
                <a:ea typeface="微软雅黑" panose="020B0503020204020204" pitchFamily="34" charset="-122"/>
              </a:rPr>
              <a:t>“</a:t>
            </a:r>
            <a:r>
              <a:rPr lang="zh-CN" altLang="zh-CN" sz="3200" b="1" dirty="0" smtClean="0">
                <a:solidFill>
                  <a:srgbClr val="D8060A"/>
                </a:solidFill>
                <a:latin typeface="微软雅黑" panose="020B0503020204020204" pitchFamily="34" charset="-122"/>
                <a:ea typeface="微软雅黑" panose="020B0503020204020204" pitchFamily="34" charset="-122"/>
              </a:rPr>
              <a:t>新时代</a:t>
            </a:r>
            <a:r>
              <a:rPr lang="en-US" altLang="zh-CN" sz="3200" b="1" dirty="0" smtClean="0">
                <a:solidFill>
                  <a:srgbClr val="D8060A"/>
                </a:solidFill>
                <a:latin typeface="微软雅黑" panose="020B0503020204020204" pitchFamily="34" charset="-122"/>
                <a:ea typeface="微软雅黑" panose="020B0503020204020204" pitchFamily="34" charset="-122"/>
              </a:rPr>
              <a:t>”</a:t>
            </a:r>
            <a:r>
              <a:rPr lang="zh-CN" altLang="en-US" sz="3200" b="1" dirty="0" smtClean="0">
                <a:solidFill>
                  <a:srgbClr val="D8060A"/>
                </a:solidFill>
                <a:latin typeface="微软雅黑" panose="020B0503020204020204" pitchFamily="34" charset="-122"/>
                <a:ea typeface="微软雅黑" panose="020B0503020204020204" pitchFamily="34" charset="-122"/>
              </a:rPr>
              <a:t>这一重大</a:t>
            </a:r>
            <a:r>
              <a:rPr lang="zh-CN" altLang="zh-CN" sz="3200" b="1" dirty="0" smtClean="0">
                <a:solidFill>
                  <a:srgbClr val="D8060A"/>
                </a:solidFill>
                <a:latin typeface="微软雅黑" panose="020B0503020204020204" pitchFamily="34" charset="-122"/>
                <a:ea typeface="微软雅黑" panose="020B0503020204020204" pitchFamily="34" charset="-122"/>
              </a:rPr>
              <a:t>判断</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865721581"/>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graphicFrame>
        <p:nvGraphicFramePr>
          <p:cNvPr id="23" name="图示 22"/>
          <p:cNvGraphicFramePr/>
          <p:nvPr>
            <p:extLst>
              <p:ext uri="{D42A27DB-BD31-4B8C-83A1-F6EECF244321}">
                <p14:modId xmlns="" xmlns:p14="http://schemas.microsoft.com/office/powerpoint/2010/main" val="772294620"/>
              </p:ext>
            </p:extLst>
          </p:nvPr>
        </p:nvGraphicFramePr>
        <p:xfrm>
          <a:off x="728133" y="1508571"/>
          <a:ext cx="10786533" cy="49445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文本框 5"/>
          <p:cNvSpPr txBox="1">
            <a:spLocks noChangeArrowheads="1"/>
          </p:cNvSpPr>
          <p:nvPr/>
        </p:nvSpPr>
        <p:spPr bwMode="auto">
          <a:xfrm>
            <a:off x="1781615" y="285191"/>
            <a:ext cx="387798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十</a:t>
            </a:r>
            <a:r>
              <a:rPr lang="zh-CN" altLang="en-US" sz="3200" b="1" dirty="0">
                <a:solidFill>
                  <a:srgbClr val="D8060A"/>
                </a:solidFill>
                <a:latin typeface="微软雅黑" panose="020B0503020204020204" pitchFamily="34" charset="-122"/>
                <a:ea typeface="微软雅黑" panose="020B0503020204020204" pitchFamily="34" charset="-122"/>
              </a:rPr>
              <a:t>个方面的重大</a:t>
            </a:r>
            <a:r>
              <a:rPr lang="zh-CN" altLang="en-US" sz="3200" b="1" dirty="0" smtClean="0">
                <a:solidFill>
                  <a:srgbClr val="D8060A"/>
                </a:solidFill>
                <a:latin typeface="微软雅黑" panose="020B0503020204020204" pitchFamily="34" charset="-122"/>
                <a:ea typeface="微软雅黑" panose="020B0503020204020204" pitchFamily="34" charset="-122"/>
              </a:rPr>
              <a:t>成就</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1620592214"/>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12" name="Rectangle 37"/>
          <p:cNvSpPr>
            <a:spLocks noChangeArrowheads="1"/>
          </p:cNvSpPr>
          <p:nvPr/>
        </p:nvSpPr>
        <p:spPr bwMode="auto">
          <a:xfrm>
            <a:off x="595467" y="1468983"/>
            <a:ext cx="5344111" cy="760136"/>
          </a:xfrm>
          <a:prstGeom prst="rect">
            <a:avLst/>
          </a:prstGeom>
          <a:solidFill>
            <a:srgbClr val="505050"/>
          </a:solidFill>
          <a:ln>
            <a:noFill/>
          </a:ln>
        </p:spPr>
        <p:txBody>
          <a:bodyPr vert="horz" wrap="square" lIns="75730" tIns="37833" rIns="75730" bIns="37833" numCol="1" anchor="ctr" anchorCtr="0" compatLnSpc="1">
            <a:prstTxWarp prst="textNoShape">
              <a:avLst/>
            </a:prstTxWarp>
          </a:bodyPr>
          <a:lstStyle/>
          <a:p>
            <a:pPr algn="ctr" defTabSz="907965" fontAlgn="base">
              <a:spcBef>
                <a:spcPct val="0"/>
              </a:spcBef>
              <a:spcAft>
                <a:spcPct val="0"/>
              </a:spcAft>
              <a:defRPr/>
            </a:pPr>
            <a:r>
              <a:rPr lang="zh-CN" altLang="en-US" sz="2200" b="1" kern="0" dirty="0">
                <a:solidFill>
                  <a:prstClr val="white"/>
                </a:solidFill>
                <a:latin typeface="Segoe UI Light"/>
              </a:rPr>
              <a:t>“五年来的成就是全方位的、开创性的”</a:t>
            </a:r>
            <a:endParaRPr lang="en-US" sz="2200" b="1" kern="0" dirty="0" smtClean="0">
              <a:solidFill>
                <a:prstClr val="white"/>
              </a:solidFill>
              <a:latin typeface="Segoe UI Light"/>
            </a:endParaRPr>
          </a:p>
        </p:txBody>
      </p:sp>
      <p:sp>
        <p:nvSpPr>
          <p:cNvPr id="18" name="Rectangle 37"/>
          <p:cNvSpPr>
            <a:spLocks noChangeArrowheads="1"/>
          </p:cNvSpPr>
          <p:nvPr/>
        </p:nvSpPr>
        <p:spPr bwMode="auto">
          <a:xfrm>
            <a:off x="6218304" y="1468983"/>
            <a:ext cx="5329341" cy="760136"/>
          </a:xfrm>
          <a:prstGeom prst="rect">
            <a:avLst/>
          </a:prstGeom>
          <a:solidFill>
            <a:srgbClr val="505050"/>
          </a:solidFill>
          <a:ln>
            <a:noFill/>
          </a:ln>
        </p:spPr>
        <p:txBody>
          <a:bodyPr vert="horz" wrap="square" lIns="91427" tIns="45713" rIns="91427" bIns="45713" numCol="1" anchor="ctr" anchorCtr="0" compatLnSpc="1">
            <a:prstTxWarp prst="textNoShape">
              <a:avLst/>
            </a:prstTxWarp>
          </a:bodyPr>
          <a:lstStyle/>
          <a:p>
            <a:pPr algn="ctr" defTabSz="907965" fontAlgn="base">
              <a:spcBef>
                <a:spcPct val="0"/>
              </a:spcBef>
              <a:spcAft>
                <a:spcPct val="0"/>
              </a:spcAft>
              <a:defRPr/>
            </a:pPr>
            <a:r>
              <a:rPr lang="zh-CN" altLang="en-US" sz="2200" b="1" kern="0" dirty="0">
                <a:solidFill>
                  <a:prstClr val="white"/>
                </a:solidFill>
                <a:latin typeface="Segoe UI Light"/>
              </a:rPr>
              <a:t>“五年来的变革是深层次的、根本性的”</a:t>
            </a:r>
            <a:endParaRPr lang="en-US" sz="2200" b="1" kern="0" dirty="0">
              <a:solidFill>
                <a:prstClr val="white"/>
              </a:solidFill>
              <a:latin typeface="Segoe UI Light"/>
            </a:endParaRPr>
          </a:p>
        </p:txBody>
      </p:sp>
      <p:grpSp>
        <p:nvGrpSpPr>
          <p:cNvPr id="3" name="Group 95"/>
          <p:cNvGrpSpPr/>
          <p:nvPr/>
        </p:nvGrpSpPr>
        <p:grpSpPr>
          <a:xfrm>
            <a:off x="408307" y="4866663"/>
            <a:ext cx="5531272" cy="1475511"/>
            <a:chOff x="893172" y="2790898"/>
            <a:chExt cx="5532056" cy="1475719"/>
          </a:xfrm>
        </p:grpSpPr>
        <p:sp>
          <p:nvSpPr>
            <p:cNvPr id="22" name="Freeform 38"/>
            <p:cNvSpPr>
              <a:spLocks/>
            </p:cNvSpPr>
            <p:nvPr/>
          </p:nvSpPr>
          <p:spPr bwMode="auto">
            <a:xfrm flipV="1">
              <a:off x="893172" y="2790898"/>
              <a:ext cx="187189" cy="194912"/>
            </a:xfrm>
            <a:custGeom>
              <a:avLst/>
              <a:gdLst>
                <a:gd name="T0" fmla="*/ 70 w 70"/>
                <a:gd name="T1" fmla="*/ 69 h 69"/>
                <a:gd name="T2" fmla="*/ 70 w 70"/>
                <a:gd name="T3" fmla="*/ 0 h 69"/>
                <a:gd name="T4" fmla="*/ 0 w 70"/>
                <a:gd name="T5" fmla="*/ 0 h 69"/>
                <a:gd name="T6" fmla="*/ 70 w 70"/>
                <a:gd name="T7" fmla="*/ 69 h 69"/>
              </a:gdLst>
              <a:ahLst/>
              <a:cxnLst>
                <a:cxn ang="0">
                  <a:pos x="T0" y="T1"/>
                </a:cxn>
                <a:cxn ang="0">
                  <a:pos x="T2" y="T3"/>
                </a:cxn>
                <a:cxn ang="0">
                  <a:pos x="T4" y="T5"/>
                </a:cxn>
                <a:cxn ang="0">
                  <a:pos x="T6" y="T7"/>
                </a:cxn>
              </a:cxnLst>
              <a:rect l="0" t="0" r="r" b="b"/>
              <a:pathLst>
                <a:path w="70" h="69">
                  <a:moveTo>
                    <a:pt x="70" y="69"/>
                  </a:moveTo>
                  <a:lnTo>
                    <a:pt x="70" y="0"/>
                  </a:lnTo>
                  <a:lnTo>
                    <a:pt x="0" y="0"/>
                  </a:lnTo>
                  <a:lnTo>
                    <a:pt x="70" y="69"/>
                  </a:lnTo>
                  <a:close/>
                </a:path>
              </a:pathLst>
            </a:custGeom>
            <a:solidFill>
              <a:srgbClr val="969696"/>
            </a:solidFill>
            <a:ln>
              <a:noFill/>
            </a:ln>
          </p:spPr>
          <p:txBody>
            <a:bodyPr vert="horz" wrap="square" lIns="91427" tIns="45713" rIns="91427" bIns="45713" numCol="1" anchor="ctr" anchorCtr="0" compatLnSpc="1">
              <a:prstTxWarp prst="textNoShape">
                <a:avLst/>
              </a:prstTxWarp>
            </a:bodyPr>
            <a:lstStyle/>
            <a:p>
              <a:pPr defTabSz="907965" fontAlgn="base">
                <a:spcBef>
                  <a:spcPct val="0"/>
                </a:spcBef>
                <a:spcAft>
                  <a:spcPct val="0"/>
                </a:spcAft>
                <a:defRPr/>
              </a:pPr>
              <a:endParaRPr lang="en-US" sz="2400" b="1" kern="0" dirty="0" smtClean="0">
                <a:solidFill>
                  <a:srgbClr val="505050"/>
                </a:solidFill>
                <a:latin typeface="Segoe UI Light"/>
              </a:endParaRPr>
            </a:p>
          </p:txBody>
        </p:sp>
        <p:sp>
          <p:nvSpPr>
            <p:cNvPr id="23" name="Rectangle 36"/>
            <p:cNvSpPr>
              <a:spLocks noChangeArrowheads="1"/>
            </p:cNvSpPr>
            <p:nvPr/>
          </p:nvSpPr>
          <p:spPr bwMode="auto">
            <a:xfrm>
              <a:off x="1080360" y="2986553"/>
              <a:ext cx="5344868" cy="1280064"/>
            </a:xfrm>
            <a:prstGeom prst="rect">
              <a:avLst/>
            </a:prstGeom>
            <a:solidFill>
              <a:schemeClr val="bg1">
                <a:lumMod val="85000"/>
              </a:schemeClr>
            </a:solidFill>
            <a:ln>
              <a:noFill/>
            </a:ln>
          </p:spPr>
          <p:txBody>
            <a:bodyPr vert="horz" wrap="square" lIns="182854" tIns="45713" rIns="91427" bIns="182854" numCol="1" anchor="ctr" anchorCtr="0" compatLnSpc="1">
              <a:prstTxWarp prst="textNoShape">
                <a:avLst/>
              </a:prstTxWarp>
            </a:bodyPr>
            <a:lstStyle/>
            <a:p>
              <a:pPr defTabSz="907965" fontAlgn="base">
                <a:spcBef>
                  <a:spcPct val="0"/>
                </a:spcBef>
                <a:spcAft>
                  <a:spcPct val="0"/>
                </a:spcAft>
                <a:defRPr/>
              </a:pPr>
              <a:endParaRPr lang="en-US" sz="2400" b="1" kern="0" spc="-131" dirty="0" smtClean="0">
                <a:gradFill>
                  <a:gsLst>
                    <a:gs pos="1250">
                      <a:srgbClr val="505050"/>
                    </a:gs>
                    <a:gs pos="100000">
                      <a:srgbClr val="505050"/>
                    </a:gs>
                  </a:gsLst>
                  <a:lin ang="5400000" scaled="0"/>
                </a:gradFill>
                <a:latin typeface="Segoe UI Light"/>
              </a:endParaRPr>
            </a:p>
          </p:txBody>
        </p:sp>
        <p:sp>
          <p:nvSpPr>
            <p:cNvPr id="25" name="TextBox 99"/>
            <p:cNvSpPr txBox="1"/>
            <p:nvPr/>
          </p:nvSpPr>
          <p:spPr>
            <a:xfrm>
              <a:off x="1335958" y="3142218"/>
              <a:ext cx="5043264" cy="1037322"/>
            </a:xfrm>
            <a:prstGeom prst="rect">
              <a:avLst/>
            </a:prstGeom>
            <a:noFill/>
          </p:spPr>
          <p:txBody>
            <a:bodyPr wrap="square" lIns="0" tIns="0" rIns="274281" bIns="219425" rtlCol="0" anchor="ctr" anchorCtr="0">
              <a:spAutoFit/>
            </a:bodyPr>
            <a:lstStyle/>
            <a:p>
              <a:pPr algn="ctr" defTabSz="907965" fontAlgn="base">
                <a:lnSpc>
                  <a:spcPct val="150000"/>
                </a:lnSpc>
                <a:spcBef>
                  <a:spcPct val="0"/>
                </a:spcBef>
                <a:spcAft>
                  <a:spcPct val="0"/>
                </a:spcAft>
                <a:defRPr/>
              </a:pPr>
              <a:r>
                <a:rPr lang="zh-CN" altLang="en-US" sz="2200" b="1" kern="0" spc="-31" dirty="0">
                  <a:solidFill>
                    <a:srgbClr val="0072C6">
                      <a:lumMod val="75000"/>
                    </a:srgbClr>
                  </a:solidFill>
                  <a:latin typeface="+mn-ea"/>
                  <a:cs typeface="Segoe UI Semilight" panose="020B0402040204020203" pitchFamily="34" charset="0"/>
                </a:rPr>
                <a:t>全方位、开创性</a:t>
              </a:r>
              <a:r>
                <a:rPr lang="zh-CN" altLang="en-US" sz="2200" b="1" kern="0" spc="-31" dirty="0" smtClean="0">
                  <a:solidFill>
                    <a:srgbClr val="0072C6">
                      <a:lumMod val="75000"/>
                    </a:srgbClr>
                  </a:solidFill>
                  <a:latin typeface="+mn-ea"/>
                  <a:cs typeface="Segoe UI Semilight" panose="020B0402040204020203" pitchFamily="34" charset="0"/>
                </a:rPr>
                <a:t>成就</a:t>
              </a:r>
              <a:endParaRPr lang="en-US" altLang="zh-CN" sz="2200" b="1" kern="0" spc="-31" dirty="0" smtClean="0">
                <a:solidFill>
                  <a:srgbClr val="0072C6">
                    <a:lumMod val="75000"/>
                  </a:srgbClr>
                </a:solidFill>
                <a:latin typeface="+mn-ea"/>
                <a:cs typeface="Segoe UI Semilight" panose="020B0402040204020203" pitchFamily="34" charset="0"/>
              </a:endParaRPr>
            </a:p>
            <a:p>
              <a:pPr algn="just" defTabSz="907965" fontAlgn="base">
                <a:spcBef>
                  <a:spcPct val="0"/>
                </a:spcBef>
                <a:spcAft>
                  <a:spcPct val="0"/>
                </a:spcAft>
                <a:defRPr/>
              </a:pPr>
              <a:r>
                <a:rPr lang="zh-CN" altLang="en-US" sz="2000" b="1" kern="0" spc="-31" dirty="0" smtClean="0">
                  <a:solidFill>
                    <a:srgbClr val="0072C6">
                      <a:lumMod val="75000"/>
                    </a:srgbClr>
                  </a:solidFill>
                  <a:latin typeface="+mn-ea"/>
                  <a:cs typeface="Segoe UI Semilight" panose="020B0402040204020203" pitchFamily="34" charset="0"/>
                </a:rPr>
                <a:t>夯实</a:t>
              </a:r>
              <a:r>
                <a:rPr lang="zh-CN" altLang="en-US" sz="2000" b="1" kern="0" spc="-31" dirty="0">
                  <a:solidFill>
                    <a:srgbClr val="0072C6">
                      <a:lumMod val="75000"/>
                    </a:srgbClr>
                  </a:solidFill>
                  <a:latin typeface="+mn-ea"/>
                  <a:cs typeface="Segoe UI Semilight" panose="020B0402040204020203" pitchFamily="34" charset="0"/>
                </a:rPr>
                <a:t>了新时代中国特色社会主义的雄厚基础</a:t>
              </a:r>
              <a:endParaRPr lang="en-US" sz="2000" b="1" kern="0" spc="-31" dirty="0" smtClean="0">
                <a:gradFill>
                  <a:gsLst>
                    <a:gs pos="2917">
                      <a:srgbClr val="505050"/>
                    </a:gs>
                    <a:gs pos="30000">
                      <a:srgbClr val="505050"/>
                    </a:gs>
                  </a:gsLst>
                  <a:lin ang="5400000" scaled="0"/>
                </a:gradFill>
                <a:latin typeface="+mn-ea"/>
              </a:endParaRPr>
            </a:p>
          </p:txBody>
        </p:sp>
      </p:grpSp>
      <p:sp>
        <p:nvSpPr>
          <p:cNvPr id="38" name="TextBox 112"/>
          <p:cNvSpPr txBox="1"/>
          <p:nvPr/>
        </p:nvSpPr>
        <p:spPr>
          <a:xfrm>
            <a:off x="2225003" y="2759478"/>
            <a:ext cx="8199158" cy="1813151"/>
          </a:xfrm>
          <a:prstGeom prst="rect">
            <a:avLst/>
          </a:prstGeom>
          <a:solidFill>
            <a:srgbClr val="C00000"/>
          </a:solidFill>
        </p:spPr>
        <p:txBody>
          <a:bodyPr wrap="square" lIns="179285" tIns="143428" rIns="179285" bIns="143428" rtlCol="0">
            <a:spAutoFit/>
          </a:bodyPr>
          <a:lstStyle/>
          <a:p>
            <a:pPr algn="just" defTabSz="914367">
              <a:lnSpc>
                <a:spcPct val="150000"/>
              </a:lnSpc>
              <a:spcAft>
                <a:spcPts val="588"/>
              </a:spcAft>
              <a:defRPr/>
            </a:pPr>
            <a:r>
              <a:rPr lang="zh-CN" altLang="en-US" sz="2200" b="1" kern="0" dirty="0">
                <a:solidFill>
                  <a:srgbClr val="FFFFFF"/>
                </a:solidFill>
                <a:latin typeface="Segoe UI Semibold" panose="020B0702040204020203" pitchFamily="34" charset="0"/>
                <a:cs typeface="Segoe UI Semibold" panose="020B0702040204020203" pitchFamily="34" charset="0"/>
              </a:rPr>
              <a:t>“解决了许多长期想解决而没有解决的难题，办成了许多过去想办而没有办成的大事，推动党和国家事业发生历史性变革。这些历史性变革，对党和国家事业发展具有重大而深远的意义”。</a:t>
            </a:r>
            <a:endParaRPr lang="en-US" sz="2200" b="1" kern="0" dirty="0" smtClean="0">
              <a:solidFill>
                <a:srgbClr val="FFFFFF"/>
              </a:solidFill>
              <a:latin typeface="Segoe UI Light"/>
            </a:endParaRPr>
          </a:p>
        </p:txBody>
      </p:sp>
      <p:sp>
        <p:nvSpPr>
          <p:cNvPr id="40" name="下箭头 39"/>
          <p:cNvSpPr/>
          <p:nvPr/>
        </p:nvSpPr>
        <p:spPr>
          <a:xfrm>
            <a:off x="3400000" y="2318934"/>
            <a:ext cx="388655" cy="417537"/>
          </a:xfrm>
          <a:prstGeom prst="downArrow">
            <a:avLst/>
          </a:prstGeom>
          <a:solidFill>
            <a:srgbClr val="50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文本框 30"/>
          <p:cNvSpPr txBox="1">
            <a:spLocks noChangeArrowheads="1"/>
          </p:cNvSpPr>
          <p:nvPr/>
        </p:nvSpPr>
        <p:spPr bwMode="auto">
          <a:xfrm>
            <a:off x="1781615" y="285191"/>
            <a:ext cx="4698722"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这些非凡成就</a:t>
            </a:r>
            <a:r>
              <a:rPr lang="zh-CN" altLang="en-US" sz="3200" b="1" dirty="0">
                <a:solidFill>
                  <a:srgbClr val="D8060A"/>
                </a:solidFill>
                <a:latin typeface="微软雅黑" panose="020B0503020204020204" pitchFamily="34" charset="-122"/>
                <a:ea typeface="微软雅黑" panose="020B0503020204020204" pitchFamily="34" charset="-122"/>
              </a:rPr>
              <a:t>的两大特点</a:t>
            </a:r>
          </a:p>
        </p:txBody>
      </p:sp>
      <p:grpSp>
        <p:nvGrpSpPr>
          <p:cNvPr id="4" name="组合 2"/>
          <p:cNvGrpSpPr/>
          <p:nvPr/>
        </p:nvGrpSpPr>
        <p:grpSpPr>
          <a:xfrm>
            <a:off x="6218305" y="4879399"/>
            <a:ext cx="5516503" cy="1462775"/>
            <a:chOff x="6576697" y="4743873"/>
            <a:chExt cx="5516503" cy="1462775"/>
          </a:xfrm>
        </p:grpSpPr>
        <p:sp>
          <p:nvSpPr>
            <p:cNvPr id="29" name="Rectangle 36"/>
            <p:cNvSpPr>
              <a:spLocks noChangeArrowheads="1"/>
            </p:cNvSpPr>
            <p:nvPr/>
          </p:nvSpPr>
          <p:spPr bwMode="auto">
            <a:xfrm>
              <a:off x="6576697" y="4926759"/>
              <a:ext cx="5329341" cy="1279889"/>
            </a:xfrm>
            <a:prstGeom prst="rect">
              <a:avLst/>
            </a:prstGeom>
            <a:solidFill>
              <a:schemeClr val="bg1">
                <a:lumMod val="85000"/>
              </a:schemeClr>
            </a:solidFill>
            <a:ln>
              <a:noFill/>
            </a:ln>
          </p:spPr>
          <p:txBody>
            <a:bodyPr vert="horz" wrap="square" lIns="182854" tIns="45713" rIns="91427" bIns="182854" numCol="1" anchor="ctr" anchorCtr="0" compatLnSpc="1">
              <a:prstTxWarp prst="textNoShape">
                <a:avLst/>
              </a:prstTxWarp>
            </a:bodyPr>
            <a:lstStyle/>
            <a:p>
              <a:pPr defTabSz="907965" fontAlgn="base">
                <a:spcBef>
                  <a:spcPct val="0"/>
                </a:spcBef>
                <a:spcAft>
                  <a:spcPct val="0"/>
                </a:spcAft>
                <a:defRPr/>
              </a:pPr>
              <a:endParaRPr lang="en-US" sz="2400" b="1" kern="0" spc="-131" dirty="0" smtClean="0">
                <a:gradFill>
                  <a:gsLst>
                    <a:gs pos="1250">
                      <a:srgbClr val="505050"/>
                    </a:gs>
                    <a:gs pos="100000">
                      <a:srgbClr val="505050"/>
                    </a:gs>
                  </a:gsLst>
                  <a:lin ang="5400000" scaled="0"/>
                </a:gradFill>
                <a:latin typeface="Segoe UI Light"/>
              </a:endParaRPr>
            </a:p>
          </p:txBody>
        </p:sp>
        <p:sp>
          <p:nvSpPr>
            <p:cNvPr id="37" name="TextBox 111"/>
            <p:cNvSpPr txBox="1"/>
            <p:nvPr/>
          </p:nvSpPr>
          <p:spPr>
            <a:xfrm>
              <a:off x="6821059" y="5066144"/>
              <a:ext cx="5099748" cy="1037176"/>
            </a:xfrm>
            <a:prstGeom prst="rect">
              <a:avLst/>
            </a:prstGeom>
            <a:noFill/>
          </p:spPr>
          <p:txBody>
            <a:bodyPr wrap="square" lIns="0" tIns="0" rIns="274281" bIns="219425" rtlCol="0" anchor="ctr" anchorCtr="0">
              <a:spAutoFit/>
            </a:bodyPr>
            <a:lstStyle/>
            <a:p>
              <a:pPr algn="ctr" defTabSz="907965" fontAlgn="base">
                <a:lnSpc>
                  <a:spcPct val="150000"/>
                </a:lnSpc>
                <a:spcBef>
                  <a:spcPct val="0"/>
                </a:spcBef>
                <a:spcAft>
                  <a:spcPct val="0"/>
                </a:spcAft>
                <a:defRPr/>
              </a:pPr>
              <a:r>
                <a:rPr lang="zh-CN" altLang="zh-CN" sz="2200" b="1" kern="0" spc="-31" dirty="0">
                  <a:solidFill>
                    <a:srgbClr val="0072C6">
                      <a:lumMod val="75000"/>
                    </a:srgbClr>
                  </a:solidFill>
                  <a:latin typeface="+mn-ea"/>
                  <a:cs typeface="Segoe UI Semilight" panose="020B0402040204020203" pitchFamily="34" charset="0"/>
                </a:rPr>
                <a:t>深层次、根本性</a:t>
              </a:r>
              <a:r>
                <a:rPr lang="zh-CN" altLang="zh-CN" sz="2200" b="1" kern="0" spc="-31" dirty="0" smtClean="0">
                  <a:solidFill>
                    <a:srgbClr val="0072C6">
                      <a:lumMod val="75000"/>
                    </a:srgbClr>
                  </a:solidFill>
                  <a:latin typeface="+mn-ea"/>
                  <a:cs typeface="Segoe UI Semilight" panose="020B0402040204020203" pitchFamily="34" charset="0"/>
                </a:rPr>
                <a:t>变革</a:t>
              </a:r>
              <a:endParaRPr lang="en-US" altLang="zh-CN" sz="2200" b="1" kern="0" spc="-31" dirty="0">
                <a:solidFill>
                  <a:srgbClr val="0072C6">
                    <a:lumMod val="75000"/>
                  </a:srgbClr>
                </a:solidFill>
                <a:latin typeface="+mn-ea"/>
                <a:cs typeface="Segoe UI Semilight" panose="020B0402040204020203" pitchFamily="34" charset="0"/>
              </a:endParaRPr>
            </a:p>
            <a:p>
              <a:pPr algn="just" defTabSz="907965" fontAlgn="base">
                <a:spcBef>
                  <a:spcPct val="0"/>
                </a:spcBef>
                <a:spcAft>
                  <a:spcPct val="0"/>
                </a:spcAft>
                <a:defRPr/>
              </a:pPr>
              <a:r>
                <a:rPr lang="zh-CN" altLang="zh-CN" sz="2000" b="1" kern="0" spc="-31" dirty="0">
                  <a:solidFill>
                    <a:srgbClr val="0072C6">
                      <a:lumMod val="75000"/>
                    </a:srgbClr>
                  </a:solidFill>
                  <a:latin typeface="+mn-ea"/>
                  <a:cs typeface="Segoe UI Semilight" panose="020B0402040204020203" pitchFamily="34" charset="0"/>
                </a:rPr>
                <a:t>塑造了新时代中国特色社会主义的崭新</a:t>
              </a:r>
              <a:r>
                <a:rPr lang="zh-CN" altLang="zh-CN" sz="2000" b="1" kern="0" spc="-31" dirty="0" smtClean="0">
                  <a:solidFill>
                    <a:srgbClr val="0072C6">
                      <a:lumMod val="75000"/>
                    </a:srgbClr>
                  </a:solidFill>
                  <a:latin typeface="+mn-ea"/>
                  <a:cs typeface="Segoe UI Semilight" panose="020B0402040204020203" pitchFamily="34" charset="0"/>
                </a:rPr>
                <a:t>面貌</a:t>
              </a:r>
              <a:endParaRPr lang="en-US" sz="2000" b="1" kern="0" spc="-31" dirty="0">
                <a:solidFill>
                  <a:srgbClr val="0072C6">
                    <a:lumMod val="75000"/>
                  </a:srgbClr>
                </a:solidFill>
                <a:latin typeface="+mn-ea"/>
                <a:cs typeface="Segoe UI Semilight" panose="020B0402040204020203" pitchFamily="34" charset="0"/>
              </a:endParaRPr>
            </a:p>
          </p:txBody>
        </p:sp>
        <p:sp>
          <p:nvSpPr>
            <p:cNvPr id="44" name="Freeform 38"/>
            <p:cNvSpPr>
              <a:spLocks/>
            </p:cNvSpPr>
            <p:nvPr/>
          </p:nvSpPr>
          <p:spPr bwMode="auto">
            <a:xfrm flipH="1" flipV="1">
              <a:off x="11906038" y="4743873"/>
              <a:ext cx="187162" cy="187266"/>
            </a:xfrm>
            <a:custGeom>
              <a:avLst/>
              <a:gdLst>
                <a:gd name="T0" fmla="*/ 70 w 70"/>
                <a:gd name="T1" fmla="*/ 69 h 69"/>
                <a:gd name="T2" fmla="*/ 70 w 70"/>
                <a:gd name="T3" fmla="*/ 0 h 69"/>
                <a:gd name="T4" fmla="*/ 0 w 70"/>
                <a:gd name="T5" fmla="*/ 0 h 69"/>
                <a:gd name="T6" fmla="*/ 70 w 70"/>
                <a:gd name="T7" fmla="*/ 69 h 69"/>
              </a:gdLst>
              <a:ahLst/>
              <a:cxnLst>
                <a:cxn ang="0">
                  <a:pos x="T0" y="T1"/>
                </a:cxn>
                <a:cxn ang="0">
                  <a:pos x="T2" y="T3"/>
                </a:cxn>
                <a:cxn ang="0">
                  <a:pos x="T4" y="T5"/>
                </a:cxn>
                <a:cxn ang="0">
                  <a:pos x="T6" y="T7"/>
                </a:cxn>
              </a:cxnLst>
              <a:rect l="0" t="0" r="r" b="b"/>
              <a:pathLst>
                <a:path w="70" h="69">
                  <a:moveTo>
                    <a:pt x="70" y="69"/>
                  </a:moveTo>
                  <a:lnTo>
                    <a:pt x="70" y="0"/>
                  </a:lnTo>
                  <a:lnTo>
                    <a:pt x="0" y="0"/>
                  </a:lnTo>
                  <a:lnTo>
                    <a:pt x="70" y="69"/>
                  </a:lnTo>
                  <a:close/>
                </a:path>
              </a:pathLst>
            </a:custGeom>
            <a:solidFill>
              <a:srgbClr val="969696"/>
            </a:solidFill>
            <a:ln>
              <a:noFill/>
            </a:ln>
          </p:spPr>
          <p:txBody>
            <a:bodyPr vert="horz" wrap="square" lIns="91427" tIns="45713" rIns="91427" bIns="45713" numCol="1" anchor="ctr" anchorCtr="0" compatLnSpc="1">
              <a:prstTxWarp prst="textNoShape">
                <a:avLst/>
              </a:prstTxWarp>
            </a:bodyPr>
            <a:lstStyle/>
            <a:p>
              <a:pPr defTabSz="907965" fontAlgn="base">
                <a:spcBef>
                  <a:spcPct val="0"/>
                </a:spcBef>
                <a:spcAft>
                  <a:spcPct val="0"/>
                </a:spcAft>
                <a:defRPr/>
              </a:pPr>
              <a:endParaRPr lang="en-US" sz="2400" b="1" kern="0" dirty="0" smtClean="0">
                <a:solidFill>
                  <a:srgbClr val="505050"/>
                </a:solidFill>
                <a:latin typeface="Segoe UI Light"/>
              </a:endParaRPr>
            </a:p>
          </p:txBody>
        </p:sp>
      </p:grpSp>
      <p:sp>
        <p:nvSpPr>
          <p:cNvPr id="45" name="Freeform 38"/>
          <p:cNvSpPr>
            <a:spLocks/>
          </p:cNvSpPr>
          <p:nvPr/>
        </p:nvSpPr>
        <p:spPr bwMode="auto">
          <a:xfrm flipH="1">
            <a:off x="11541799" y="2213895"/>
            <a:ext cx="214071" cy="237933"/>
          </a:xfrm>
          <a:custGeom>
            <a:avLst/>
            <a:gdLst>
              <a:gd name="T0" fmla="*/ 70 w 70"/>
              <a:gd name="T1" fmla="*/ 69 h 69"/>
              <a:gd name="T2" fmla="*/ 70 w 70"/>
              <a:gd name="T3" fmla="*/ 0 h 69"/>
              <a:gd name="T4" fmla="*/ 0 w 70"/>
              <a:gd name="T5" fmla="*/ 0 h 69"/>
              <a:gd name="T6" fmla="*/ 70 w 70"/>
              <a:gd name="T7" fmla="*/ 69 h 69"/>
            </a:gdLst>
            <a:ahLst/>
            <a:cxnLst>
              <a:cxn ang="0">
                <a:pos x="T0" y="T1"/>
              </a:cxn>
              <a:cxn ang="0">
                <a:pos x="T2" y="T3"/>
              </a:cxn>
              <a:cxn ang="0">
                <a:pos x="T4" y="T5"/>
              </a:cxn>
              <a:cxn ang="0">
                <a:pos x="T6" y="T7"/>
              </a:cxn>
            </a:cxnLst>
            <a:rect l="0" t="0" r="r" b="b"/>
            <a:pathLst>
              <a:path w="70" h="69">
                <a:moveTo>
                  <a:pt x="70" y="69"/>
                </a:moveTo>
                <a:lnTo>
                  <a:pt x="70" y="0"/>
                </a:lnTo>
                <a:lnTo>
                  <a:pt x="0" y="0"/>
                </a:lnTo>
                <a:lnTo>
                  <a:pt x="70" y="69"/>
                </a:lnTo>
                <a:close/>
              </a:path>
            </a:pathLst>
          </a:custGeom>
          <a:solidFill>
            <a:srgbClr val="D2D2D2"/>
          </a:solidFill>
          <a:ln>
            <a:noFill/>
          </a:ln>
        </p:spPr>
        <p:txBody>
          <a:bodyPr vert="horz" wrap="square" lIns="75730" tIns="37833" rIns="75730" bIns="37833" numCol="1" anchor="ctr" anchorCtr="0" compatLnSpc="1">
            <a:prstTxWarp prst="textNoShape">
              <a:avLst/>
            </a:prstTxWarp>
          </a:bodyPr>
          <a:lstStyle/>
          <a:p>
            <a:pPr defTabSz="907965" fontAlgn="base">
              <a:spcBef>
                <a:spcPct val="0"/>
              </a:spcBef>
              <a:spcAft>
                <a:spcPct val="0"/>
              </a:spcAft>
            </a:pPr>
            <a:endParaRPr lang="en-US" sz="2400" b="1" kern="0" dirty="0">
              <a:solidFill>
                <a:srgbClr val="505050"/>
              </a:solidFill>
              <a:latin typeface="Segoe UI Light"/>
            </a:endParaRPr>
          </a:p>
        </p:txBody>
      </p:sp>
      <p:sp>
        <p:nvSpPr>
          <p:cNvPr id="46" name="Freeform 38"/>
          <p:cNvSpPr>
            <a:spLocks/>
          </p:cNvSpPr>
          <p:nvPr/>
        </p:nvSpPr>
        <p:spPr bwMode="auto">
          <a:xfrm>
            <a:off x="371549" y="2229119"/>
            <a:ext cx="223918" cy="224890"/>
          </a:xfrm>
          <a:custGeom>
            <a:avLst/>
            <a:gdLst>
              <a:gd name="T0" fmla="*/ 70 w 70"/>
              <a:gd name="T1" fmla="*/ 69 h 69"/>
              <a:gd name="T2" fmla="*/ 70 w 70"/>
              <a:gd name="T3" fmla="*/ 0 h 69"/>
              <a:gd name="T4" fmla="*/ 0 w 70"/>
              <a:gd name="T5" fmla="*/ 0 h 69"/>
              <a:gd name="T6" fmla="*/ 70 w 70"/>
              <a:gd name="T7" fmla="*/ 69 h 69"/>
            </a:gdLst>
            <a:ahLst/>
            <a:cxnLst>
              <a:cxn ang="0">
                <a:pos x="T0" y="T1"/>
              </a:cxn>
              <a:cxn ang="0">
                <a:pos x="T2" y="T3"/>
              </a:cxn>
              <a:cxn ang="0">
                <a:pos x="T4" y="T5"/>
              </a:cxn>
              <a:cxn ang="0">
                <a:pos x="T6" y="T7"/>
              </a:cxn>
            </a:cxnLst>
            <a:rect l="0" t="0" r="r" b="b"/>
            <a:pathLst>
              <a:path w="70" h="69">
                <a:moveTo>
                  <a:pt x="70" y="69"/>
                </a:moveTo>
                <a:lnTo>
                  <a:pt x="70" y="0"/>
                </a:lnTo>
                <a:lnTo>
                  <a:pt x="0" y="0"/>
                </a:lnTo>
                <a:lnTo>
                  <a:pt x="70" y="69"/>
                </a:lnTo>
                <a:close/>
              </a:path>
            </a:pathLst>
          </a:custGeom>
          <a:solidFill>
            <a:srgbClr val="D2D2D2"/>
          </a:solidFill>
          <a:ln>
            <a:noFill/>
          </a:ln>
        </p:spPr>
        <p:txBody>
          <a:bodyPr vert="horz" wrap="square" lIns="75730" tIns="37833" rIns="75730" bIns="37833" numCol="1" anchor="ctr" anchorCtr="0" compatLnSpc="1">
            <a:prstTxWarp prst="textNoShape">
              <a:avLst/>
            </a:prstTxWarp>
          </a:bodyPr>
          <a:lstStyle/>
          <a:p>
            <a:pPr defTabSz="907965" fontAlgn="base">
              <a:spcBef>
                <a:spcPct val="0"/>
              </a:spcBef>
              <a:spcAft>
                <a:spcPct val="0"/>
              </a:spcAft>
              <a:defRPr/>
            </a:pPr>
            <a:endParaRPr lang="en-US" sz="2400" b="1" kern="0" dirty="0" smtClean="0">
              <a:solidFill>
                <a:srgbClr val="505050"/>
              </a:solidFill>
              <a:latin typeface="Segoe UI Light"/>
            </a:endParaRPr>
          </a:p>
        </p:txBody>
      </p:sp>
      <p:sp>
        <p:nvSpPr>
          <p:cNvPr id="47" name="下箭头 46"/>
          <p:cNvSpPr/>
          <p:nvPr/>
        </p:nvSpPr>
        <p:spPr>
          <a:xfrm>
            <a:off x="8342489" y="2318934"/>
            <a:ext cx="388655" cy="417537"/>
          </a:xfrm>
          <a:prstGeom prst="downArrow">
            <a:avLst/>
          </a:prstGeom>
          <a:solidFill>
            <a:srgbClr val="50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下箭头 47"/>
          <p:cNvSpPr/>
          <p:nvPr/>
        </p:nvSpPr>
        <p:spPr>
          <a:xfrm>
            <a:off x="3399999" y="4644011"/>
            <a:ext cx="388655" cy="417537"/>
          </a:xfrm>
          <a:prstGeom prst="downArrow">
            <a:avLst/>
          </a:prstGeom>
          <a:solidFill>
            <a:srgbClr val="50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下箭头 48"/>
          <p:cNvSpPr/>
          <p:nvPr/>
        </p:nvSpPr>
        <p:spPr>
          <a:xfrm>
            <a:off x="8342489" y="4644011"/>
            <a:ext cx="388655" cy="417537"/>
          </a:xfrm>
          <a:prstGeom prst="downArrow">
            <a:avLst/>
          </a:prstGeom>
          <a:solidFill>
            <a:srgbClr val="50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extLst>
      <p:ext uri="{BB962C8B-B14F-4D97-AF65-F5344CB8AC3E}">
        <p14:creationId xmlns="" xmlns:p14="http://schemas.microsoft.com/office/powerpoint/2010/main" val="2093484717"/>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9" name="文本框 8"/>
          <p:cNvSpPr txBox="1">
            <a:spLocks noChangeArrowheads="1"/>
          </p:cNvSpPr>
          <p:nvPr/>
        </p:nvSpPr>
        <p:spPr bwMode="auto">
          <a:xfrm>
            <a:off x="1781615" y="300579"/>
            <a:ext cx="7938868"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000" b="1" dirty="0" smtClean="0">
                <a:solidFill>
                  <a:srgbClr val="D8060A"/>
                </a:solidFill>
                <a:latin typeface="微软雅黑" panose="020B0503020204020204" pitchFamily="34" charset="-122"/>
                <a:ea typeface="微软雅黑" panose="020B0503020204020204" pitchFamily="34" charset="-122"/>
              </a:rPr>
              <a:t>中国特色社会主义进入新时代 “三个意味着”</a:t>
            </a:r>
            <a:endParaRPr lang="zh-CN" altLang="en-US" sz="3000" b="1" dirty="0">
              <a:solidFill>
                <a:srgbClr val="D8060A"/>
              </a:solidFill>
              <a:latin typeface="微软雅黑" panose="020B0503020204020204" pitchFamily="34" charset="-122"/>
              <a:ea typeface="微软雅黑" panose="020B0503020204020204" pitchFamily="34" charset="-122"/>
            </a:endParaRPr>
          </a:p>
        </p:txBody>
      </p:sp>
      <p:grpSp>
        <p:nvGrpSpPr>
          <p:cNvPr id="4" name="组合 6"/>
          <p:cNvGrpSpPr/>
          <p:nvPr/>
        </p:nvGrpSpPr>
        <p:grpSpPr>
          <a:xfrm>
            <a:off x="885092" y="1755257"/>
            <a:ext cx="3135059" cy="4542673"/>
            <a:chOff x="885092" y="1755257"/>
            <a:chExt cx="3135059" cy="4542673"/>
          </a:xfrm>
        </p:grpSpPr>
        <p:sp>
          <p:nvSpPr>
            <p:cNvPr id="30" name="Rectangle 9"/>
            <p:cNvSpPr/>
            <p:nvPr/>
          </p:nvSpPr>
          <p:spPr bwMode="auto">
            <a:xfrm>
              <a:off x="885092" y="1755257"/>
              <a:ext cx="3135059" cy="4542673"/>
            </a:xfrm>
            <a:prstGeom prst="rect">
              <a:avLst/>
            </a:prstGeom>
            <a:solidFill>
              <a:schemeClr val="accent2"/>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43" tIns="46621" rIns="93243" bIns="46621" numCol="1" rtlCol="0" anchor="ctr" anchorCtr="0" compatLnSpc="1">
              <a:prstTxWarp prst="textNoShape">
                <a:avLst/>
              </a:prstTxWarp>
            </a:bodyPr>
            <a:lstStyle/>
            <a:p>
              <a:pPr algn="just" defTabSz="932111"/>
              <a:endParaRPr lang="en-US" sz="2200" dirty="0">
                <a:solidFill>
                  <a:srgbClr val="FFFFFF">
                    <a:alpha val="98824"/>
                  </a:srgbClr>
                </a:solidFill>
                <a:latin typeface="+mn-ea"/>
                <a:cs typeface="Segoe UI" pitchFamily="34" charset="0"/>
              </a:endParaRPr>
            </a:p>
          </p:txBody>
        </p:sp>
        <p:sp>
          <p:nvSpPr>
            <p:cNvPr id="3" name="矩形 2"/>
            <p:cNvSpPr/>
            <p:nvPr/>
          </p:nvSpPr>
          <p:spPr>
            <a:xfrm>
              <a:off x="1111977" y="1912168"/>
              <a:ext cx="2681287" cy="3416320"/>
            </a:xfrm>
            <a:prstGeom prst="rect">
              <a:avLst/>
            </a:prstGeom>
          </p:spPr>
          <p:txBody>
            <a:bodyPr wrap="square">
              <a:spAutoFit/>
            </a:bodyPr>
            <a:lstStyle/>
            <a:p>
              <a:pPr algn="ctr" defTabSz="932111">
                <a:lnSpc>
                  <a:spcPct val="150000"/>
                </a:lnSpc>
              </a:pPr>
              <a:r>
                <a:rPr lang="zh-CN" altLang="en-US" sz="2400" b="1" dirty="0" smtClean="0">
                  <a:solidFill>
                    <a:srgbClr val="FFFFFF">
                      <a:alpha val="98824"/>
                    </a:srgbClr>
                  </a:solidFill>
                  <a:latin typeface="+mn-ea"/>
                  <a:cs typeface="Segoe UI" pitchFamily="34" charset="0"/>
                </a:rPr>
                <a:t>意味着</a:t>
              </a:r>
              <a:endParaRPr lang="en-US" altLang="zh-CN" sz="2400" b="1" dirty="0" smtClean="0">
                <a:solidFill>
                  <a:srgbClr val="FFFFFF">
                    <a:alpha val="98824"/>
                  </a:srgbClr>
                </a:solidFill>
                <a:latin typeface="+mn-ea"/>
                <a:cs typeface="Segoe UI" pitchFamily="34" charset="0"/>
              </a:endParaRPr>
            </a:p>
            <a:p>
              <a:pPr algn="just" defTabSz="932111">
                <a:lnSpc>
                  <a:spcPct val="150000"/>
                </a:lnSpc>
              </a:pPr>
              <a:r>
                <a:rPr lang="zh-CN" altLang="en-US" sz="2000" dirty="0" smtClean="0">
                  <a:solidFill>
                    <a:srgbClr val="FFFFFF">
                      <a:alpha val="98824"/>
                    </a:srgbClr>
                  </a:solidFill>
                  <a:latin typeface="+mn-ea"/>
                  <a:cs typeface="Segoe UI" pitchFamily="34" charset="0"/>
                </a:rPr>
                <a:t>近代</a:t>
              </a:r>
              <a:r>
                <a:rPr lang="zh-CN" altLang="en-US" sz="2000" dirty="0">
                  <a:solidFill>
                    <a:srgbClr val="FFFFFF">
                      <a:alpha val="98824"/>
                    </a:srgbClr>
                  </a:solidFill>
                  <a:latin typeface="+mn-ea"/>
                  <a:cs typeface="Segoe UI" pitchFamily="34" charset="0"/>
                </a:rPr>
                <a:t>以来久经磨难的中华民族迎来了从站起来、富起来到强起来的伟大飞跃，迎来了实现中华民族伟大复兴的光明前景</a:t>
              </a:r>
              <a:r>
                <a:rPr lang="en-US" altLang="zh-CN" sz="2000" dirty="0">
                  <a:solidFill>
                    <a:srgbClr val="FFFFFF">
                      <a:alpha val="98824"/>
                    </a:srgbClr>
                  </a:solidFill>
                  <a:latin typeface="+mn-ea"/>
                  <a:cs typeface="Segoe UI" pitchFamily="34" charset="0"/>
                </a:rPr>
                <a:t>;</a:t>
              </a:r>
            </a:p>
          </p:txBody>
        </p:sp>
      </p:grpSp>
      <p:grpSp>
        <p:nvGrpSpPr>
          <p:cNvPr id="7" name="组合 7"/>
          <p:cNvGrpSpPr/>
          <p:nvPr/>
        </p:nvGrpSpPr>
        <p:grpSpPr>
          <a:xfrm>
            <a:off x="4581260" y="1755257"/>
            <a:ext cx="3135059" cy="4542673"/>
            <a:chOff x="4818003" y="1755257"/>
            <a:chExt cx="3135059" cy="4542673"/>
          </a:xfrm>
        </p:grpSpPr>
        <p:sp>
          <p:nvSpPr>
            <p:cNvPr id="31" name="Rectangle 12"/>
            <p:cNvSpPr/>
            <p:nvPr/>
          </p:nvSpPr>
          <p:spPr bwMode="auto">
            <a:xfrm>
              <a:off x="4818003" y="1755257"/>
              <a:ext cx="3135059" cy="4542673"/>
            </a:xfrm>
            <a:prstGeom prst="rect">
              <a:avLst/>
            </a:prstGeom>
            <a:solidFill>
              <a:schemeClr val="accent6">
                <a:alpha val="83922"/>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43" tIns="46621" rIns="93243" bIns="46621" numCol="1" rtlCol="0" anchor="ctr" anchorCtr="0" compatLnSpc="1">
              <a:prstTxWarp prst="textNoShape">
                <a:avLst/>
              </a:prstTxWarp>
            </a:bodyPr>
            <a:lstStyle/>
            <a:p>
              <a:pPr algn="just" defTabSz="932111"/>
              <a:endParaRPr lang="en-US" sz="2200" dirty="0">
                <a:solidFill>
                  <a:srgbClr val="FFFFFF">
                    <a:alpha val="98824"/>
                  </a:srgbClr>
                </a:solidFill>
                <a:latin typeface="+mn-ea"/>
                <a:cs typeface="Segoe UI" pitchFamily="34" charset="0"/>
              </a:endParaRPr>
            </a:p>
          </p:txBody>
        </p:sp>
        <p:sp>
          <p:nvSpPr>
            <p:cNvPr id="5" name="矩形 4"/>
            <p:cNvSpPr/>
            <p:nvPr/>
          </p:nvSpPr>
          <p:spPr>
            <a:xfrm>
              <a:off x="5023524" y="1913092"/>
              <a:ext cx="2724015" cy="2954655"/>
            </a:xfrm>
            <a:prstGeom prst="rect">
              <a:avLst/>
            </a:prstGeom>
          </p:spPr>
          <p:txBody>
            <a:bodyPr wrap="square">
              <a:spAutoFit/>
            </a:bodyPr>
            <a:lstStyle/>
            <a:p>
              <a:pPr algn="ctr" defTabSz="932111">
                <a:lnSpc>
                  <a:spcPct val="150000"/>
                </a:lnSpc>
              </a:pPr>
              <a:r>
                <a:rPr lang="zh-CN" altLang="en-US" sz="2400" b="1" dirty="0" smtClean="0">
                  <a:solidFill>
                    <a:srgbClr val="FFFFFF">
                      <a:alpha val="98824"/>
                    </a:srgbClr>
                  </a:solidFill>
                  <a:latin typeface="+mn-ea"/>
                  <a:cs typeface="Segoe UI" pitchFamily="34" charset="0"/>
                </a:rPr>
                <a:t>意味着</a:t>
              </a:r>
              <a:endParaRPr lang="en-US" altLang="zh-CN" sz="2400" b="1" dirty="0" smtClean="0">
                <a:solidFill>
                  <a:srgbClr val="FFFFFF">
                    <a:alpha val="98824"/>
                  </a:srgbClr>
                </a:solidFill>
                <a:latin typeface="+mn-ea"/>
                <a:cs typeface="Segoe UI" pitchFamily="34" charset="0"/>
              </a:endParaRPr>
            </a:p>
            <a:p>
              <a:pPr algn="just" defTabSz="932111">
                <a:lnSpc>
                  <a:spcPct val="150000"/>
                </a:lnSpc>
              </a:pPr>
              <a:r>
                <a:rPr lang="zh-CN" altLang="en-US" sz="2000" dirty="0" smtClean="0">
                  <a:solidFill>
                    <a:srgbClr val="FFFFFF">
                      <a:alpha val="98824"/>
                    </a:srgbClr>
                  </a:solidFill>
                  <a:latin typeface="+mn-ea"/>
                  <a:cs typeface="Segoe UI" pitchFamily="34" charset="0"/>
                </a:rPr>
                <a:t>科学社会主义</a:t>
              </a:r>
              <a:r>
                <a:rPr lang="zh-CN" altLang="en-US" sz="2000" dirty="0">
                  <a:solidFill>
                    <a:srgbClr val="FFFFFF">
                      <a:alpha val="98824"/>
                    </a:srgbClr>
                  </a:solidFill>
                  <a:latin typeface="+mn-ea"/>
                  <a:cs typeface="Segoe UI" pitchFamily="34" charset="0"/>
                </a:rPr>
                <a:t>在二十一世纪的中国焕发出强大生机活力，在世界上高高举起了中国特色社会主义伟大旗帜</a:t>
              </a:r>
              <a:r>
                <a:rPr lang="en-US" altLang="zh-CN" sz="2000" dirty="0">
                  <a:solidFill>
                    <a:srgbClr val="FFFFFF">
                      <a:alpha val="98824"/>
                    </a:srgbClr>
                  </a:solidFill>
                  <a:latin typeface="+mn-ea"/>
                  <a:cs typeface="Segoe UI" pitchFamily="34" charset="0"/>
                </a:rPr>
                <a:t>;</a:t>
              </a:r>
            </a:p>
          </p:txBody>
        </p:sp>
      </p:grpSp>
      <p:grpSp>
        <p:nvGrpSpPr>
          <p:cNvPr id="8" name="组合 16"/>
          <p:cNvGrpSpPr/>
          <p:nvPr/>
        </p:nvGrpSpPr>
        <p:grpSpPr>
          <a:xfrm>
            <a:off x="8277428" y="1755257"/>
            <a:ext cx="3135059" cy="4542673"/>
            <a:chOff x="8277428" y="1755257"/>
            <a:chExt cx="3135059" cy="4385761"/>
          </a:xfrm>
        </p:grpSpPr>
        <p:sp>
          <p:nvSpPr>
            <p:cNvPr id="32" name="Rectangle 13"/>
            <p:cNvSpPr/>
            <p:nvPr/>
          </p:nvSpPr>
          <p:spPr bwMode="auto">
            <a:xfrm>
              <a:off x="8277428" y="1755257"/>
              <a:ext cx="3135059" cy="4385761"/>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43" tIns="46621" rIns="93243" bIns="46621" numCol="1" rtlCol="0" anchor="ctr" anchorCtr="0" compatLnSpc="1">
              <a:prstTxWarp prst="textNoShape">
                <a:avLst/>
              </a:prstTxWarp>
            </a:bodyPr>
            <a:lstStyle/>
            <a:p>
              <a:pPr algn="just" defTabSz="932111"/>
              <a:endParaRPr lang="en-US" sz="2200" dirty="0">
                <a:solidFill>
                  <a:srgbClr val="FFFFFF">
                    <a:alpha val="98824"/>
                  </a:srgbClr>
                </a:solidFill>
                <a:latin typeface="+mn-ea"/>
                <a:cs typeface="Segoe UI" pitchFamily="34" charset="0"/>
              </a:endParaRPr>
            </a:p>
          </p:txBody>
        </p:sp>
        <p:sp>
          <p:nvSpPr>
            <p:cNvPr id="6" name="矩形 5"/>
            <p:cNvSpPr/>
            <p:nvPr/>
          </p:nvSpPr>
          <p:spPr>
            <a:xfrm>
              <a:off x="8437162" y="1912168"/>
              <a:ext cx="2815590" cy="4228850"/>
            </a:xfrm>
            <a:prstGeom prst="rect">
              <a:avLst/>
            </a:prstGeom>
          </p:spPr>
          <p:txBody>
            <a:bodyPr wrap="square">
              <a:spAutoFit/>
            </a:bodyPr>
            <a:lstStyle/>
            <a:p>
              <a:pPr algn="ctr" defTabSz="932111">
                <a:lnSpc>
                  <a:spcPct val="120000"/>
                </a:lnSpc>
              </a:pPr>
              <a:r>
                <a:rPr lang="zh-CN" altLang="en-US" sz="2400" b="1" dirty="0" smtClean="0">
                  <a:solidFill>
                    <a:srgbClr val="FFFFFF">
                      <a:alpha val="98824"/>
                    </a:srgbClr>
                  </a:solidFill>
                  <a:latin typeface="+mn-ea"/>
                  <a:cs typeface="Segoe UI" pitchFamily="34" charset="0"/>
                </a:rPr>
                <a:t>意味着</a:t>
              </a:r>
              <a:endParaRPr lang="en-US" altLang="zh-CN" sz="2400" b="1" dirty="0" smtClean="0">
                <a:solidFill>
                  <a:srgbClr val="FFFFFF">
                    <a:alpha val="98824"/>
                  </a:srgbClr>
                </a:solidFill>
                <a:latin typeface="+mn-ea"/>
                <a:cs typeface="Segoe UI" pitchFamily="34" charset="0"/>
              </a:endParaRPr>
            </a:p>
            <a:p>
              <a:pPr algn="just" defTabSz="932111">
                <a:lnSpc>
                  <a:spcPct val="120000"/>
                </a:lnSpc>
              </a:pPr>
              <a:r>
                <a:rPr lang="zh-CN" altLang="en-US" sz="2000" dirty="0" smtClean="0">
                  <a:solidFill>
                    <a:srgbClr val="FFFFFF">
                      <a:alpha val="98824"/>
                    </a:srgbClr>
                  </a:solidFill>
                  <a:latin typeface="+mn-ea"/>
                  <a:cs typeface="Segoe UI" pitchFamily="34" charset="0"/>
                </a:rPr>
                <a:t>中国</a:t>
              </a:r>
              <a:r>
                <a:rPr lang="zh-CN" altLang="en-US" sz="2000" dirty="0">
                  <a:solidFill>
                    <a:srgbClr val="FFFFFF">
                      <a:alpha val="98824"/>
                    </a:srgbClr>
                  </a:solidFill>
                  <a:latin typeface="+mn-ea"/>
                  <a:cs typeface="Segoe UI" pitchFamily="34" charset="0"/>
                </a:rPr>
                <a:t>特色社会主义道路、理论、制度、文化不断发展，拓展了发展中国家走向现代化的途径，给世界上那些既希望加快发展又希望保持自身独立性的国家和民族提供了全新选择，为解决人类问题贡献了中国智慧和中国方案。</a:t>
              </a:r>
              <a:endParaRPr lang="en-US" altLang="zh-CN" sz="2000" dirty="0">
                <a:solidFill>
                  <a:srgbClr val="FFFFFF">
                    <a:alpha val="98824"/>
                  </a:srgbClr>
                </a:solidFill>
                <a:latin typeface="+mn-ea"/>
                <a:cs typeface="Segoe UI" pitchFamily="34" charset="0"/>
              </a:endParaRPr>
            </a:p>
          </p:txBody>
        </p:sp>
      </p:grpSp>
    </p:spTree>
    <p:extLst>
      <p:ext uri="{BB962C8B-B14F-4D97-AF65-F5344CB8AC3E}">
        <p14:creationId xmlns="" xmlns:p14="http://schemas.microsoft.com/office/powerpoint/2010/main" val="1170042940"/>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1" name="Rectangle 2"/>
          <p:cNvSpPr/>
          <p:nvPr/>
        </p:nvSpPr>
        <p:spPr bwMode="auto">
          <a:xfrm>
            <a:off x="1963986" y="1369270"/>
            <a:ext cx="2703928" cy="644476"/>
          </a:xfrm>
          <a:prstGeom prst="rect">
            <a:avLst/>
          </a:prstGeom>
          <a:no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3243" tIns="46621" rIns="93243" bIns="46621" numCol="1" rtlCol="0" anchor="ctr" anchorCtr="0" compatLnSpc="1">
            <a:prstTxWarp prst="textNoShape">
              <a:avLst/>
            </a:prstTxWarp>
          </a:bodyPr>
          <a:lstStyle/>
          <a:p>
            <a:pPr algn="just" defTabSz="932111" fontAlgn="base">
              <a:spcBef>
                <a:spcPct val="0"/>
              </a:spcBef>
              <a:spcAft>
                <a:spcPct val="0"/>
              </a:spcAft>
            </a:pPr>
            <a:r>
              <a:rPr lang="zh-CN" altLang="en-US" sz="4400" b="1" spc="200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新时代</a:t>
            </a:r>
            <a:endParaRPr lang="en-US" sz="4400" b="1" spc="200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32" name="Rectangle 7"/>
          <p:cNvSpPr/>
          <p:nvPr/>
        </p:nvSpPr>
        <p:spPr bwMode="auto">
          <a:xfrm>
            <a:off x="858256" y="2279853"/>
            <a:ext cx="10107086" cy="772555"/>
          </a:xfrm>
          <a:prstGeom prst="rect">
            <a:avLst/>
          </a:prstGeom>
          <a:noFill/>
          <a:ln w="285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3243" tIns="46621" rIns="93243" bIns="46621" numCol="1" rtlCol="0" anchor="ctr" anchorCtr="0" compatLnSpc="1">
            <a:prstTxWarp prst="textNoShape">
              <a:avLst/>
            </a:prstTxWarp>
          </a:bodyPr>
          <a:lstStyle/>
          <a:p>
            <a:pPr algn="just" defTabSz="932111" fontAlgn="base">
              <a:spcBef>
                <a:spcPct val="0"/>
              </a:spcBef>
              <a:spcAft>
                <a:spcPct val="0"/>
              </a:spcAft>
            </a:pPr>
            <a:r>
              <a:rPr lang="zh-CN" altLang="en-US" sz="2000" dirty="0" smtClean="0">
                <a:solidFill>
                  <a:schemeClr val="tx1">
                    <a:lumMod val="75000"/>
                    <a:lumOff val="25000"/>
                  </a:schemeClr>
                </a:solidFill>
              </a:rPr>
              <a:t>是</a:t>
            </a:r>
            <a:r>
              <a:rPr lang="zh-CN" altLang="en-US" sz="2000" dirty="0">
                <a:solidFill>
                  <a:schemeClr val="tx1">
                    <a:lumMod val="75000"/>
                    <a:lumOff val="25000"/>
                  </a:schemeClr>
                </a:solidFill>
              </a:rPr>
              <a:t>承前启后、继往开来、在新的历史条件下继续夺取中国特色社会主义伟大胜利的</a:t>
            </a:r>
            <a:r>
              <a:rPr lang="zh-CN" altLang="en-US" sz="2000" dirty="0" smtClean="0">
                <a:solidFill>
                  <a:schemeClr val="tx1">
                    <a:lumMod val="75000"/>
                    <a:lumOff val="25000"/>
                  </a:schemeClr>
                </a:solidFill>
              </a:rPr>
              <a:t>时代；</a:t>
            </a:r>
            <a:endParaRPr lang="en-US" sz="2000" dirty="0">
              <a:solidFill>
                <a:schemeClr val="tx1">
                  <a:lumMod val="75000"/>
                  <a:lumOff val="25000"/>
                </a:schemeClr>
              </a:solidFill>
            </a:endParaRPr>
          </a:p>
        </p:txBody>
      </p:sp>
      <p:sp>
        <p:nvSpPr>
          <p:cNvPr id="30" name="Rectangle 8"/>
          <p:cNvSpPr/>
          <p:nvPr/>
        </p:nvSpPr>
        <p:spPr bwMode="auto">
          <a:xfrm>
            <a:off x="1589238" y="3115707"/>
            <a:ext cx="8299253" cy="772555"/>
          </a:xfrm>
          <a:prstGeom prst="rect">
            <a:avLst/>
          </a:prstGeom>
          <a:noFill/>
          <a:ln w="285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3243" tIns="46621" rIns="93243" bIns="46621" numCol="1" rtlCol="0" anchor="ctr" anchorCtr="0" compatLnSpc="1">
            <a:prstTxWarp prst="textNoShape">
              <a:avLst/>
            </a:prstTxWarp>
          </a:bodyPr>
          <a:lstStyle/>
          <a:p>
            <a:pPr algn="just" defTabSz="932111" fontAlgn="base">
              <a:spcBef>
                <a:spcPct val="0"/>
              </a:spcBef>
              <a:spcAft>
                <a:spcPct val="0"/>
              </a:spcAft>
            </a:pPr>
            <a:r>
              <a:rPr lang="zh-CN" altLang="en-US" sz="2000" dirty="0">
                <a:solidFill>
                  <a:schemeClr val="accent1"/>
                </a:solidFill>
              </a:rPr>
              <a:t>是决胜全面建成小康社会、进而全面建设社会主义现代化强国的时代；</a:t>
            </a:r>
            <a:endParaRPr lang="en-US" sz="2000" dirty="0">
              <a:solidFill>
                <a:schemeClr val="accent1"/>
              </a:solidFill>
            </a:endParaRPr>
          </a:p>
        </p:txBody>
      </p:sp>
      <p:sp>
        <p:nvSpPr>
          <p:cNvPr id="28" name="Rectangle 9"/>
          <p:cNvSpPr/>
          <p:nvPr/>
        </p:nvSpPr>
        <p:spPr bwMode="auto">
          <a:xfrm>
            <a:off x="2320220" y="3951561"/>
            <a:ext cx="9521260" cy="772555"/>
          </a:xfrm>
          <a:prstGeom prst="rect">
            <a:avLst/>
          </a:prstGeom>
          <a:noFill/>
          <a:ln w="285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3243" tIns="46621" rIns="93243" bIns="46621" numCol="1" rtlCol="0" anchor="ctr" anchorCtr="0" compatLnSpc="1">
            <a:prstTxWarp prst="textNoShape">
              <a:avLst/>
            </a:prstTxWarp>
          </a:bodyPr>
          <a:lstStyle/>
          <a:p>
            <a:pPr algn="just" defTabSz="932111" fontAlgn="base">
              <a:spcBef>
                <a:spcPct val="0"/>
              </a:spcBef>
              <a:spcAft>
                <a:spcPct val="0"/>
              </a:spcAft>
            </a:pPr>
            <a:r>
              <a:rPr lang="zh-CN" altLang="en-US" sz="2000" dirty="0">
                <a:solidFill>
                  <a:schemeClr val="tx1">
                    <a:lumMod val="75000"/>
                    <a:lumOff val="25000"/>
                  </a:schemeClr>
                </a:solidFill>
              </a:rPr>
              <a:t>是全国各族人民团结奋斗、不断创造美好生活、逐步实现全体人民共同富裕的时代；</a:t>
            </a:r>
            <a:endParaRPr lang="en-US" sz="2000" dirty="0">
              <a:solidFill>
                <a:schemeClr val="tx1">
                  <a:lumMod val="75000"/>
                  <a:lumOff val="25000"/>
                </a:schemeClr>
              </a:solidFill>
            </a:endParaRPr>
          </a:p>
        </p:txBody>
      </p:sp>
      <p:sp>
        <p:nvSpPr>
          <p:cNvPr id="26" name="Rectangle 10"/>
          <p:cNvSpPr/>
          <p:nvPr/>
        </p:nvSpPr>
        <p:spPr bwMode="auto">
          <a:xfrm>
            <a:off x="3051201" y="4787415"/>
            <a:ext cx="8299253" cy="772555"/>
          </a:xfrm>
          <a:prstGeom prst="rect">
            <a:avLst/>
          </a:prstGeom>
          <a:noFill/>
          <a:ln w="285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3243" tIns="46621" rIns="93243" bIns="46621" numCol="1" rtlCol="0" anchor="ctr" anchorCtr="0" compatLnSpc="1">
            <a:prstTxWarp prst="textNoShape">
              <a:avLst/>
            </a:prstTxWarp>
          </a:bodyPr>
          <a:lstStyle/>
          <a:p>
            <a:pPr algn="just" defTabSz="932111" fontAlgn="base">
              <a:spcBef>
                <a:spcPct val="0"/>
              </a:spcBef>
              <a:spcAft>
                <a:spcPct val="0"/>
              </a:spcAft>
            </a:pPr>
            <a:r>
              <a:rPr lang="zh-CN" altLang="en-US" sz="2000" dirty="0">
                <a:solidFill>
                  <a:schemeClr val="accent1"/>
                </a:solidFill>
              </a:rPr>
              <a:t>是全体中华儿女勠力同心、奋力实现中华民族伟大复兴中国梦的时代；</a:t>
            </a:r>
            <a:endParaRPr lang="en-US" sz="2000" dirty="0">
              <a:solidFill>
                <a:schemeClr val="accent1"/>
              </a:solidFill>
            </a:endParaRPr>
          </a:p>
        </p:txBody>
      </p:sp>
      <p:sp>
        <p:nvSpPr>
          <p:cNvPr id="60" name="Rectangle 10"/>
          <p:cNvSpPr/>
          <p:nvPr/>
        </p:nvSpPr>
        <p:spPr bwMode="auto">
          <a:xfrm>
            <a:off x="3782183" y="5623269"/>
            <a:ext cx="7713864" cy="772555"/>
          </a:xfrm>
          <a:prstGeom prst="rect">
            <a:avLst/>
          </a:prstGeom>
          <a:noFill/>
          <a:ln w="285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3243" tIns="46621" rIns="93243" bIns="46621" numCol="1" rtlCol="0" anchor="ctr" anchorCtr="0" compatLnSpc="1">
            <a:prstTxWarp prst="textNoShape">
              <a:avLst/>
            </a:prstTxWarp>
          </a:bodyPr>
          <a:lstStyle/>
          <a:p>
            <a:pPr algn="just" defTabSz="932111" fontAlgn="base">
              <a:spcBef>
                <a:spcPct val="0"/>
              </a:spcBef>
              <a:spcAft>
                <a:spcPct val="0"/>
              </a:spcAft>
            </a:pPr>
            <a:r>
              <a:rPr lang="zh-CN" altLang="en-US" sz="2000" dirty="0">
                <a:solidFill>
                  <a:schemeClr val="tx1">
                    <a:lumMod val="75000"/>
                    <a:lumOff val="25000"/>
                  </a:schemeClr>
                </a:solidFill>
              </a:rPr>
              <a:t>是我国日益走近世界舞台中央、不断为人类作出更大贡献的时代。</a:t>
            </a:r>
            <a:endParaRPr lang="en-US" sz="2000" dirty="0">
              <a:solidFill>
                <a:schemeClr val="tx1">
                  <a:lumMod val="75000"/>
                  <a:lumOff val="25000"/>
                </a:schemeClr>
              </a:solidFill>
            </a:endParaRPr>
          </a:p>
        </p:txBody>
      </p:sp>
      <p:sp>
        <p:nvSpPr>
          <p:cNvPr id="10" name="文本框 9"/>
          <p:cNvSpPr txBox="1">
            <a:spLocks noChangeArrowheads="1"/>
          </p:cNvSpPr>
          <p:nvPr/>
        </p:nvSpPr>
        <p:spPr bwMode="auto">
          <a:xfrm>
            <a:off x="1781615" y="285191"/>
            <a:ext cx="6750566"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十九</a:t>
            </a:r>
            <a:r>
              <a:rPr lang="zh-CN" altLang="en-US" sz="3200" b="1" dirty="0">
                <a:solidFill>
                  <a:srgbClr val="D8060A"/>
                </a:solidFill>
                <a:latin typeface="微软雅黑" panose="020B0503020204020204" pitchFamily="34" charset="-122"/>
                <a:ea typeface="微软雅黑" panose="020B0503020204020204" pitchFamily="34" charset="-122"/>
              </a:rPr>
              <a:t>大报告对“新时代”的五点</a:t>
            </a:r>
            <a:r>
              <a:rPr lang="zh-CN" altLang="en-US" sz="3200" b="1" dirty="0" smtClean="0">
                <a:solidFill>
                  <a:srgbClr val="D8060A"/>
                </a:solidFill>
                <a:latin typeface="微软雅黑" panose="020B0503020204020204" pitchFamily="34" charset="-122"/>
                <a:ea typeface="微软雅黑" panose="020B0503020204020204" pitchFamily="34" charset="-122"/>
              </a:rPr>
              <a:t>概括</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
        <p:nvSpPr>
          <p:cNvPr id="11" name="稻壳儿小白白(http://dwz.cn/Wu2UP)"/>
          <p:cNvSpPr/>
          <p:nvPr/>
        </p:nvSpPr>
        <p:spPr>
          <a:xfrm>
            <a:off x="362956" y="2505792"/>
            <a:ext cx="495300" cy="320675"/>
          </a:xfrm>
          <a:custGeom>
            <a:avLst/>
            <a:gdLst/>
            <a:ahLst/>
            <a:cxnLst>
              <a:cxn ang="0">
                <a:pos x="341669" y="70903"/>
              </a:cxn>
              <a:cxn ang="0">
                <a:pos x="341669" y="70903"/>
              </a:cxn>
              <a:cxn ang="0">
                <a:pos x="247250" y="165978"/>
              </a:cxn>
              <a:cxn ang="0">
                <a:pos x="341669" y="261052"/>
              </a:cxn>
              <a:cxn ang="0">
                <a:pos x="436088" y="165978"/>
              </a:cxn>
              <a:cxn ang="0">
                <a:pos x="341669" y="70903"/>
              </a:cxn>
              <a:cxn ang="0">
                <a:pos x="341669" y="224795"/>
              </a:cxn>
              <a:cxn ang="0">
                <a:pos x="341669" y="224795"/>
              </a:cxn>
              <a:cxn ang="0">
                <a:pos x="282457" y="165978"/>
              </a:cxn>
              <a:cxn ang="0">
                <a:pos x="341669" y="94269"/>
              </a:cxn>
              <a:cxn ang="0">
                <a:pos x="400081" y="165978"/>
              </a:cxn>
              <a:cxn ang="0">
                <a:pos x="341669" y="224795"/>
              </a:cxn>
              <a:cxn ang="0">
                <a:pos x="341669" y="0"/>
              </a:cxn>
              <a:cxn ang="0">
                <a:pos x="341669" y="0"/>
              </a:cxn>
              <a:cxn ang="0">
                <a:pos x="152831" y="0"/>
              </a:cxn>
              <a:cxn ang="0">
                <a:pos x="0" y="165978"/>
              </a:cxn>
              <a:cxn ang="0">
                <a:pos x="152831" y="319869"/>
              </a:cxn>
              <a:cxn ang="0">
                <a:pos x="341669" y="319869"/>
              </a:cxn>
              <a:cxn ang="0">
                <a:pos x="494500" y="165978"/>
              </a:cxn>
              <a:cxn ang="0">
                <a:pos x="341669" y="0"/>
              </a:cxn>
              <a:cxn ang="0">
                <a:pos x="341669" y="284418"/>
              </a:cxn>
              <a:cxn ang="0">
                <a:pos x="341669" y="284418"/>
              </a:cxn>
              <a:cxn ang="0">
                <a:pos x="152831" y="284418"/>
              </a:cxn>
              <a:cxn ang="0">
                <a:pos x="23205" y="165978"/>
              </a:cxn>
              <a:cxn ang="0">
                <a:pos x="152831" y="35452"/>
              </a:cxn>
              <a:cxn ang="0">
                <a:pos x="341669" y="35452"/>
              </a:cxn>
              <a:cxn ang="0">
                <a:pos x="471295" y="165978"/>
              </a:cxn>
              <a:cxn ang="0">
                <a:pos x="341669" y="284418"/>
              </a:cxn>
            </a:cxnLst>
            <a:rect l="0" t="0" r="0" b="0"/>
            <a:pathLst>
              <a:path w="619" h="398">
                <a:moveTo>
                  <a:pt x="427" y="88"/>
                </a:moveTo>
                <a:lnTo>
                  <a:pt x="427" y="88"/>
                </a:lnTo>
                <a:cubicBezTo>
                  <a:pt x="368" y="88"/>
                  <a:pt x="309" y="132"/>
                  <a:pt x="309" y="206"/>
                </a:cubicBezTo>
                <a:cubicBezTo>
                  <a:pt x="309" y="265"/>
                  <a:pt x="368" y="324"/>
                  <a:pt x="427" y="324"/>
                </a:cubicBezTo>
                <a:cubicBezTo>
                  <a:pt x="486" y="324"/>
                  <a:pt x="545" y="265"/>
                  <a:pt x="545" y="206"/>
                </a:cubicBezTo>
                <a:cubicBezTo>
                  <a:pt x="545" y="132"/>
                  <a:pt x="486" y="88"/>
                  <a:pt x="427" y="88"/>
                </a:cubicBezTo>
                <a:close/>
                <a:moveTo>
                  <a:pt x="427" y="279"/>
                </a:moveTo>
                <a:lnTo>
                  <a:pt x="427" y="279"/>
                </a:lnTo>
                <a:cubicBezTo>
                  <a:pt x="382" y="279"/>
                  <a:pt x="353" y="250"/>
                  <a:pt x="353" y="206"/>
                </a:cubicBezTo>
                <a:cubicBezTo>
                  <a:pt x="353" y="162"/>
                  <a:pt x="382" y="117"/>
                  <a:pt x="427" y="117"/>
                </a:cubicBezTo>
                <a:cubicBezTo>
                  <a:pt x="471" y="117"/>
                  <a:pt x="500" y="162"/>
                  <a:pt x="500" y="206"/>
                </a:cubicBezTo>
                <a:cubicBezTo>
                  <a:pt x="500" y="250"/>
                  <a:pt x="471" y="279"/>
                  <a:pt x="427" y="279"/>
                </a:cubicBezTo>
                <a:close/>
                <a:moveTo>
                  <a:pt x="427" y="0"/>
                </a:moveTo>
                <a:lnTo>
                  <a:pt x="427" y="0"/>
                </a:lnTo>
                <a:cubicBezTo>
                  <a:pt x="191" y="0"/>
                  <a:pt x="191" y="0"/>
                  <a:pt x="191" y="0"/>
                </a:cubicBezTo>
                <a:cubicBezTo>
                  <a:pt x="88" y="0"/>
                  <a:pt x="0" y="88"/>
                  <a:pt x="0" y="206"/>
                </a:cubicBezTo>
                <a:cubicBezTo>
                  <a:pt x="0" y="309"/>
                  <a:pt x="88" y="397"/>
                  <a:pt x="191" y="397"/>
                </a:cubicBezTo>
                <a:cubicBezTo>
                  <a:pt x="427" y="397"/>
                  <a:pt x="427" y="397"/>
                  <a:pt x="427" y="397"/>
                </a:cubicBezTo>
                <a:cubicBezTo>
                  <a:pt x="530" y="397"/>
                  <a:pt x="618" y="309"/>
                  <a:pt x="618" y="206"/>
                </a:cubicBezTo>
                <a:cubicBezTo>
                  <a:pt x="618" y="88"/>
                  <a:pt x="530" y="0"/>
                  <a:pt x="427" y="0"/>
                </a:cubicBezTo>
                <a:close/>
                <a:moveTo>
                  <a:pt x="427" y="353"/>
                </a:moveTo>
                <a:lnTo>
                  <a:pt x="427" y="353"/>
                </a:lnTo>
                <a:cubicBezTo>
                  <a:pt x="191" y="353"/>
                  <a:pt x="191" y="353"/>
                  <a:pt x="191" y="353"/>
                </a:cubicBezTo>
                <a:cubicBezTo>
                  <a:pt x="103" y="353"/>
                  <a:pt x="29" y="294"/>
                  <a:pt x="29" y="206"/>
                </a:cubicBezTo>
                <a:cubicBezTo>
                  <a:pt x="29" y="117"/>
                  <a:pt x="103" y="44"/>
                  <a:pt x="191" y="44"/>
                </a:cubicBezTo>
                <a:cubicBezTo>
                  <a:pt x="427" y="44"/>
                  <a:pt x="427" y="44"/>
                  <a:pt x="427" y="44"/>
                </a:cubicBezTo>
                <a:cubicBezTo>
                  <a:pt x="515" y="44"/>
                  <a:pt x="589" y="117"/>
                  <a:pt x="589" y="206"/>
                </a:cubicBezTo>
                <a:cubicBezTo>
                  <a:pt x="589" y="294"/>
                  <a:pt x="515" y="353"/>
                  <a:pt x="427" y="353"/>
                </a:cubicBezTo>
                <a:close/>
              </a:path>
            </a:pathLst>
          </a:custGeom>
          <a:solidFill>
            <a:schemeClr val="tx1">
              <a:lumMod val="75000"/>
              <a:lumOff val="25000"/>
            </a:schemeClr>
          </a:solidFill>
          <a:ln w="9525">
            <a:noFill/>
          </a:ln>
        </p:spPr>
        <p:txBody>
          <a:bodyPr/>
          <a:lstStyle>
            <a:defPPr>
              <a:defRPr lang="zh-CN"/>
            </a:defPPr>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9pPr>
          </a:lstStyle>
          <a:p>
            <a:endParaRPr lang="zh-CN" altLang="en-US">
              <a:solidFill>
                <a:schemeClr val="tx1">
                  <a:lumMod val="75000"/>
                  <a:lumOff val="25000"/>
                </a:schemeClr>
              </a:solidFill>
            </a:endParaRPr>
          </a:p>
        </p:txBody>
      </p:sp>
      <p:sp>
        <p:nvSpPr>
          <p:cNvPr id="12" name="稻壳儿小白白(http://dwz.cn/Wu2UP)"/>
          <p:cNvSpPr/>
          <p:nvPr/>
        </p:nvSpPr>
        <p:spPr>
          <a:xfrm>
            <a:off x="1093938" y="3341646"/>
            <a:ext cx="495300" cy="320675"/>
          </a:xfrm>
          <a:custGeom>
            <a:avLst/>
            <a:gdLst/>
            <a:ahLst/>
            <a:cxnLst>
              <a:cxn ang="0">
                <a:pos x="341669" y="70903"/>
              </a:cxn>
              <a:cxn ang="0">
                <a:pos x="341669" y="70903"/>
              </a:cxn>
              <a:cxn ang="0">
                <a:pos x="247250" y="165978"/>
              </a:cxn>
              <a:cxn ang="0">
                <a:pos x="341669" y="261052"/>
              </a:cxn>
              <a:cxn ang="0">
                <a:pos x="436088" y="165978"/>
              </a:cxn>
              <a:cxn ang="0">
                <a:pos x="341669" y="70903"/>
              </a:cxn>
              <a:cxn ang="0">
                <a:pos x="341669" y="224795"/>
              </a:cxn>
              <a:cxn ang="0">
                <a:pos x="341669" y="224795"/>
              </a:cxn>
              <a:cxn ang="0">
                <a:pos x="282457" y="165978"/>
              </a:cxn>
              <a:cxn ang="0">
                <a:pos x="341669" y="94269"/>
              </a:cxn>
              <a:cxn ang="0">
                <a:pos x="400081" y="165978"/>
              </a:cxn>
              <a:cxn ang="0">
                <a:pos x="341669" y="224795"/>
              </a:cxn>
              <a:cxn ang="0">
                <a:pos x="341669" y="0"/>
              </a:cxn>
              <a:cxn ang="0">
                <a:pos x="341669" y="0"/>
              </a:cxn>
              <a:cxn ang="0">
                <a:pos x="152831" y="0"/>
              </a:cxn>
              <a:cxn ang="0">
                <a:pos x="0" y="165978"/>
              </a:cxn>
              <a:cxn ang="0">
                <a:pos x="152831" y="319869"/>
              </a:cxn>
              <a:cxn ang="0">
                <a:pos x="341669" y="319869"/>
              </a:cxn>
              <a:cxn ang="0">
                <a:pos x="494500" y="165978"/>
              </a:cxn>
              <a:cxn ang="0">
                <a:pos x="341669" y="0"/>
              </a:cxn>
              <a:cxn ang="0">
                <a:pos x="341669" y="284418"/>
              </a:cxn>
              <a:cxn ang="0">
                <a:pos x="341669" y="284418"/>
              </a:cxn>
              <a:cxn ang="0">
                <a:pos x="152831" y="284418"/>
              </a:cxn>
              <a:cxn ang="0">
                <a:pos x="23205" y="165978"/>
              </a:cxn>
              <a:cxn ang="0">
                <a:pos x="152831" y="35452"/>
              </a:cxn>
              <a:cxn ang="0">
                <a:pos x="341669" y="35452"/>
              </a:cxn>
              <a:cxn ang="0">
                <a:pos x="471295" y="165978"/>
              </a:cxn>
              <a:cxn ang="0">
                <a:pos x="341669" y="284418"/>
              </a:cxn>
            </a:cxnLst>
            <a:rect l="0" t="0" r="0" b="0"/>
            <a:pathLst>
              <a:path w="619" h="398">
                <a:moveTo>
                  <a:pt x="427" y="88"/>
                </a:moveTo>
                <a:lnTo>
                  <a:pt x="427" y="88"/>
                </a:lnTo>
                <a:cubicBezTo>
                  <a:pt x="368" y="88"/>
                  <a:pt x="309" y="132"/>
                  <a:pt x="309" y="206"/>
                </a:cubicBezTo>
                <a:cubicBezTo>
                  <a:pt x="309" y="265"/>
                  <a:pt x="368" y="324"/>
                  <a:pt x="427" y="324"/>
                </a:cubicBezTo>
                <a:cubicBezTo>
                  <a:pt x="486" y="324"/>
                  <a:pt x="545" y="265"/>
                  <a:pt x="545" y="206"/>
                </a:cubicBezTo>
                <a:cubicBezTo>
                  <a:pt x="545" y="132"/>
                  <a:pt x="486" y="88"/>
                  <a:pt x="427" y="88"/>
                </a:cubicBezTo>
                <a:close/>
                <a:moveTo>
                  <a:pt x="427" y="279"/>
                </a:moveTo>
                <a:lnTo>
                  <a:pt x="427" y="279"/>
                </a:lnTo>
                <a:cubicBezTo>
                  <a:pt x="382" y="279"/>
                  <a:pt x="353" y="250"/>
                  <a:pt x="353" y="206"/>
                </a:cubicBezTo>
                <a:cubicBezTo>
                  <a:pt x="353" y="162"/>
                  <a:pt x="382" y="117"/>
                  <a:pt x="427" y="117"/>
                </a:cubicBezTo>
                <a:cubicBezTo>
                  <a:pt x="471" y="117"/>
                  <a:pt x="500" y="162"/>
                  <a:pt x="500" y="206"/>
                </a:cubicBezTo>
                <a:cubicBezTo>
                  <a:pt x="500" y="250"/>
                  <a:pt x="471" y="279"/>
                  <a:pt x="427" y="279"/>
                </a:cubicBezTo>
                <a:close/>
                <a:moveTo>
                  <a:pt x="427" y="0"/>
                </a:moveTo>
                <a:lnTo>
                  <a:pt x="427" y="0"/>
                </a:lnTo>
                <a:cubicBezTo>
                  <a:pt x="191" y="0"/>
                  <a:pt x="191" y="0"/>
                  <a:pt x="191" y="0"/>
                </a:cubicBezTo>
                <a:cubicBezTo>
                  <a:pt x="88" y="0"/>
                  <a:pt x="0" y="88"/>
                  <a:pt x="0" y="206"/>
                </a:cubicBezTo>
                <a:cubicBezTo>
                  <a:pt x="0" y="309"/>
                  <a:pt x="88" y="397"/>
                  <a:pt x="191" y="397"/>
                </a:cubicBezTo>
                <a:cubicBezTo>
                  <a:pt x="427" y="397"/>
                  <a:pt x="427" y="397"/>
                  <a:pt x="427" y="397"/>
                </a:cubicBezTo>
                <a:cubicBezTo>
                  <a:pt x="530" y="397"/>
                  <a:pt x="618" y="309"/>
                  <a:pt x="618" y="206"/>
                </a:cubicBezTo>
                <a:cubicBezTo>
                  <a:pt x="618" y="88"/>
                  <a:pt x="530" y="0"/>
                  <a:pt x="427" y="0"/>
                </a:cubicBezTo>
                <a:close/>
                <a:moveTo>
                  <a:pt x="427" y="353"/>
                </a:moveTo>
                <a:lnTo>
                  <a:pt x="427" y="353"/>
                </a:lnTo>
                <a:cubicBezTo>
                  <a:pt x="191" y="353"/>
                  <a:pt x="191" y="353"/>
                  <a:pt x="191" y="353"/>
                </a:cubicBezTo>
                <a:cubicBezTo>
                  <a:pt x="103" y="353"/>
                  <a:pt x="29" y="294"/>
                  <a:pt x="29" y="206"/>
                </a:cubicBezTo>
                <a:cubicBezTo>
                  <a:pt x="29" y="117"/>
                  <a:pt x="103" y="44"/>
                  <a:pt x="191" y="44"/>
                </a:cubicBezTo>
                <a:cubicBezTo>
                  <a:pt x="427" y="44"/>
                  <a:pt x="427" y="44"/>
                  <a:pt x="427" y="44"/>
                </a:cubicBezTo>
                <a:cubicBezTo>
                  <a:pt x="515" y="44"/>
                  <a:pt x="589" y="117"/>
                  <a:pt x="589" y="206"/>
                </a:cubicBezTo>
                <a:cubicBezTo>
                  <a:pt x="589" y="294"/>
                  <a:pt x="515" y="353"/>
                  <a:pt x="427" y="353"/>
                </a:cubicBezTo>
                <a:close/>
              </a:path>
            </a:pathLst>
          </a:custGeom>
          <a:solidFill>
            <a:schemeClr val="accent1"/>
          </a:solidFill>
          <a:ln w="9525">
            <a:noFill/>
          </a:ln>
        </p:spPr>
        <p:txBody>
          <a:bodyPr/>
          <a:lstStyle>
            <a:defPPr>
              <a:defRPr lang="zh-CN"/>
            </a:defPPr>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9pPr>
          </a:lstStyle>
          <a:p>
            <a:endParaRPr lang="zh-CN" altLang="en-US">
              <a:solidFill>
                <a:schemeClr val="tx1">
                  <a:lumMod val="75000"/>
                  <a:lumOff val="25000"/>
                </a:schemeClr>
              </a:solidFill>
            </a:endParaRPr>
          </a:p>
        </p:txBody>
      </p:sp>
      <p:sp>
        <p:nvSpPr>
          <p:cNvPr id="13" name="稻壳儿小白白(http://dwz.cn/Wu2UP)"/>
          <p:cNvSpPr/>
          <p:nvPr/>
        </p:nvSpPr>
        <p:spPr>
          <a:xfrm>
            <a:off x="1785893" y="4177500"/>
            <a:ext cx="495300" cy="320675"/>
          </a:xfrm>
          <a:custGeom>
            <a:avLst/>
            <a:gdLst/>
            <a:ahLst/>
            <a:cxnLst>
              <a:cxn ang="0">
                <a:pos x="341669" y="70903"/>
              </a:cxn>
              <a:cxn ang="0">
                <a:pos x="341669" y="70903"/>
              </a:cxn>
              <a:cxn ang="0">
                <a:pos x="247250" y="165978"/>
              </a:cxn>
              <a:cxn ang="0">
                <a:pos x="341669" y="261052"/>
              </a:cxn>
              <a:cxn ang="0">
                <a:pos x="436088" y="165978"/>
              </a:cxn>
              <a:cxn ang="0">
                <a:pos x="341669" y="70903"/>
              </a:cxn>
              <a:cxn ang="0">
                <a:pos x="341669" y="224795"/>
              </a:cxn>
              <a:cxn ang="0">
                <a:pos x="341669" y="224795"/>
              </a:cxn>
              <a:cxn ang="0">
                <a:pos x="282457" y="165978"/>
              </a:cxn>
              <a:cxn ang="0">
                <a:pos x="341669" y="94269"/>
              </a:cxn>
              <a:cxn ang="0">
                <a:pos x="400081" y="165978"/>
              </a:cxn>
              <a:cxn ang="0">
                <a:pos x="341669" y="224795"/>
              </a:cxn>
              <a:cxn ang="0">
                <a:pos x="341669" y="0"/>
              </a:cxn>
              <a:cxn ang="0">
                <a:pos x="341669" y="0"/>
              </a:cxn>
              <a:cxn ang="0">
                <a:pos x="152831" y="0"/>
              </a:cxn>
              <a:cxn ang="0">
                <a:pos x="0" y="165978"/>
              </a:cxn>
              <a:cxn ang="0">
                <a:pos x="152831" y="319869"/>
              </a:cxn>
              <a:cxn ang="0">
                <a:pos x="341669" y="319869"/>
              </a:cxn>
              <a:cxn ang="0">
                <a:pos x="494500" y="165978"/>
              </a:cxn>
              <a:cxn ang="0">
                <a:pos x="341669" y="0"/>
              </a:cxn>
              <a:cxn ang="0">
                <a:pos x="341669" y="284418"/>
              </a:cxn>
              <a:cxn ang="0">
                <a:pos x="341669" y="284418"/>
              </a:cxn>
              <a:cxn ang="0">
                <a:pos x="152831" y="284418"/>
              </a:cxn>
              <a:cxn ang="0">
                <a:pos x="23205" y="165978"/>
              </a:cxn>
              <a:cxn ang="0">
                <a:pos x="152831" y="35452"/>
              </a:cxn>
              <a:cxn ang="0">
                <a:pos x="341669" y="35452"/>
              </a:cxn>
              <a:cxn ang="0">
                <a:pos x="471295" y="165978"/>
              </a:cxn>
              <a:cxn ang="0">
                <a:pos x="341669" y="284418"/>
              </a:cxn>
            </a:cxnLst>
            <a:rect l="0" t="0" r="0" b="0"/>
            <a:pathLst>
              <a:path w="619" h="398">
                <a:moveTo>
                  <a:pt x="427" y="88"/>
                </a:moveTo>
                <a:lnTo>
                  <a:pt x="427" y="88"/>
                </a:lnTo>
                <a:cubicBezTo>
                  <a:pt x="368" y="88"/>
                  <a:pt x="309" y="132"/>
                  <a:pt x="309" y="206"/>
                </a:cubicBezTo>
                <a:cubicBezTo>
                  <a:pt x="309" y="265"/>
                  <a:pt x="368" y="324"/>
                  <a:pt x="427" y="324"/>
                </a:cubicBezTo>
                <a:cubicBezTo>
                  <a:pt x="486" y="324"/>
                  <a:pt x="545" y="265"/>
                  <a:pt x="545" y="206"/>
                </a:cubicBezTo>
                <a:cubicBezTo>
                  <a:pt x="545" y="132"/>
                  <a:pt x="486" y="88"/>
                  <a:pt x="427" y="88"/>
                </a:cubicBezTo>
                <a:close/>
                <a:moveTo>
                  <a:pt x="427" y="279"/>
                </a:moveTo>
                <a:lnTo>
                  <a:pt x="427" y="279"/>
                </a:lnTo>
                <a:cubicBezTo>
                  <a:pt x="382" y="279"/>
                  <a:pt x="353" y="250"/>
                  <a:pt x="353" y="206"/>
                </a:cubicBezTo>
                <a:cubicBezTo>
                  <a:pt x="353" y="162"/>
                  <a:pt x="382" y="117"/>
                  <a:pt x="427" y="117"/>
                </a:cubicBezTo>
                <a:cubicBezTo>
                  <a:pt x="471" y="117"/>
                  <a:pt x="500" y="162"/>
                  <a:pt x="500" y="206"/>
                </a:cubicBezTo>
                <a:cubicBezTo>
                  <a:pt x="500" y="250"/>
                  <a:pt x="471" y="279"/>
                  <a:pt x="427" y="279"/>
                </a:cubicBezTo>
                <a:close/>
                <a:moveTo>
                  <a:pt x="427" y="0"/>
                </a:moveTo>
                <a:lnTo>
                  <a:pt x="427" y="0"/>
                </a:lnTo>
                <a:cubicBezTo>
                  <a:pt x="191" y="0"/>
                  <a:pt x="191" y="0"/>
                  <a:pt x="191" y="0"/>
                </a:cubicBezTo>
                <a:cubicBezTo>
                  <a:pt x="88" y="0"/>
                  <a:pt x="0" y="88"/>
                  <a:pt x="0" y="206"/>
                </a:cubicBezTo>
                <a:cubicBezTo>
                  <a:pt x="0" y="309"/>
                  <a:pt x="88" y="397"/>
                  <a:pt x="191" y="397"/>
                </a:cubicBezTo>
                <a:cubicBezTo>
                  <a:pt x="427" y="397"/>
                  <a:pt x="427" y="397"/>
                  <a:pt x="427" y="397"/>
                </a:cubicBezTo>
                <a:cubicBezTo>
                  <a:pt x="530" y="397"/>
                  <a:pt x="618" y="309"/>
                  <a:pt x="618" y="206"/>
                </a:cubicBezTo>
                <a:cubicBezTo>
                  <a:pt x="618" y="88"/>
                  <a:pt x="530" y="0"/>
                  <a:pt x="427" y="0"/>
                </a:cubicBezTo>
                <a:close/>
                <a:moveTo>
                  <a:pt x="427" y="353"/>
                </a:moveTo>
                <a:lnTo>
                  <a:pt x="427" y="353"/>
                </a:lnTo>
                <a:cubicBezTo>
                  <a:pt x="191" y="353"/>
                  <a:pt x="191" y="353"/>
                  <a:pt x="191" y="353"/>
                </a:cubicBezTo>
                <a:cubicBezTo>
                  <a:pt x="103" y="353"/>
                  <a:pt x="29" y="294"/>
                  <a:pt x="29" y="206"/>
                </a:cubicBezTo>
                <a:cubicBezTo>
                  <a:pt x="29" y="117"/>
                  <a:pt x="103" y="44"/>
                  <a:pt x="191" y="44"/>
                </a:cubicBezTo>
                <a:cubicBezTo>
                  <a:pt x="427" y="44"/>
                  <a:pt x="427" y="44"/>
                  <a:pt x="427" y="44"/>
                </a:cubicBezTo>
                <a:cubicBezTo>
                  <a:pt x="515" y="44"/>
                  <a:pt x="589" y="117"/>
                  <a:pt x="589" y="206"/>
                </a:cubicBezTo>
                <a:cubicBezTo>
                  <a:pt x="589" y="294"/>
                  <a:pt x="515" y="353"/>
                  <a:pt x="427" y="353"/>
                </a:cubicBezTo>
                <a:close/>
              </a:path>
            </a:pathLst>
          </a:custGeom>
          <a:solidFill>
            <a:schemeClr val="tx1">
              <a:lumMod val="75000"/>
              <a:lumOff val="25000"/>
            </a:schemeClr>
          </a:solidFill>
          <a:ln w="9525">
            <a:noFill/>
          </a:ln>
        </p:spPr>
        <p:txBody>
          <a:bodyPr/>
          <a:lstStyle>
            <a:defPPr>
              <a:defRPr lang="zh-CN"/>
            </a:defPPr>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9pPr>
          </a:lstStyle>
          <a:p>
            <a:endParaRPr lang="zh-CN" altLang="en-US">
              <a:solidFill>
                <a:schemeClr val="tx1">
                  <a:lumMod val="75000"/>
                  <a:lumOff val="25000"/>
                </a:schemeClr>
              </a:solidFill>
            </a:endParaRPr>
          </a:p>
        </p:txBody>
      </p:sp>
      <p:sp>
        <p:nvSpPr>
          <p:cNvPr id="14" name="稻壳儿小白白(http://dwz.cn/Wu2UP)"/>
          <p:cNvSpPr/>
          <p:nvPr/>
        </p:nvSpPr>
        <p:spPr>
          <a:xfrm>
            <a:off x="2555901" y="5013355"/>
            <a:ext cx="495300" cy="320675"/>
          </a:xfrm>
          <a:custGeom>
            <a:avLst/>
            <a:gdLst/>
            <a:ahLst/>
            <a:cxnLst>
              <a:cxn ang="0">
                <a:pos x="341669" y="70903"/>
              </a:cxn>
              <a:cxn ang="0">
                <a:pos x="341669" y="70903"/>
              </a:cxn>
              <a:cxn ang="0">
                <a:pos x="247250" y="165978"/>
              </a:cxn>
              <a:cxn ang="0">
                <a:pos x="341669" y="261052"/>
              </a:cxn>
              <a:cxn ang="0">
                <a:pos x="436088" y="165978"/>
              </a:cxn>
              <a:cxn ang="0">
                <a:pos x="341669" y="70903"/>
              </a:cxn>
              <a:cxn ang="0">
                <a:pos x="341669" y="224795"/>
              </a:cxn>
              <a:cxn ang="0">
                <a:pos x="341669" y="224795"/>
              </a:cxn>
              <a:cxn ang="0">
                <a:pos x="282457" y="165978"/>
              </a:cxn>
              <a:cxn ang="0">
                <a:pos x="341669" y="94269"/>
              </a:cxn>
              <a:cxn ang="0">
                <a:pos x="400081" y="165978"/>
              </a:cxn>
              <a:cxn ang="0">
                <a:pos x="341669" y="224795"/>
              </a:cxn>
              <a:cxn ang="0">
                <a:pos x="341669" y="0"/>
              </a:cxn>
              <a:cxn ang="0">
                <a:pos x="341669" y="0"/>
              </a:cxn>
              <a:cxn ang="0">
                <a:pos x="152831" y="0"/>
              </a:cxn>
              <a:cxn ang="0">
                <a:pos x="0" y="165978"/>
              </a:cxn>
              <a:cxn ang="0">
                <a:pos x="152831" y="319869"/>
              </a:cxn>
              <a:cxn ang="0">
                <a:pos x="341669" y="319869"/>
              </a:cxn>
              <a:cxn ang="0">
                <a:pos x="494500" y="165978"/>
              </a:cxn>
              <a:cxn ang="0">
                <a:pos x="341669" y="0"/>
              </a:cxn>
              <a:cxn ang="0">
                <a:pos x="341669" y="284418"/>
              </a:cxn>
              <a:cxn ang="0">
                <a:pos x="341669" y="284418"/>
              </a:cxn>
              <a:cxn ang="0">
                <a:pos x="152831" y="284418"/>
              </a:cxn>
              <a:cxn ang="0">
                <a:pos x="23205" y="165978"/>
              </a:cxn>
              <a:cxn ang="0">
                <a:pos x="152831" y="35452"/>
              </a:cxn>
              <a:cxn ang="0">
                <a:pos x="341669" y="35452"/>
              </a:cxn>
              <a:cxn ang="0">
                <a:pos x="471295" y="165978"/>
              </a:cxn>
              <a:cxn ang="0">
                <a:pos x="341669" y="284418"/>
              </a:cxn>
            </a:cxnLst>
            <a:rect l="0" t="0" r="0" b="0"/>
            <a:pathLst>
              <a:path w="619" h="398">
                <a:moveTo>
                  <a:pt x="427" y="88"/>
                </a:moveTo>
                <a:lnTo>
                  <a:pt x="427" y="88"/>
                </a:lnTo>
                <a:cubicBezTo>
                  <a:pt x="368" y="88"/>
                  <a:pt x="309" y="132"/>
                  <a:pt x="309" y="206"/>
                </a:cubicBezTo>
                <a:cubicBezTo>
                  <a:pt x="309" y="265"/>
                  <a:pt x="368" y="324"/>
                  <a:pt x="427" y="324"/>
                </a:cubicBezTo>
                <a:cubicBezTo>
                  <a:pt x="486" y="324"/>
                  <a:pt x="545" y="265"/>
                  <a:pt x="545" y="206"/>
                </a:cubicBezTo>
                <a:cubicBezTo>
                  <a:pt x="545" y="132"/>
                  <a:pt x="486" y="88"/>
                  <a:pt x="427" y="88"/>
                </a:cubicBezTo>
                <a:close/>
                <a:moveTo>
                  <a:pt x="427" y="279"/>
                </a:moveTo>
                <a:lnTo>
                  <a:pt x="427" y="279"/>
                </a:lnTo>
                <a:cubicBezTo>
                  <a:pt x="382" y="279"/>
                  <a:pt x="353" y="250"/>
                  <a:pt x="353" y="206"/>
                </a:cubicBezTo>
                <a:cubicBezTo>
                  <a:pt x="353" y="162"/>
                  <a:pt x="382" y="117"/>
                  <a:pt x="427" y="117"/>
                </a:cubicBezTo>
                <a:cubicBezTo>
                  <a:pt x="471" y="117"/>
                  <a:pt x="500" y="162"/>
                  <a:pt x="500" y="206"/>
                </a:cubicBezTo>
                <a:cubicBezTo>
                  <a:pt x="500" y="250"/>
                  <a:pt x="471" y="279"/>
                  <a:pt x="427" y="279"/>
                </a:cubicBezTo>
                <a:close/>
                <a:moveTo>
                  <a:pt x="427" y="0"/>
                </a:moveTo>
                <a:lnTo>
                  <a:pt x="427" y="0"/>
                </a:lnTo>
                <a:cubicBezTo>
                  <a:pt x="191" y="0"/>
                  <a:pt x="191" y="0"/>
                  <a:pt x="191" y="0"/>
                </a:cubicBezTo>
                <a:cubicBezTo>
                  <a:pt x="88" y="0"/>
                  <a:pt x="0" y="88"/>
                  <a:pt x="0" y="206"/>
                </a:cubicBezTo>
                <a:cubicBezTo>
                  <a:pt x="0" y="309"/>
                  <a:pt x="88" y="397"/>
                  <a:pt x="191" y="397"/>
                </a:cubicBezTo>
                <a:cubicBezTo>
                  <a:pt x="427" y="397"/>
                  <a:pt x="427" y="397"/>
                  <a:pt x="427" y="397"/>
                </a:cubicBezTo>
                <a:cubicBezTo>
                  <a:pt x="530" y="397"/>
                  <a:pt x="618" y="309"/>
                  <a:pt x="618" y="206"/>
                </a:cubicBezTo>
                <a:cubicBezTo>
                  <a:pt x="618" y="88"/>
                  <a:pt x="530" y="0"/>
                  <a:pt x="427" y="0"/>
                </a:cubicBezTo>
                <a:close/>
                <a:moveTo>
                  <a:pt x="427" y="353"/>
                </a:moveTo>
                <a:lnTo>
                  <a:pt x="427" y="353"/>
                </a:lnTo>
                <a:cubicBezTo>
                  <a:pt x="191" y="353"/>
                  <a:pt x="191" y="353"/>
                  <a:pt x="191" y="353"/>
                </a:cubicBezTo>
                <a:cubicBezTo>
                  <a:pt x="103" y="353"/>
                  <a:pt x="29" y="294"/>
                  <a:pt x="29" y="206"/>
                </a:cubicBezTo>
                <a:cubicBezTo>
                  <a:pt x="29" y="117"/>
                  <a:pt x="103" y="44"/>
                  <a:pt x="191" y="44"/>
                </a:cubicBezTo>
                <a:cubicBezTo>
                  <a:pt x="427" y="44"/>
                  <a:pt x="427" y="44"/>
                  <a:pt x="427" y="44"/>
                </a:cubicBezTo>
                <a:cubicBezTo>
                  <a:pt x="515" y="44"/>
                  <a:pt x="589" y="117"/>
                  <a:pt x="589" y="206"/>
                </a:cubicBezTo>
                <a:cubicBezTo>
                  <a:pt x="589" y="294"/>
                  <a:pt x="515" y="353"/>
                  <a:pt x="427" y="353"/>
                </a:cubicBezTo>
                <a:close/>
              </a:path>
            </a:pathLst>
          </a:custGeom>
          <a:solidFill>
            <a:srgbClr val="C00000"/>
          </a:solidFill>
          <a:ln w="9525">
            <a:noFill/>
          </a:ln>
        </p:spPr>
        <p:txBody>
          <a:bodyPr/>
          <a:lstStyle>
            <a:defPPr>
              <a:defRPr lang="zh-CN"/>
            </a:defPPr>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9pPr>
          </a:lstStyle>
          <a:p>
            <a:endParaRPr lang="zh-CN" altLang="en-US">
              <a:solidFill>
                <a:schemeClr val="tx1">
                  <a:lumMod val="75000"/>
                  <a:lumOff val="25000"/>
                </a:schemeClr>
              </a:solidFill>
            </a:endParaRPr>
          </a:p>
        </p:txBody>
      </p:sp>
      <p:sp>
        <p:nvSpPr>
          <p:cNvPr id="15" name="稻壳儿小白白(http://dwz.cn/Wu2UP)"/>
          <p:cNvSpPr/>
          <p:nvPr/>
        </p:nvSpPr>
        <p:spPr>
          <a:xfrm>
            <a:off x="3286883" y="5849208"/>
            <a:ext cx="495300" cy="320675"/>
          </a:xfrm>
          <a:custGeom>
            <a:avLst/>
            <a:gdLst/>
            <a:ahLst/>
            <a:cxnLst>
              <a:cxn ang="0">
                <a:pos x="341669" y="70903"/>
              </a:cxn>
              <a:cxn ang="0">
                <a:pos x="341669" y="70903"/>
              </a:cxn>
              <a:cxn ang="0">
                <a:pos x="247250" y="165978"/>
              </a:cxn>
              <a:cxn ang="0">
                <a:pos x="341669" y="261052"/>
              </a:cxn>
              <a:cxn ang="0">
                <a:pos x="436088" y="165978"/>
              </a:cxn>
              <a:cxn ang="0">
                <a:pos x="341669" y="70903"/>
              </a:cxn>
              <a:cxn ang="0">
                <a:pos x="341669" y="224795"/>
              </a:cxn>
              <a:cxn ang="0">
                <a:pos x="341669" y="224795"/>
              </a:cxn>
              <a:cxn ang="0">
                <a:pos x="282457" y="165978"/>
              </a:cxn>
              <a:cxn ang="0">
                <a:pos x="341669" y="94269"/>
              </a:cxn>
              <a:cxn ang="0">
                <a:pos x="400081" y="165978"/>
              </a:cxn>
              <a:cxn ang="0">
                <a:pos x="341669" y="224795"/>
              </a:cxn>
              <a:cxn ang="0">
                <a:pos x="341669" y="0"/>
              </a:cxn>
              <a:cxn ang="0">
                <a:pos x="341669" y="0"/>
              </a:cxn>
              <a:cxn ang="0">
                <a:pos x="152831" y="0"/>
              </a:cxn>
              <a:cxn ang="0">
                <a:pos x="0" y="165978"/>
              </a:cxn>
              <a:cxn ang="0">
                <a:pos x="152831" y="319869"/>
              </a:cxn>
              <a:cxn ang="0">
                <a:pos x="341669" y="319869"/>
              </a:cxn>
              <a:cxn ang="0">
                <a:pos x="494500" y="165978"/>
              </a:cxn>
              <a:cxn ang="0">
                <a:pos x="341669" y="0"/>
              </a:cxn>
              <a:cxn ang="0">
                <a:pos x="341669" y="284418"/>
              </a:cxn>
              <a:cxn ang="0">
                <a:pos x="341669" y="284418"/>
              </a:cxn>
              <a:cxn ang="0">
                <a:pos x="152831" y="284418"/>
              </a:cxn>
              <a:cxn ang="0">
                <a:pos x="23205" y="165978"/>
              </a:cxn>
              <a:cxn ang="0">
                <a:pos x="152831" y="35452"/>
              </a:cxn>
              <a:cxn ang="0">
                <a:pos x="341669" y="35452"/>
              </a:cxn>
              <a:cxn ang="0">
                <a:pos x="471295" y="165978"/>
              </a:cxn>
              <a:cxn ang="0">
                <a:pos x="341669" y="284418"/>
              </a:cxn>
            </a:cxnLst>
            <a:rect l="0" t="0" r="0" b="0"/>
            <a:pathLst>
              <a:path w="619" h="398">
                <a:moveTo>
                  <a:pt x="427" y="88"/>
                </a:moveTo>
                <a:lnTo>
                  <a:pt x="427" y="88"/>
                </a:lnTo>
                <a:cubicBezTo>
                  <a:pt x="368" y="88"/>
                  <a:pt x="309" y="132"/>
                  <a:pt x="309" y="206"/>
                </a:cubicBezTo>
                <a:cubicBezTo>
                  <a:pt x="309" y="265"/>
                  <a:pt x="368" y="324"/>
                  <a:pt x="427" y="324"/>
                </a:cubicBezTo>
                <a:cubicBezTo>
                  <a:pt x="486" y="324"/>
                  <a:pt x="545" y="265"/>
                  <a:pt x="545" y="206"/>
                </a:cubicBezTo>
                <a:cubicBezTo>
                  <a:pt x="545" y="132"/>
                  <a:pt x="486" y="88"/>
                  <a:pt x="427" y="88"/>
                </a:cubicBezTo>
                <a:close/>
                <a:moveTo>
                  <a:pt x="427" y="279"/>
                </a:moveTo>
                <a:lnTo>
                  <a:pt x="427" y="279"/>
                </a:lnTo>
                <a:cubicBezTo>
                  <a:pt x="382" y="279"/>
                  <a:pt x="353" y="250"/>
                  <a:pt x="353" y="206"/>
                </a:cubicBezTo>
                <a:cubicBezTo>
                  <a:pt x="353" y="162"/>
                  <a:pt x="382" y="117"/>
                  <a:pt x="427" y="117"/>
                </a:cubicBezTo>
                <a:cubicBezTo>
                  <a:pt x="471" y="117"/>
                  <a:pt x="500" y="162"/>
                  <a:pt x="500" y="206"/>
                </a:cubicBezTo>
                <a:cubicBezTo>
                  <a:pt x="500" y="250"/>
                  <a:pt x="471" y="279"/>
                  <a:pt x="427" y="279"/>
                </a:cubicBezTo>
                <a:close/>
                <a:moveTo>
                  <a:pt x="427" y="0"/>
                </a:moveTo>
                <a:lnTo>
                  <a:pt x="427" y="0"/>
                </a:lnTo>
                <a:cubicBezTo>
                  <a:pt x="191" y="0"/>
                  <a:pt x="191" y="0"/>
                  <a:pt x="191" y="0"/>
                </a:cubicBezTo>
                <a:cubicBezTo>
                  <a:pt x="88" y="0"/>
                  <a:pt x="0" y="88"/>
                  <a:pt x="0" y="206"/>
                </a:cubicBezTo>
                <a:cubicBezTo>
                  <a:pt x="0" y="309"/>
                  <a:pt x="88" y="397"/>
                  <a:pt x="191" y="397"/>
                </a:cubicBezTo>
                <a:cubicBezTo>
                  <a:pt x="427" y="397"/>
                  <a:pt x="427" y="397"/>
                  <a:pt x="427" y="397"/>
                </a:cubicBezTo>
                <a:cubicBezTo>
                  <a:pt x="530" y="397"/>
                  <a:pt x="618" y="309"/>
                  <a:pt x="618" y="206"/>
                </a:cubicBezTo>
                <a:cubicBezTo>
                  <a:pt x="618" y="88"/>
                  <a:pt x="530" y="0"/>
                  <a:pt x="427" y="0"/>
                </a:cubicBezTo>
                <a:close/>
                <a:moveTo>
                  <a:pt x="427" y="353"/>
                </a:moveTo>
                <a:lnTo>
                  <a:pt x="427" y="353"/>
                </a:lnTo>
                <a:cubicBezTo>
                  <a:pt x="191" y="353"/>
                  <a:pt x="191" y="353"/>
                  <a:pt x="191" y="353"/>
                </a:cubicBezTo>
                <a:cubicBezTo>
                  <a:pt x="103" y="353"/>
                  <a:pt x="29" y="294"/>
                  <a:pt x="29" y="206"/>
                </a:cubicBezTo>
                <a:cubicBezTo>
                  <a:pt x="29" y="117"/>
                  <a:pt x="103" y="44"/>
                  <a:pt x="191" y="44"/>
                </a:cubicBezTo>
                <a:cubicBezTo>
                  <a:pt x="427" y="44"/>
                  <a:pt x="427" y="44"/>
                  <a:pt x="427" y="44"/>
                </a:cubicBezTo>
                <a:cubicBezTo>
                  <a:pt x="515" y="44"/>
                  <a:pt x="589" y="117"/>
                  <a:pt x="589" y="206"/>
                </a:cubicBezTo>
                <a:cubicBezTo>
                  <a:pt x="589" y="294"/>
                  <a:pt x="515" y="353"/>
                  <a:pt x="427" y="353"/>
                </a:cubicBezTo>
                <a:close/>
              </a:path>
            </a:pathLst>
          </a:custGeom>
          <a:solidFill>
            <a:schemeClr val="tx1">
              <a:lumMod val="75000"/>
              <a:lumOff val="25000"/>
            </a:schemeClr>
          </a:solidFill>
          <a:ln w="9525">
            <a:noFill/>
          </a:ln>
        </p:spPr>
        <p:txBody>
          <a:bodyPr/>
          <a:lstStyle>
            <a:defPPr>
              <a:defRPr lang="zh-CN"/>
            </a:defPPr>
            <a:lvl1pPr marL="0" lvl="0"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微软雅黑" panose="020B0503020204020204" pitchFamily="34" charset="-122"/>
              </a:defRPr>
            </a:lvl9pPr>
          </a:lstStyle>
          <a:p>
            <a:endParaRPr lang="zh-CN" altLang="en-US">
              <a:solidFill>
                <a:schemeClr val="tx1">
                  <a:lumMod val="75000"/>
                  <a:lumOff val="25000"/>
                </a:schemeClr>
              </a:solidFill>
            </a:endParaRPr>
          </a:p>
        </p:txBody>
      </p:sp>
    </p:spTree>
    <p:extLst>
      <p:ext uri="{BB962C8B-B14F-4D97-AF65-F5344CB8AC3E}">
        <p14:creationId xmlns="" xmlns:p14="http://schemas.microsoft.com/office/powerpoint/2010/main" val="970369619"/>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3"/>
          <p:cNvSpPr/>
          <p:nvPr/>
        </p:nvSpPr>
        <p:spPr bwMode="auto">
          <a:xfrm>
            <a:off x="0" y="5830496"/>
            <a:ext cx="12192000" cy="1027504"/>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3243" tIns="46621" rIns="93243" bIns="46621" numCol="1" rtlCol="0" anchor="ctr" anchorCtr="0" compatLnSpc="1">
            <a:prstTxWarp prst="textNoShape">
              <a:avLst/>
            </a:prstTxWarp>
          </a:bodyPr>
          <a:lstStyle/>
          <a:p>
            <a:pPr algn="just" defTabSz="932111"/>
            <a:endParaRPr lang="en-US" sz="2200" dirty="0">
              <a:solidFill>
                <a:srgbClr val="FFFFFF">
                  <a:alpha val="98824"/>
                </a:srgbClr>
              </a:solidFill>
              <a:latin typeface="+mn-ea"/>
              <a:cs typeface="Segoe UI" pitchFamily="34" charset="0"/>
            </a:endParaRPr>
          </a:p>
        </p:txBody>
      </p:sp>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10" name="椭圆 9"/>
          <p:cNvSpPr/>
          <p:nvPr/>
        </p:nvSpPr>
        <p:spPr>
          <a:xfrm>
            <a:off x="4658785" y="1504142"/>
            <a:ext cx="2030782" cy="837454"/>
          </a:xfrm>
          <a:prstGeom prst="ellipse">
            <a:avLst/>
          </a:prstGeom>
          <a:solidFill>
            <a:schemeClr val="accent2"/>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solidFill>
                  <a:prstClr val="white"/>
                </a:solidFill>
                <a:effectLst>
                  <a:outerShdw blurRad="38100" dist="38100" dir="2700000" algn="tl">
                    <a:srgbClr val="000000">
                      <a:alpha val="43137"/>
                    </a:srgbClr>
                  </a:outerShdw>
                </a:effectLst>
                <a:latin typeface="微软雅黑" panose="020B0503020204020204" pitchFamily="34" charset="-122"/>
              </a:rPr>
              <a:t>八大</a:t>
            </a:r>
          </a:p>
        </p:txBody>
      </p:sp>
      <p:sp>
        <p:nvSpPr>
          <p:cNvPr id="11" name="椭圆 10"/>
          <p:cNvSpPr/>
          <p:nvPr/>
        </p:nvSpPr>
        <p:spPr>
          <a:xfrm>
            <a:off x="4658785" y="3077895"/>
            <a:ext cx="2030782" cy="837454"/>
          </a:xfrm>
          <a:prstGeom prst="ellipse">
            <a:avLst/>
          </a:prstGeom>
          <a:solidFill>
            <a:schemeClr val="accent2"/>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solidFill>
                  <a:prstClr val="white"/>
                </a:solidFill>
                <a:effectLst>
                  <a:outerShdw blurRad="38100" dist="38100" dir="2700000" algn="tl">
                    <a:srgbClr val="000000">
                      <a:alpha val="43137"/>
                    </a:srgbClr>
                  </a:outerShdw>
                </a:effectLst>
                <a:latin typeface="+mn-ea"/>
              </a:rPr>
              <a:t>十一</a:t>
            </a:r>
            <a:r>
              <a:rPr lang="zh-CN" altLang="en-US" sz="2000" b="1" dirty="0" smtClean="0">
                <a:solidFill>
                  <a:prstClr val="white"/>
                </a:solidFill>
                <a:effectLst>
                  <a:outerShdw blurRad="38100" dist="38100" dir="2700000" algn="tl">
                    <a:srgbClr val="000000">
                      <a:alpha val="43137"/>
                    </a:srgbClr>
                  </a:outerShdw>
                </a:effectLst>
                <a:latin typeface="+mn-ea"/>
              </a:rPr>
              <a:t>届</a:t>
            </a:r>
            <a:endParaRPr lang="en-US" altLang="zh-CN" sz="2000" b="1" dirty="0" smtClean="0">
              <a:solidFill>
                <a:prstClr val="white"/>
              </a:solidFill>
              <a:effectLst>
                <a:outerShdw blurRad="38100" dist="38100" dir="2700000" algn="tl">
                  <a:srgbClr val="000000">
                    <a:alpha val="43137"/>
                  </a:srgbClr>
                </a:outerShdw>
              </a:effectLst>
              <a:latin typeface="+mn-ea"/>
            </a:endParaRPr>
          </a:p>
          <a:p>
            <a:pPr algn="ctr">
              <a:lnSpc>
                <a:spcPct val="130000"/>
              </a:lnSpc>
            </a:pPr>
            <a:r>
              <a:rPr lang="zh-CN" altLang="en-US" sz="2000" b="1" dirty="0" smtClean="0">
                <a:solidFill>
                  <a:prstClr val="white"/>
                </a:solidFill>
                <a:effectLst>
                  <a:outerShdw blurRad="38100" dist="38100" dir="2700000" algn="tl">
                    <a:srgbClr val="000000">
                      <a:alpha val="43137"/>
                    </a:srgbClr>
                  </a:outerShdw>
                </a:effectLst>
                <a:latin typeface="+mn-ea"/>
              </a:rPr>
              <a:t>六</a:t>
            </a:r>
            <a:r>
              <a:rPr lang="zh-CN" altLang="en-US" sz="2000" b="1" dirty="0">
                <a:solidFill>
                  <a:prstClr val="white"/>
                </a:solidFill>
                <a:effectLst>
                  <a:outerShdw blurRad="38100" dist="38100" dir="2700000" algn="tl">
                    <a:srgbClr val="000000">
                      <a:alpha val="43137"/>
                    </a:srgbClr>
                  </a:outerShdw>
                </a:effectLst>
                <a:latin typeface="+mn-ea"/>
              </a:rPr>
              <a:t>中全会</a:t>
            </a:r>
          </a:p>
        </p:txBody>
      </p:sp>
      <p:sp>
        <p:nvSpPr>
          <p:cNvPr id="12" name="椭圆 11"/>
          <p:cNvSpPr/>
          <p:nvPr/>
        </p:nvSpPr>
        <p:spPr>
          <a:xfrm>
            <a:off x="4658785" y="4662768"/>
            <a:ext cx="2030782" cy="837454"/>
          </a:xfrm>
          <a:prstGeom prst="ellipse">
            <a:avLst/>
          </a:prstGeom>
          <a:solidFill>
            <a:schemeClr val="accent2"/>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solidFill>
                  <a:prstClr val="white"/>
                </a:solidFill>
                <a:effectLst>
                  <a:outerShdw blurRad="38100" dist="38100" dir="2700000" algn="tl">
                    <a:srgbClr val="000000">
                      <a:alpha val="43137"/>
                    </a:srgbClr>
                  </a:outerShdw>
                </a:effectLst>
                <a:latin typeface="微软雅黑" panose="020B0503020204020204" pitchFamily="34" charset="-122"/>
              </a:rPr>
              <a:t>十九大</a:t>
            </a:r>
          </a:p>
        </p:txBody>
      </p:sp>
      <p:cxnSp>
        <p:nvCxnSpPr>
          <p:cNvPr id="15" name="直接连接符 14"/>
          <p:cNvCxnSpPr/>
          <p:nvPr/>
        </p:nvCxnSpPr>
        <p:spPr>
          <a:xfrm flipH="1">
            <a:off x="5674176" y="2341596"/>
            <a:ext cx="4" cy="715417"/>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804364" y="1202672"/>
            <a:ext cx="4417621" cy="1440394"/>
          </a:xfrm>
          <a:prstGeom prst="rect">
            <a:avLst/>
          </a:prstGeom>
          <a:noFill/>
        </p:spPr>
        <p:txBody>
          <a:bodyPr wrap="square" lIns="72000" tIns="0" rIns="72000" bIns="0" rtlCol="0">
            <a:spAutoFit/>
          </a:bodyPr>
          <a:lstStyle/>
          <a:p>
            <a:pPr>
              <a:lnSpc>
                <a:spcPct val="130000"/>
              </a:lnSpc>
            </a:pPr>
            <a:r>
              <a:rPr lang="zh-CN" altLang="en-US" dirty="0">
                <a:solidFill>
                  <a:schemeClr val="tx1">
                    <a:lumMod val="75000"/>
                    <a:lumOff val="25000"/>
                  </a:schemeClr>
                </a:solidFill>
                <a:latin typeface="微软雅黑" panose="020B0503020204020204" pitchFamily="34" charset="-122"/>
              </a:rPr>
              <a:t>国内主要矛盾已经不再是无产阶级和资产阶级的矛盾，而是人民对于经济文化迅速发展的需要同当前经济文化不能满足人民需要的状况之间的矛盾。</a:t>
            </a:r>
          </a:p>
        </p:txBody>
      </p:sp>
      <p:sp>
        <p:nvSpPr>
          <p:cNvPr id="20" name="文本框 19"/>
          <p:cNvSpPr txBox="1"/>
          <p:nvPr/>
        </p:nvSpPr>
        <p:spPr>
          <a:xfrm>
            <a:off x="815241" y="2956474"/>
            <a:ext cx="3728751" cy="1080296"/>
          </a:xfrm>
          <a:prstGeom prst="rect">
            <a:avLst/>
          </a:prstGeom>
          <a:noFill/>
        </p:spPr>
        <p:txBody>
          <a:bodyPr wrap="square" lIns="72000" tIns="0" rIns="72000" bIns="0" rtlCol="0">
            <a:spAutoFit/>
          </a:bodyPr>
          <a:lstStyle/>
          <a:p>
            <a:pPr algn="r">
              <a:lnSpc>
                <a:spcPct val="130000"/>
              </a:lnSpc>
            </a:pPr>
            <a:r>
              <a:rPr lang="zh-CN" altLang="en-US" dirty="0">
                <a:solidFill>
                  <a:schemeClr val="tx1">
                    <a:lumMod val="75000"/>
                    <a:lumOff val="25000"/>
                  </a:schemeClr>
                </a:solidFill>
                <a:latin typeface="微软雅黑" panose="020B0503020204020204" pitchFamily="34" charset="-122"/>
              </a:rPr>
              <a:t>我国所要解决的主要矛盾，是人民日益增长的物质文化需要同落后的社会生产之间的矛盾。</a:t>
            </a:r>
          </a:p>
        </p:txBody>
      </p:sp>
      <p:sp>
        <p:nvSpPr>
          <p:cNvPr id="21" name="文本框 20"/>
          <p:cNvSpPr txBox="1"/>
          <p:nvPr/>
        </p:nvSpPr>
        <p:spPr>
          <a:xfrm>
            <a:off x="6804363" y="4721396"/>
            <a:ext cx="4417621" cy="720197"/>
          </a:xfrm>
          <a:prstGeom prst="rect">
            <a:avLst/>
          </a:prstGeom>
          <a:noFill/>
        </p:spPr>
        <p:txBody>
          <a:bodyPr wrap="square" lIns="72000" tIns="0" rIns="72000" bIns="0" rtlCol="0">
            <a:spAutoFit/>
          </a:bodyPr>
          <a:lstStyle/>
          <a:p>
            <a:pPr>
              <a:lnSpc>
                <a:spcPct val="130000"/>
              </a:lnSpc>
            </a:pPr>
            <a:r>
              <a:rPr lang="zh-CN" altLang="en-US" dirty="0">
                <a:solidFill>
                  <a:schemeClr val="tx1">
                    <a:lumMod val="75000"/>
                    <a:lumOff val="25000"/>
                  </a:schemeClr>
                </a:solidFill>
                <a:latin typeface="微软雅黑" panose="020B0503020204020204" pitchFamily="34" charset="-122"/>
              </a:rPr>
              <a:t>人民日益增长的美好生活需要和不平衡不充分的发展之间的矛盾。</a:t>
            </a:r>
          </a:p>
        </p:txBody>
      </p:sp>
      <p:sp>
        <p:nvSpPr>
          <p:cNvPr id="13" name="文本框 12"/>
          <p:cNvSpPr txBox="1">
            <a:spLocks noChangeArrowheads="1"/>
          </p:cNvSpPr>
          <p:nvPr/>
        </p:nvSpPr>
        <p:spPr bwMode="auto">
          <a:xfrm>
            <a:off x="1781615" y="300579"/>
            <a:ext cx="8258909"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000" b="1" dirty="0" smtClean="0">
                <a:solidFill>
                  <a:srgbClr val="D8060A"/>
                </a:solidFill>
                <a:latin typeface="微软雅黑" panose="020B0503020204020204" pitchFamily="34" charset="-122"/>
                <a:ea typeface="微软雅黑" panose="020B0503020204020204" pitchFamily="34" charset="-122"/>
              </a:rPr>
              <a:t>进入新时代基本</a:t>
            </a:r>
            <a:r>
              <a:rPr lang="zh-CN" altLang="en-US" sz="3000" b="1" dirty="0">
                <a:solidFill>
                  <a:srgbClr val="D8060A"/>
                </a:solidFill>
                <a:latin typeface="微软雅黑" panose="020B0503020204020204" pitchFamily="34" charset="-122"/>
                <a:ea typeface="微软雅黑" panose="020B0503020204020204" pitchFamily="34" charset="-122"/>
              </a:rPr>
              <a:t>依据</a:t>
            </a:r>
            <a:r>
              <a:rPr lang="zh-CN" altLang="en-US" sz="3000" b="1" dirty="0" smtClean="0">
                <a:solidFill>
                  <a:srgbClr val="D8060A"/>
                </a:solidFill>
                <a:latin typeface="微软雅黑" panose="020B0503020204020204" pitchFamily="34" charset="-122"/>
                <a:ea typeface="微软雅黑" panose="020B0503020204020204" pitchFamily="34" charset="-122"/>
              </a:rPr>
              <a:t>：社会</a:t>
            </a:r>
            <a:r>
              <a:rPr lang="zh-CN" altLang="en-US" sz="3000" b="1" dirty="0">
                <a:solidFill>
                  <a:srgbClr val="D8060A"/>
                </a:solidFill>
                <a:latin typeface="微软雅黑" panose="020B0503020204020204" pitchFamily="34" charset="-122"/>
                <a:ea typeface="微软雅黑" panose="020B0503020204020204" pitchFamily="34" charset="-122"/>
              </a:rPr>
              <a:t>主要矛盾发生</a:t>
            </a:r>
            <a:r>
              <a:rPr lang="zh-CN" altLang="en-US" sz="3000" b="1" dirty="0" smtClean="0">
                <a:solidFill>
                  <a:srgbClr val="D8060A"/>
                </a:solidFill>
                <a:latin typeface="微软雅黑" panose="020B0503020204020204" pitchFamily="34" charset="-122"/>
                <a:ea typeface="微软雅黑" panose="020B0503020204020204" pitchFamily="34" charset="-122"/>
              </a:rPr>
              <a:t>转化</a:t>
            </a:r>
            <a:endParaRPr lang="zh-CN" altLang="en-US" sz="3000" b="1" dirty="0">
              <a:solidFill>
                <a:srgbClr val="D8060A"/>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5674176" y="3930542"/>
            <a:ext cx="4" cy="715417"/>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63830" y="6149390"/>
            <a:ext cx="11818620" cy="461665"/>
          </a:xfrm>
          <a:prstGeom prst="rect">
            <a:avLst/>
          </a:prstGeom>
        </p:spPr>
        <p:txBody>
          <a:bodyPr wrap="square">
            <a:spAutoFit/>
          </a:bodyPr>
          <a:lstStyle/>
          <a:p>
            <a:pPr algn="ctr"/>
            <a:r>
              <a:rPr lang="zh-CN" altLang="en-US" sz="2400" b="1" dirty="0">
                <a:solidFill>
                  <a:prstClr val="white"/>
                </a:solidFill>
              </a:rPr>
              <a:t>十九</a:t>
            </a:r>
            <a:r>
              <a:rPr lang="zh-CN" altLang="en-US" sz="2400" b="1" dirty="0" smtClean="0">
                <a:solidFill>
                  <a:prstClr val="white"/>
                </a:solidFill>
              </a:rPr>
              <a:t>大报告对</a:t>
            </a:r>
            <a:r>
              <a:rPr lang="zh-CN" altLang="en-US" sz="2400" b="1" dirty="0">
                <a:solidFill>
                  <a:prstClr val="white"/>
                </a:solidFill>
              </a:rPr>
              <a:t>我国社会主要矛盾的判断，构成</a:t>
            </a:r>
            <a:r>
              <a:rPr lang="zh-CN" altLang="en-US" sz="2400" b="1" dirty="0" smtClean="0">
                <a:solidFill>
                  <a:prstClr val="white"/>
                </a:solidFill>
              </a:rPr>
              <a:t>了进入</a:t>
            </a:r>
            <a:r>
              <a:rPr lang="zh-CN" altLang="en-US" sz="2400" b="1" dirty="0">
                <a:solidFill>
                  <a:prstClr val="white"/>
                </a:solidFill>
              </a:rPr>
              <a:t>新时代的一个基本依据和基本动力</a:t>
            </a:r>
          </a:p>
        </p:txBody>
      </p:sp>
    </p:spTree>
    <p:extLst>
      <p:ext uri="{BB962C8B-B14F-4D97-AF65-F5344CB8AC3E}">
        <p14:creationId xmlns="" xmlns:p14="http://schemas.microsoft.com/office/powerpoint/2010/main" val="3462120523"/>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5" name="矩形 4"/>
          <p:cNvSpPr/>
          <p:nvPr/>
        </p:nvSpPr>
        <p:spPr>
          <a:xfrm>
            <a:off x="5274512" y="3500614"/>
            <a:ext cx="5579535" cy="1015663"/>
          </a:xfrm>
          <a:prstGeom prst="rect">
            <a:avLst/>
          </a:prstGeom>
        </p:spPr>
        <p:txBody>
          <a:bodyPr wrap="square">
            <a:spAutoFit/>
          </a:bodyPr>
          <a:lstStyle/>
          <a:p>
            <a:pPr>
              <a:lnSpc>
                <a:spcPct val="150000"/>
              </a:lnSpc>
            </a:pPr>
            <a:r>
              <a:rPr lang="zh-CN" altLang="en-US" sz="2000" dirty="0">
                <a:solidFill>
                  <a:schemeClr val="tx1">
                    <a:lumMod val="75000"/>
                    <a:lumOff val="25000"/>
                  </a:schemeClr>
                </a:solidFill>
                <a:latin typeface="+mn-ea"/>
              </a:rPr>
              <a:t>中国特色社会主义新时代的形成</a:t>
            </a:r>
            <a:r>
              <a:rPr lang="zh-CN" altLang="en-US" sz="2000" dirty="0" smtClean="0">
                <a:solidFill>
                  <a:schemeClr val="tx1">
                    <a:lumMod val="75000"/>
                    <a:lumOff val="25000"/>
                  </a:schemeClr>
                </a:solidFill>
                <a:latin typeface="+mn-ea"/>
              </a:rPr>
              <a:t>以及我国</a:t>
            </a:r>
            <a:r>
              <a:rPr lang="zh-CN" altLang="en-US" sz="2000" dirty="0">
                <a:solidFill>
                  <a:schemeClr val="tx1">
                    <a:lumMod val="75000"/>
                    <a:lumOff val="25000"/>
                  </a:schemeClr>
                </a:solidFill>
                <a:latin typeface="+mn-ea"/>
              </a:rPr>
              <a:t>社会主要矛盾的转化，</a:t>
            </a:r>
            <a:r>
              <a:rPr lang="zh-CN" altLang="en-US" sz="2000" dirty="0" smtClean="0">
                <a:solidFill>
                  <a:schemeClr val="tx1">
                    <a:lumMod val="75000"/>
                    <a:lumOff val="25000"/>
                  </a:schemeClr>
                </a:solidFill>
                <a:latin typeface="+mn-ea"/>
              </a:rPr>
              <a:t>仍在社会主义初级阶段范畴</a:t>
            </a:r>
            <a:r>
              <a:rPr lang="zh-CN" altLang="en-US" sz="2000" dirty="0">
                <a:solidFill>
                  <a:schemeClr val="tx1">
                    <a:lumMod val="75000"/>
                    <a:lumOff val="25000"/>
                  </a:schemeClr>
                </a:solidFill>
                <a:latin typeface="+mn-ea"/>
              </a:rPr>
              <a:t>内</a:t>
            </a:r>
            <a:r>
              <a:rPr lang="zh-CN" altLang="en-US" sz="2000" dirty="0" smtClean="0">
                <a:solidFill>
                  <a:schemeClr val="tx1">
                    <a:lumMod val="75000"/>
                    <a:lumOff val="25000"/>
                  </a:schemeClr>
                </a:solidFill>
                <a:latin typeface="+mn-ea"/>
              </a:rPr>
              <a:t>。</a:t>
            </a:r>
            <a:endParaRPr lang="zh-CN" altLang="en-US" sz="2000" dirty="0">
              <a:solidFill>
                <a:schemeClr val="tx1">
                  <a:lumMod val="75000"/>
                  <a:lumOff val="25000"/>
                </a:schemeClr>
              </a:solidFill>
              <a:latin typeface="+mn-ea"/>
            </a:endParaRPr>
          </a:p>
        </p:txBody>
      </p:sp>
      <p:sp>
        <p:nvSpPr>
          <p:cNvPr id="6" name="矩形 5"/>
          <p:cNvSpPr/>
          <p:nvPr/>
        </p:nvSpPr>
        <p:spPr>
          <a:xfrm>
            <a:off x="5274512" y="4890009"/>
            <a:ext cx="5349635" cy="1015663"/>
          </a:xfrm>
          <a:prstGeom prst="rect">
            <a:avLst/>
          </a:prstGeom>
        </p:spPr>
        <p:txBody>
          <a:bodyPr wrap="square">
            <a:spAutoFit/>
          </a:bodyPr>
          <a:lstStyle/>
          <a:p>
            <a:pPr>
              <a:lnSpc>
                <a:spcPct val="150000"/>
              </a:lnSpc>
            </a:pPr>
            <a:r>
              <a:rPr lang="zh-CN" altLang="en-US" sz="2000" dirty="0" smtClean="0">
                <a:solidFill>
                  <a:schemeClr val="tx1">
                    <a:lumMod val="75000"/>
                    <a:lumOff val="25000"/>
                  </a:schemeClr>
                </a:solidFill>
                <a:latin typeface="+mn-ea"/>
              </a:rPr>
              <a:t>社会主义初级阶段</a:t>
            </a:r>
            <a:r>
              <a:rPr lang="zh-CN" altLang="en-US" sz="2000" dirty="0">
                <a:solidFill>
                  <a:schemeClr val="tx1">
                    <a:lumMod val="75000"/>
                    <a:lumOff val="25000"/>
                  </a:schemeClr>
                </a:solidFill>
                <a:latin typeface="+mn-ea"/>
              </a:rPr>
              <a:t>发展的过程性和阶段性</a:t>
            </a:r>
            <a:r>
              <a:rPr lang="zh-CN" altLang="en-US" sz="2000" dirty="0" smtClean="0">
                <a:solidFill>
                  <a:schemeClr val="tx1">
                    <a:lumMod val="75000"/>
                    <a:lumOff val="25000"/>
                  </a:schemeClr>
                </a:solidFill>
                <a:latin typeface="+mn-ea"/>
              </a:rPr>
              <a:t>，</a:t>
            </a:r>
            <a:endParaRPr lang="en-US" altLang="zh-CN" sz="2000" dirty="0" smtClean="0">
              <a:solidFill>
                <a:schemeClr val="tx1">
                  <a:lumMod val="75000"/>
                  <a:lumOff val="25000"/>
                </a:schemeClr>
              </a:solidFill>
              <a:latin typeface="+mn-ea"/>
            </a:endParaRPr>
          </a:p>
          <a:p>
            <a:pPr>
              <a:lnSpc>
                <a:spcPct val="150000"/>
              </a:lnSpc>
            </a:pPr>
            <a:r>
              <a:rPr lang="zh-CN" altLang="en-US" sz="2000" dirty="0" smtClean="0">
                <a:solidFill>
                  <a:schemeClr val="tx1">
                    <a:lumMod val="75000"/>
                    <a:lumOff val="25000"/>
                  </a:schemeClr>
                </a:solidFill>
                <a:latin typeface="+mn-ea"/>
              </a:rPr>
              <a:t>使得中国</a:t>
            </a:r>
            <a:r>
              <a:rPr lang="zh-CN" altLang="en-US" sz="2000" dirty="0">
                <a:solidFill>
                  <a:schemeClr val="tx1">
                    <a:lumMod val="75000"/>
                    <a:lumOff val="25000"/>
                  </a:schemeClr>
                </a:solidFill>
                <a:latin typeface="+mn-ea"/>
              </a:rPr>
              <a:t>特色社会主义进入了新时代。</a:t>
            </a:r>
          </a:p>
        </p:txBody>
      </p:sp>
      <p:sp>
        <p:nvSpPr>
          <p:cNvPr id="7" name="矩形 6"/>
          <p:cNvSpPr/>
          <p:nvPr/>
        </p:nvSpPr>
        <p:spPr>
          <a:xfrm>
            <a:off x="5274512" y="2111219"/>
            <a:ext cx="5349635" cy="961289"/>
          </a:xfrm>
          <a:prstGeom prst="rect">
            <a:avLst/>
          </a:prstGeom>
        </p:spPr>
        <p:txBody>
          <a:bodyPr wrap="square">
            <a:spAutoFit/>
          </a:bodyPr>
          <a:lstStyle/>
          <a:p>
            <a:pPr>
              <a:lnSpc>
                <a:spcPct val="150000"/>
              </a:lnSpc>
            </a:pPr>
            <a:r>
              <a:rPr lang="zh-CN" altLang="zh-CN" sz="2000" dirty="0">
                <a:solidFill>
                  <a:schemeClr val="tx1">
                    <a:lumMod val="75000"/>
                    <a:lumOff val="25000"/>
                  </a:schemeClr>
                </a:solidFill>
                <a:latin typeface="+mn-ea"/>
              </a:rPr>
              <a:t>我国社会主义初级阶段要有百年以上的时间</a:t>
            </a:r>
            <a:r>
              <a:rPr lang="zh-CN" altLang="zh-CN" sz="2000" dirty="0" smtClean="0">
                <a:solidFill>
                  <a:schemeClr val="tx1">
                    <a:lumMod val="75000"/>
                    <a:lumOff val="25000"/>
                  </a:schemeClr>
                </a:solidFill>
                <a:latin typeface="+mn-ea"/>
              </a:rPr>
              <a:t>。</a:t>
            </a:r>
            <a:endParaRPr lang="en-US" altLang="zh-CN" sz="2000" dirty="0" smtClean="0">
              <a:solidFill>
                <a:schemeClr val="tx1">
                  <a:lumMod val="75000"/>
                  <a:lumOff val="25000"/>
                </a:schemeClr>
              </a:solidFill>
              <a:latin typeface="+mn-ea"/>
            </a:endParaRPr>
          </a:p>
          <a:p>
            <a:pPr>
              <a:lnSpc>
                <a:spcPct val="150000"/>
              </a:lnSpc>
            </a:pPr>
            <a:r>
              <a:rPr lang="zh-CN" altLang="zh-CN" sz="2000" dirty="0" smtClean="0">
                <a:solidFill>
                  <a:schemeClr val="tx1">
                    <a:lumMod val="75000"/>
                    <a:lumOff val="25000"/>
                  </a:schemeClr>
                </a:solidFill>
                <a:latin typeface="+mn-ea"/>
              </a:rPr>
              <a:t>所以</a:t>
            </a:r>
            <a:r>
              <a:rPr lang="zh-CN" altLang="en-US" sz="2000" dirty="0" smtClean="0">
                <a:solidFill>
                  <a:schemeClr val="tx1">
                    <a:lumMod val="75000"/>
                    <a:lumOff val="25000"/>
                  </a:schemeClr>
                </a:solidFill>
                <a:latin typeface="+mn-ea"/>
              </a:rPr>
              <a:t>，</a:t>
            </a:r>
            <a:r>
              <a:rPr lang="zh-CN" altLang="zh-CN" sz="2000" dirty="0" smtClean="0">
                <a:solidFill>
                  <a:schemeClr val="tx1">
                    <a:lumMod val="75000"/>
                    <a:lumOff val="25000"/>
                  </a:schemeClr>
                </a:solidFill>
                <a:latin typeface="+mn-ea"/>
              </a:rPr>
              <a:t>我们</a:t>
            </a:r>
            <a:r>
              <a:rPr lang="zh-CN" altLang="zh-CN" sz="2000" dirty="0">
                <a:solidFill>
                  <a:schemeClr val="tx1">
                    <a:lumMod val="75000"/>
                    <a:lumOff val="25000"/>
                  </a:schemeClr>
                </a:solidFill>
                <a:latin typeface="+mn-ea"/>
              </a:rPr>
              <a:t>现在仍然处于社会主义初级阶段。</a:t>
            </a:r>
            <a:endParaRPr lang="zh-CN" altLang="en-US" sz="2000" dirty="0">
              <a:solidFill>
                <a:schemeClr val="tx1">
                  <a:lumMod val="75000"/>
                  <a:lumOff val="25000"/>
                </a:schemeClr>
              </a:solidFill>
              <a:latin typeface="+mn-ea"/>
            </a:endParaRPr>
          </a:p>
        </p:txBody>
      </p:sp>
      <p:sp>
        <p:nvSpPr>
          <p:cNvPr id="17" name="矩形 16"/>
          <p:cNvSpPr/>
          <p:nvPr/>
        </p:nvSpPr>
        <p:spPr>
          <a:xfrm>
            <a:off x="4616566" y="2451821"/>
            <a:ext cx="385191" cy="384822"/>
          </a:xfrm>
          <a:prstGeom prst="rect">
            <a:avLst/>
          </a:prstGeom>
          <a:solidFill>
            <a:srgbClr val="D8060A"/>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prstClr val="white"/>
              </a:solidFill>
            </a:endParaRPr>
          </a:p>
        </p:txBody>
      </p:sp>
      <p:grpSp>
        <p:nvGrpSpPr>
          <p:cNvPr id="3" name="组合 21"/>
          <p:cNvGrpSpPr>
            <a:grpSpLocks noChangeAspect="1"/>
          </p:cNvGrpSpPr>
          <p:nvPr/>
        </p:nvGrpSpPr>
        <p:grpSpPr>
          <a:xfrm>
            <a:off x="1070695" y="2661010"/>
            <a:ext cx="2759824" cy="2759819"/>
            <a:chOff x="3851921" y="107991"/>
            <a:chExt cx="1792566" cy="1792567"/>
          </a:xfrm>
          <a:solidFill>
            <a:srgbClr val="F5EA9B"/>
          </a:solidFill>
          <a:effectLst>
            <a:outerShdw blurRad="50800" dist="38100" dir="5400000" algn="t" rotWithShape="0">
              <a:prstClr val="black">
                <a:alpha val="40000"/>
              </a:prstClr>
            </a:outerShdw>
          </a:effectLst>
        </p:grpSpPr>
        <p:sp>
          <p:nvSpPr>
            <p:cNvPr id="23" name="Freeform 29"/>
            <p:cNvSpPr/>
            <p:nvPr/>
          </p:nvSpPr>
          <p:spPr bwMode="auto">
            <a:xfrm>
              <a:off x="4349302" y="616527"/>
              <a:ext cx="867835" cy="775494"/>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C00000"/>
            </a:solid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smtClean="0">
                <a:ln>
                  <a:noFill/>
                </a:ln>
                <a:solidFill>
                  <a:prstClr val="black"/>
                </a:solidFill>
                <a:effectLst/>
                <a:uLnTx/>
                <a:uFillTx/>
                <a:latin typeface="Franklin Gothic Book"/>
              </a:endParaRPr>
            </a:p>
          </p:txBody>
        </p:sp>
        <p:sp>
          <p:nvSpPr>
            <p:cNvPr id="24" name="任意多边形 127"/>
            <p:cNvSpPr/>
            <p:nvPr/>
          </p:nvSpPr>
          <p:spPr>
            <a:xfrm>
              <a:off x="3851921" y="107991"/>
              <a:ext cx="1792566" cy="1792567"/>
            </a:xfrm>
            <a:custGeom>
              <a:avLst/>
              <a:gdLst>
                <a:gd name="connsiteX0" fmla="*/ 1677670 w 2407137"/>
                <a:gd name="connsiteY0" fmla="*/ 1837666 h 2407138"/>
                <a:gd name="connsiteX1" fmla="*/ 1683974 w 2407137"/>
                <a:gd name="connsiteY1" fmla="*/ 1833341 h 2407138"/>
                <a:gd name="connsiteX2" fmla="*/ 1689813 w 2407137"/>
                <a:gd name="connsiteY2" fmla="*/ 1828403 h 2407138"/>
                <a:gd name="connsiteX3" fmla="*/ 1945042 w 2407137"/>
                <a:gd name="connsiteY3" fmla="*/ 2162988 h 2407138"/>
                <a:gd name="connsiteX4" fmla="*/ 1932899 w 2407137"/>
                <a:gd name="connsiteY4" fmla="*/ 2172251 h 2407138"/>
                <a:gd name="connsiteX5" fmla="*/ 1592663 w 2407137"/>
                <a:gd name="connsiteY5" fmla="*/ 1892774 h 2407138"/>
                <a:gd name="connsiteX6" fmla="*/ 1605769 w 2407137"/>
                <a:gd name="connsiteY6" fmla="*/ 1884929 h 2407138"/>
                <a:gd name="connsiteX7" fmla="*/ 1748914 w 2407137"/>
                <a:gd name="connsiteY7" fmla="*/ 2132863 h 2407138"/>
                <a:gd name="connsiteX8" fmla="*/ 1735858 w 2407137"/>
                <a:gd name="connsiteY8" fmla="*/ 2140795 h 2407138"/>
                <a:gd name="connsiteX9" fmla="*/ 1768789 w 2407137"/>
                <a:gd name="connsiteY9" fmla="*/ 1757990 h 2407138"/>
                <a:gd name="connsiteX10" fmla="*/ 1971301 w 2407137"/>
                <a:gd name="connsiteY10" fmla="*/ 1960502 h 2407138"/>
                <a:gd name="connsiteX11" fmla="*/ 1966159 w 2407137"/>
                <a:gd name="connsiteY11" fmla="*/ 1966159 h 2407138"/>
                <a:gd name="connsiteX12" fmla="*/ 1960501 w 2407137"/>
                <a:gd name="connsiteY12" fmla="*/ 1971301 h 2407138"/>
                <a:gd name="connsiteX13" fmla="*/ 1758092 w 2407137"/>
                <a:gd name="connsiteY13" fmla="*/ 1768892 h 2407138"/>
                <a:gd name="connsiteX14" fmla="*/ 1765079 w 2407137"/>
                <a:gd name="connsiteY14" fmla="*/ 1762526 h 2407138"/>
                <a:gd name="connsiteX15" fmla="*/ 1834740 w 2407137"/>
                <a:gd name="connsiteY15" fmla="*/ 1681091 h 2407138"/>
                <a:gd name="connsiteX16" fmla="*/ 2168093 w 2407137"/>
                <a:gd name="connsiteY16" fmla="*/ 1938389 h 2407138"/>
                <a:gd name="connsiteX17" fmla="*/ 2158761 w 2407137"/>
                <a:gd name="connsiteY17" fmla="*/ 1950479 h 2407138"/>
                <a:gd name="connsiteX18" fmla="*/ 1825285 w 2407137"/>
                <a:gd name="connsiteY18" fmla="*/ 1693086 h 2407138"/>
                <a:gd name="connsiteX19" fmla="*/ 1497292 w 2407137"/>
                <a:gd name="connsiteY19" fmla="*/ 1938505 h 2407138"/>
                <a:gd name="connsiteX20" fmla="*/ 1511359 w 2407137"/>
                <a:gd name="connsiteY20" fmla="*/ 1932557 h 2407138"/>
                <a:gd name="connsiteX21" fmla="*/ 1671461 w 2407137"/>
                <a:gd name="connsiteY21" fmla="*/ 2322204 h 2407138"/>
                <a:gd name="connsiteX22" fmla="*/ 1657335 w 2407137"/>
                <a:gd name="connsiteY22" fmla="*/ 2328008 h 2407138"/>
                <a:gd name="connsiteX23" fmla="*/ 1400984 w 2407137"/>
                <a:gd name="connsiteY23" fmla="*/ 1969841 h 2407138"/>
                <a:gd name="connsiteX24" fmla="*/ 1415837 w 2407137"/>
                <a:gd name="connsiteY24" fmla="*/ 1966261 h 2407138"/>
                <a:gd name="connsiteX25" fmla="*/ 1489829 w 2407137"/>
                <a:gd name="connsiteY25" fmla="*/ 2242404 h 2407138"/>
                <a:gd name="connsiteX26" fmla="*/ 1475037 w 2407137"/>
                <a:gd name="connsiteY26" fmla="*/ 2246208 h 2407138"/>
                <a:gd name="connsiteX27" fmla="*/ 1890343 w 2407137"/>
                <a:gd name="connsiteY27" fmla="*/ 1591261 h 2407138"/>
                <a:gd name="connsiteX28" fmla="*/ 2140794 w 2407137"/>
                <a:gd name="connsiteY28" fmla="*/ 1735859 h 2407138"/>
                <a:gd name="connsiteX29" fmla="*/ 2132863 w 2407137"/>
                <a:gd name="connsiteY29" fmla="*/ 1748915 h 2407138"/>
                <a:gd name="connsiteX30" fmla="*/ 1883112 w 2407137"/>
                <a:gd name="connsiteY30" fmla="*/ 1604721 h 2407138"/>
                <a:gd name="connsiteX31" fmla="*/ 1934589 w 2407137"/>
                <a:gd name="connsiteY31" fmla="*/ 1500527 h 2407138"/>
                <a:gd name="connsiteX32" fmla="*/ 2325413 w 2407137"/>
                <a:gd name="connsiteY32" fmla="*/ 1663714 h 2407138"/>
                <a:gd name="connsiteX33" fmla="*/ 2319529 w 2407137"/>
                <a:gd name="connsiteY33" fmla="*/ 1677807 h 2407138"/>
                <a:gd name="connsiteX34" fmla="*/ 1928334 w 2407137"/>
                <a:gd name="connsiteY34" fmla="*/ 1514465 h 2407138"/>
                <a:gd name="connsiteX35" fmla="*/ 1296758 w 2407137"/>
                <a:gd name="connsiteY35" fmla="*/ 1987081 h 2407138"/>
                <a:gd name="connsiteX36" fmla="*/ 1311855 w 2407137"/>
                <a:gd name="connsiteY36" fmla="*/ 1984732 h 2407138"/>
                <a:gd name="connsiteX37" fmla="*/ 1365995 w 2407137"/>
                <a:gd name="connsiteY37" fmla="*/ 2405187 h 2407138"/>
                <a:gd name="connsiteX38" fmla="*/ 1350847 w 2407137"/>
                <a:gd name="connsiteY38" fmla="*/ 2407138 h 2407138"/>
                <a:gd name="connsiteX39" fmla="*/ 1195932 w 2407137"/>
                <a:gd name="connsiteY39" fmla="*/ 1995746 h 2407138"/>
                <a:gd name="connsiteX40" fmla="*/ 1211204 w 2407137"/>
                <a:gd name="connsiteY40" fmla="*/ 1995179 h 2407138"/>
                <a:gd name="connsiteX41" fmla="*/ 1211204 w 2407137"/>
                <a:gd name="connsiteY41" fmla="*/ 2281649 h 2407138"/>
                <a:gd name="connsiteX42" fmla="*/ 1203568 w 2407137"/>
                <a:gd name="connsiteY42" fmla="*/ 2282034 h 2407138"/>
                <a:gd name="connsiteX43" fmla="*/ 1195932 w 2407137"/>
                <a:gd name="connsiteY43" fmla="*/ 2281649 h 2407138"/>
                <a:gd name="connsiteX44" fmla="*/ 1968060 w 2407137"/>
                <a:gd name="connsiteY44" fmla="*/ 1400508 h 2407138"/>
                <a:gd name="connsiteX45" fmla="*/ 2246208 w 2407137"/>
                <a:gd name="connsiteY45" fmla="*/ 1475038 h 2407138"/>
                <a:gd name="connsiteX46" fmla="*/ 2242404 w 2407137"/>
                <a:gd name="connsiteY46" fmla="*/ 1489831 h 2407138"/>
                <a:gd name="connsiteX47" fmla="*/ 1963516 w 2407137"/>
                <a:gd name="connsiteY47" fmla="*/ 1415103 h 2407138"/>
                <a:gd name="connsiteX48" fmla="*/ 1090481 w 2407137"/>
                <a:gd name="connsiteY48" fmla="*/ 1986840 h 2407138"/>
                <a:gd name="connsiteX49" fmla="*/ 1097951 w 2407137"/>
                <a:gd name="connsiteY49" fmla="*/ 1988584 h 2407138"/>
                <a:gd name="connsiteX50" fmla="*/ 1105617 w 2407137"/>
                <a:gd name="connsiteY50" fmla="*/ 1988876 h 2407138"/>
                <a:gd name="connsiteX51" fmla="*/ 1049458 w 2407137"/>
                <a:gd name="connsiteY51" fmla="*/ 2406281 h 2407138"/>
                <a:gd name="connsiteX52" fmla="*/ 1034322 w 2407137"/>
                <a:gd name="connsiteY52" fmla="*/ 2404245 h 2407138"/>
                <a:gd name="connsiteX53" fmla="*/ 1988876 w 2407137"/>
                <a:gd name="connsiteY53" fmla="*/ 1301520 h 2407138"/>
                <a:gd name="connsiteX54" fmla="*/ 2406281 w 2407137"/>
                <a:gd name="connsiteY54" fmla="*/ 1357679 h 2407138"/>
                <a:gd name="connsiteX55" fmla="*/ 2404244 w 2407137"/>
                <a:gd name="connsiteY55" fmla="*/ 1372815 h 2407138"/>
                <a:gd name="connsiteX56" fmla="*/ 1986840 w 2407137"/>
                <a:gd name="connsiteY56" fmla="*/ 1316657 h 2407138"/>
                <a:gd name="connsiteX57" fmla="*/ 1988583 w 2407137"/>
                <a:gd name="connsiteY57" fmla="*/ 1309187 h 2407138"/>
                <a:gd name="connsiteX58" fmla="*/ 992036 w 2407137"/>
                <a:gd name="connsiteY58" fmla="*/ 1963517 h 2407138"/>
                <a:gd name="connsiteX59" fmla="*/ 1006629 w 2407137"/>
                <a:gd name="connsiteY59" fmla="*/ 1968061 h 2407138"/>
                <a:gd name="connsiteX60" fmla="*/ 932100 w 2407137"/>
                <a:gd name="connsiteY60" fmla="*/ 2246208 h 2407138"/>
                <a:gd name="connsiteX61" fmla="*/ 917308 w 2407137"/>
                <a:gd name="connsiteY61" fmla="*/ 2242405 h 2407138"/>
                <a:gd name="connsiteX62" fmla="*/ 1995178 w 2407137"/>
                <a:gd name="connsiteY62" fmla="*/ 1195933 h 2407138"/>
                <a:gd name="connsiteX63" fmla="*/ 2281649 w 2407137"/>
                <a:gd name="connsiteY63" fmla="*/ 1195933 h 2407138"/>
                <a:gd name="connsiteX64" fmla="*/ 2282034 w 2407137"/>
                <a:gd name="connsiteY64" fmla="*/ 1203569 h 2407138"/>
                <a:gd name="connsiteX65" fmla="*/ 2281649 w 2407137"/>
                <a:gd name="connsiteY65" fmla="*/ 1211206 h 2407138"/>
                <a:gd name="connsiteX66" fmla="*/ 1995745 w 2407137"/>
                <a:gd name="connsiteY66" fmla="*/ 1211206 h 2407138"/>
                <a:gd name="connsiteX67" fmla="*/ 1984731 w 2407137"/>
                <a:gd name="connsiteY67" fmla="*/ 1095284 h 2407138"/>
                <a:gd name="connsiteX68" fmla="*/ 2405186 w 2407137"/>
                <a:gd name="connsiteY68" fmla="*/ 1041144 h 2407138"/>
                <a:gd name="connsiteX69" fmla="*/ 2407137 w 2407137"/>
                <a:gd name="connsiteY69" fmla="*/ 1056290 h 2407138"/>
                <a:gd name="connsiteX70" fmla="*/ 1987080 w 2407137"/>
                <a:gd name="connsiteY70" fmla="*/ 1110379 h 2407138"/>
                <a:gd name="connsiteX71" fmla="*/ 892672 w 2407137"/>
                <a:gd name="connsiteY71" fmla="*/ 1928335 h 2407138"/>
                <a:gd name="connsiteX72" fmla="*/ 906611 w 2407137"/>
                <a:gd name="connsiteY72" fmla="*/ 1934590 h 2407138"/>
                <a:gd name="connsiteX73" fmla="*/ 743425 w 2407137"/>
                <a:gd name="connsiteY73" fmla="*/ 2325414 h 2407138"/>
                <a:gd name="connsiteX74" fmla="*/ 729331 w 2407137"/>
                <a:gd name="connsiteY74" fmla="*/ 2319529 h 2407138"/>
                <a:gd name="connsiteX75" fmla="*/ 802416 w 2407137"/>
                <a:gd name="connsiteY75" fmla="*/ 1883113 h 2407138"/>
                <a:gd name="connsiteX76" fmla="*/ 815877 w 2407137"/>
                <a:gd name="connsiteY76" fmla="*/ 1890344 h 2407138"/>
                <a:gd name="connsiteX77" fmla="*/ 671279 w 2407137"/>
                <a:gd name="connsiteY77" fmla="*/ 2140796 h 2407138"/>
                <a:gd name="connsiteX78" fmla="*/ 658223 w 2407137"/>
                <a:gd name="connsiteY78" fmla="*/ 2132863 h 2407138"/>
                <a:gd name="connsiteX79" fmla="*/ 1966260 w 2407137"/>
                <a:gd name="connsiteY79" fmla="*/ 991301 h 2407138"/>
                <a:gd name="connsiteX80" fmla="*/ 2242405 w 2407137"/>
                <a:gd name="connsiteY80" fmla="*/ 917309 h 2407138"/>
                <a:gd name="connsiteX81" fmla="*/ 2246208 w 2407137"/>
                <a:gd name="connsiteY81" fmla="*/ 932101 h 2407138"/>
                <a:gd name="connsiteX82" fmla="*/ 1969840 w 2407137"/>
                <a:gd name="connsiteY82" fmla="*/ 1006153 h 2407138"/>
                <a:gd name="connsiteX83" fmla="*/ 1932557 w 2407137"/>
                <a:gd name="connsiteY83" fmla="*/ 895779 h 2407138"/>
                <a:gd name="connsiteX84" fmla="*/ 2322203 w 2407137"/>
                <a:gd name="connsiteY84" fmla="*/ 735676 h 2407138"/>
                <a:gd name="connsiteX85" fmla="*/ 2328008 w 2407137"/>
                <a:gd name="connsiteY85" fmla="*/ 749803 h 2407138"/>
                <a:gd name="connsiteX86" fmla="*/ 1938504 w 2407137"/>
                <a:gd name="connsiteY86" fmla="*/ 909846 h 2407138"/>
                <a:gd name="connsiteX87" fmla="*/ 714051 w 2407137"/>
                <a:gd name="connsiteY87" fmla="*/ 1825286 h 2407138"/>
                <a:gd name="connsiteX88" fmla="*/ 726047 w 2407137"/>
                <a:gd name="connsiteY88" fmla="*/ 1834740 h 2407138"/>
                <a:gd name="connsiteX89" fmla="*/ 468748 w 2407137"/>
                <a:gd name="connsiteY89" fmla="*/ 2168094 h 2407138"/>
                <a:gd name="connsiteX90" fmla="*/ 456659 w 2407137"/>
                <a:gd name="connsiteY90" fmla="*/ 2158762 h 2407138"/>
                <a:gd name="connsiteX91" fmla="*/ 638245 w 2407137"/>
                <a:gd name="connsiteY91" fmla="*/ 1758093 h 2407138"/>
                <a:gd name="connsiteX92" fmla="*/ 644611 w 2407137"/>
                <a:gd name="connsiteY92" fmla="*/ 1765080 h 2407138"/>
                <a:gd name="connsiteX93" fmla="*/ 649147 w 2407137"/>
                <a:gd name="connsiteY93" fmla="*/ 1768790 h 2407138"/>
                <a:gd name="connsiteX94" fmla="*/ 446636 w 2407137"/>
                <a:gd name="connsiteY94" fmla="*/ 1971302 h 2407138"/>
                <a:gd name="connsiteX95" fmla="*/ 440978 w 2407137"/>
                <a:gd name="connsiteY95" fmla="*/ 1966159 h 2407138"/>
                <a:gd name="connsiteX96" fmla="*/ 435836 w 2407137"/>
                <a:gd name="connsiteY96" fmla="*/ 1960502 h 2407138"/>
                <a:gd name="connsiteX97" fmla="*/ 1884928 w 2407137"/>
                <a:gd name="connsiteY97" fmla="*/ 801368 h 2407138"/>
                <a:gd name="connsiteX98" fmla="*/ 2132863 w 2407137"/>
                <a:gd name="connsiteY98" fmla="*/ 658223 h 2407138"/>
                <a:gd name="connsiteX99" fmla="*/ 2140794 w 2407137"/>
                <a:gd name="connsiteY99" fmla="*/ 671279 h 2407138"/>
                <a:gd name="connsiteX100" fmla="*/ 1892773 w 2407137"/>
                <a:gd name="connsiteY100" fmla="*/ 814474 h 2407138"/>
                <a:gd name="connsiteX101" fmla="*/ 1828403 w 2407137"/>
                <a:gd name="connsiteY101" fmla="*/ 717325 h 2407138"/>
                <a:gd name="connsiteX102" fmla="*/ 2162987 w 2407137"/>
                <a:gd name="connsiteY102" fmla="*/ 462095 h 2407138"/>
                <a:gd name="connsiteX103" fmla="*/ 2172250 w 2407137"/>
                <a:gd name="connsiteY103" fmla="*/ 474239 h 2407138"/>
                <a:gd name="connsiteX104" fmla="*/ 1837666 w 2407137"/>
                <a:gd name="connsiteY104" fmla="*/ 729468 h 2407138"/>
                <a:gd name="connsiteX105" fmla="*/ 1833340 w 2407137"/>
                <a:gd name="connsiteY105" fmla="*/ 723163 h 2407138"/>
                <a:gd name="connsiteX106" fmla="*/ 234886 w 2407137"/>
                <a:gd name="connsiteY106" fmla="*/ 1932900 h 2407138"/>
                <a:gd name="connsiteX107" fmla="*/ 569471 w 2407137"/>
                <a:gd name="connsiteY107" fmla="*/ 1677670 h 2407138"/>
                <a:gd name="connsiteX108" fmla="*/ 573796 w 2407137"/>
                <a:gd name="connsiteY108" fmla="*/ 1683975 h 2407138"/>
                <a:gd name="connsiteX109" fmla="*/ 578735 w 2407137"/>
                <a:gd name="connsiteY109" fmla="*/ 1689813 h 2407138"/>
                <a:gd name="connsiteX110" fmla="*/ 244150 w 2407137"/>
                <a:gd name="connsiteY110" fmla="*/ 1945043 h 2407138"/>
                <a:gd name="connsiteX111" fmla="*/ 266342 w 2407137"/>
                <a:gd name="connsiteY111" fmla="*/ 1735860 h 2407138"/>
                <a:gd name="connsiteX112" fmla="*/ 514363 w 2407137"/>
                <a:gd name="connsiteY112" fmla="*/ 1592665 h 2407138"/>
                <a:gd name="connsiteX113" fmla="*/ 522208 w 2407137"/>
                <a:gd name="connsiteY113" fmla="*/ 1605770 h 2407138"/>
                <a:gd name="connsiteX114" fmla="*/ 274274 w 2407137"/>
                <a:gd name="connsiteY114" fmla="*/ 1748916 h 2407138"/>
                <a:gd name="connsiteX115" fmla="*/ 1960501 w 2407137"/>
                <a:gd name="connsiteY115" fmla="*/ 435837 h 2407138"/>
                <a:gd name="connsiteX116" fmla="*/ 1966159 w 2407137"/>
                <a:gd name="connsiteY116" fmla="*/ 440979 h 2407138"/>
                <a:gd name="connsiteX117" fmla="*/ 1971301 w 2407137"/>
                <a:gd name="connsiteY117" fmla="*/ 446637 h 2407138"/>
                <a:gd name="connsiteX118" fmla="*/ 1768891 w 2407137"/>
                <a:gd name="connsiteY118" fmla="*/ 649046 h 2407138"/>
                <a:gd name="connsiteX119" fmla="*/ 1762525 w 2407137"/>
                <a:gd name="connsiteY119" fmla="*/ 642058 h 2407138"/>
                <a:gd name="connsiteX120" fmla="*/ 1757990 w 2407137"/>
                <a:gd name="connsiteY120" fmla="*/ 638348 h 2407138"/>
                <a:gd name="connsiteX121" fmla="*/ 1938389 w 2407137"/>
                <a:gd name="connsiteY121" fmla="*/ 239045 h 2407138"/>
                <a:gd name="connsiteX122" fmla="*/ 1950479 w 2407137"/>
                <a:gd name="connsiteY122" fmla="*/ 248377 h 2407138"/>
                <a:gd name="connsiteX123" fmla="*/ 1693086 w 2407137"/>
                <a:gd name="connsiteY123" fmla="*/ 581852 h 2407138"/>
                <a:gd name="connsiteX124" fmla="*/ 1681090 w 2407137"/>
                <a:gd name="connsiteY124" fmla="*/ 572398 h 2407138"/>
                <a:gd name="connsiteX125" fmla="*/ 79129 w 2407137"/>
                <a:gd name="connsiteY125" fmla="*/ 1657336 h 2407138"/>
                <a:gd name="connsiteX126" fmla="*/ 468633 w 2407137"/>
                <a:gd name="connsiteY126" fmla="*/ 1497292 h 2407138"/>
                <a:gd name="connsiteX127" fmla="*/ 474580 w 2407137"/>
                <a:gd name="connsiteY127" fmla="*/ 1511360 h 2407138"/>
                <a:gd name="connsiteX128" fmla="*/ 84934 w 2407137"/>
                <a:gd name="connsiteY128" fmla="*/ 1671462 h 2407138"/>
                <a:gd name="connsiteX129" fmla="*/ 160929 w 2407137"/>
                <a:gd name="connsiteY129" fmla="*/ 1475039 h 2407138"/>
                <a:gd name="connsiteX130" fmla="*/ 437296 w 2407137"/>
                <a:gd name="connsiteY130" fmla="*/ 1400986 h 2407138"/>
                <a:gd name="connsiteX131" fmla="*/ 440876 w 2407137"/>
                <a:gd name="connsiteY131" fmla="*/ 1415837 h 2407138"/>
                <a:gd name="connsiteX132" fmla="*/ 164732 w 2407137"/>
                <a:gd name="connsiteY132" fmla="*/ 1489830 h 2407138"/>
                <a:gd name="connsiteX133" fmla="*/ 1735859 w 2407137"/>
                <a:gd name="connsiteY133" fmla="*/ 266344 h 2407138"/>
                <a:gd name="connsiteX134" fmla="*/ 1748915 w 2407137"/>
                <a:gd name="connsiteY134" fmla="*/ 274276 h 2407138"/>
                <a:gd name="connsiteX135" fmla="*/ 1604721 w 2407137"/>
                <a:gd name="connsiteY135" fmla="*/ 524026 h 2407138"/>
                <a:gd name="connsiteX136" fmla="*/ 1591261 w 2407137"/>
                <a:gd name="connsiteY136" fmla="*/ 516794 h 2407138"/>
                <a:gd name="connsiteX137" fmla="*/ 1663713 w 2407137"/>
                <a:gd name="connsiteY137" fmla="*/ 81725 h 2407138"/>
                <a:gd name="connsiteX138" fmla="*/ 1677806 w 2407137"/>
                <a:gd name="connsiteY138" fmla="*/ 87609 h 2407138"/>
                <a:gd name="connsiteX139" fmla="*/ 1514465 w 2407137"/>
                <a:gd name="connsiteY139" fmla="*/ 478804 h 2407138"/>
                <a:gd name="connsiteX140" fmla="*/ 1500526 w 2407137"/>
                <a:gd name="connsiteY140" fmla="*/ 472548 h 2407138"/>
                <a:gd name="connsiteX141" fmla="*/ 0 w 2407137"/>
                <a:gd name="connsiteY141" fmla="*/ 1350847 h 2407138"/>
                <a:gd name="connsiteX142" fmla="*/ 420056 w 2407137"/>
                <a:gd name="connsiteY142" fmla="*/ 1296759 h 2407138"/>
                <a:gd name="connsiteX143" fmla="*/ 422405 w 2407137"/>
                <a:gd name="connsiteY143" fmla="*/ 1311854 h 2407138"/>
                <a:gd name="connsiteX144" fmla="*/ 1951 w 2407137"/>
                <a:gd name="connsiteY144" fmla="*/ 1365994 h 2407138"/>
                <a:gd name="connsiteX145" fmla="*/ 125488 w 2407137"/>
                <a:gd name="connsiteY145" fmla="*/ 1195933 h 2407138"/>
                <a:gd name="connsiteX146" fmla="*/ 411391 w 2407137"/>
                <a:gd name="connsiteY146" fmla="*/ 1195933 h 2407138"/>
                <a:gd name="connsiteX147" fmla="*/ 411958 w 2407137"/>
                <a:gd name="connsiteY147" fmla="*/ 1211206 h 2407138"/>
                <a:gd name="connsiteX148" fmla="*/ 125488 w 2407137"/>
                <a:gd name="connsiteY148" fmla="*/ 1211206 h 2407138"/>
                <a:gd name="connsiteX149" fmla="*/ 125102 w 2407137"/>
                <a:gd name="connsiteY149" fmla="*/ 1203569 h 2407138"/>
                <a:gd name="connsiteX150" fmla="*/ 1475037 w 2407137"/>
                <a:gd name="connsiteY150" fmla="*/ 160931 h 2407138"/>
                <a:gd name="connsiteX151" fmla="*/ 1489829 w 2407137"/>
                <a:gd name="connsiteY151" fmla="*/ 164734 h 2407138"/>
                <a:gd name="connsiteX152" fmla="*/ 1415102 w 2407137"/>
                <a:gd name="connsiteY152" fmla="*/ 443621 h 2407138"/>
                <a:gd name="connsiteX153" fmla="*/ 1400508 w 2407137"/>
                <a:gd name="connsiteY153" fmla="*/ 439077 h 2407138"/>
                <a:gd name="connsiteX154" fmla="*/ 164732 w 2407137"/>
                <a:gd name="connsiteY154" fmla="*/ 917309 h 2407138"/>
                <a:gd name="connsiteX155" fmla="*/ 443620 w 2407137"/>
                <a:gd name="connsiteY155" fmla="*/ 992037 h 2407138"/>
                <a:gd name="connsiteX156" fmla="*/ 439076 w 2407137"/>
                <a:gd name="connsiteY156" fmla="*/ 1006630 h 2407138"/>
                <a:gd name="connsiteX157" fmla="*/ 160929 w 2407137"/>
                <a:gd name="connsiteY157" fmla="*/ 932101 h 2407138"/>
                <a:gd name="connsiteX158" fmla="*/ 1195932 w 2407137"/>
                <a:gd name="connsiteY158" fmla="*/ 125490 h 2407138"/>
                <a:gd name="connsiteX159" fmla="*/ 1203568 w 2407137"/>
                <a:gd name="connsiteY159" fmla="*/ 125104 h 2407138"/>
                <a:gd name="connsiteX160" fmla="*/ 1211205 w 2407137"/>
                <a:gd name="connsiteY160" fmla="*/ 125490 h 2407138"/>
                <a:gd name="connsiteX161" fmla="*/ 1211205 w 2407137"/>
                <a:gd name="connsiteY161" fmla="*/ 411392 h 2407138"/>
                <a:gd name="connsiteX162" fmla="*/ 1195932 w 2407137"/>
                <a:gd name="connsiteY162" fmla="*/ 411959 h 2407138"/>
                <a:gd name="connsiteX163" fmla="*/ 1357679 w 2407137"/>
                <a:gd name="connsiteY163" fmla="*/ 856 h 2407138"/>
                <a:gd name="connsiteX164" fmla="*/ 1372816 w 2407137"/>
                <a:gd name="connsiteY164" fmla="*/ 2893 h 2407138"/>
                <a:gd name="connsiteX165" fmla="*/ 1316657 w 2407137"/>
                <a:gd name="connsiteY165" fmla="*/ 420298 h 2407138"/>
                <a:gd name="connsiteX166" fmla="*/ 1309186 w 2407137"/>
                <a:gd name="connsiteY166" fmla="*/ 418554 h 2407138"/>
                <a:gd name="connsiteX167" fmla="*/ 1301520 w 2407137"/>
                <a:gd name="connsiteY167" fmla="*/ 418261 h 2407138"/>
                <a:gd name="connsiteX168" fmla="*/ 2893 w 2407137"/>
                <a:gd name="connsiteY168" fmla="*/ 1034322 h 2407138"/>
                <a:gd name="connsiteX169" fmla="*/ 420297 w 2407137"/>
                <a:gd name="connsiteY169" fmla="*/ 1090480 h 2407138"/>
                <a:gd name="connsiteX170" fmla="*/ 418554 w 2407137"/>
                <a:gd name="connsiteY170" fmla="*/ 1097951 h 2407138"/>
                <a:gd name="connsiteX171" fmla="*/ 418261 w 2407137"/>
                <a:gd name="connsiteY171" fmla="*/ 1105616 h 2407138"/>
                <a:gd name="connsiteX172" fmla="*/ 855 w 2407137"/>
                <a:gd name="connsiteY172" fmla="*/ 1049458 h 2407138"/>
                <a:gd name="connsiteX173" fmla="*/ 274274 w 2407137"/>
                <a:gd name="connsiteY173" fmla="*/ 658223 h 2407138"/>
                <a:gd name="connsiteX174" fmla="*/ 524025 w 2407137"/>
                <a:gd name="connsiteY174" fmla="*/ 802416 h 2407138"/>
                <a:gd name="connsiteX175" fmla="*/ 516793 w 2407137"/>
                <a:gd name="connsiteY175" fmla="*/ 815877 h 2407138"/>
                <a:gd name="connsiteX176" fmla="*/ 266342 w 2407137"/>
                <a:gd name="connsiteY176" fmla="*/ 671279 h 2407138"/>
                <a:gd name="connsiteX177" fmla="*/ 917308 w 2407137"/>
                <a:gd name="connsiteY177" fmla="*/ 164734 h 2407138"/>
                <a:gd name="connsiteX178" fmla="*/ 932100 w 2407137"/>
                <a:gd name="connsiteY178" fmla="*/ 160930 h 2407138"/>
                <a:gd name="connsiteX179" fmla="*/ 1006152 w 2407137"/>
                <a:gd name="connsiteY179" fmla="*/ 437297 h 2407138"/>
                <a:gd name="connsiteX180" fmla="*/ 991300 w 2407137"/>
                <a:gd name="connsiteY180" fmla="*/ 440877 h 2407138"/>
                <a:gd name="connsiteX181" fmla="*/ 1041143 w 2407137"/>
                <a:gd name="connsiteY181" fmla="*/ 1951 h 2407138"/>
                <a:gd name="connsiteX182" fmla="*/ 1056290 w 2407137"/>
                <a:gd name="connsiteY182" fmla="*/ 0 h 2407138"/>
                <a:gd name="connsiteX183" fmla="*/ 1110379 w 2407137"/>
                <a:gd name="connsiteY183" fmla="*/ 420056 h 2407138"/>
                <a:gd name="connsiteX184" fmla="*/ 1095283 w 2407137"/>
                <a:gd name="connsiteY184" fmla="*/ 422406 h 2407138"/>
                <a:gd name="connsiteX185" fmla="*/ 87609 w 2407137"/>
                <a:gd name="connsiteY185" fmla="*/ 729331 h 2407138"/>
                <a:gd name="connsiteX186" fmla="*/ 478803 w 2407137"/>
                <a:gd name="connsiteY186" fmla="*/ 892672 h 2407138"/>
                <a:gd name="connsiteX187" fmla="*/ 472547 w 2407137"/>
                <a:gd name="connsiteY187" fmla="*/ 906611 h 2407138"/>
                <a:gd name="connsiteX188" fmla="*/ 81723 w 2407137"/>
                <a:gd name="connsiteY188" fmla="*/ 743424 h 2407138"/>
                <a:gd name="connsiteX189" fmla="*/ 84666 w 2407137"/>
                <a:gd name="connsiteY189" fmla="*/ 736377 h 2407138"/>
                <a:gd name="connsiteX190" fmla="*/ 446636 w 2407137"/>
                <a:gd name="connsiteY190" fmla="*/ 435837 h 2407138"/>
                <a:gd name="connsiteX191" fmla="*/ 649045 w 2407137"/>
                <a:gd name="connsiteY191" fmla="*/ 638246 h 2407138"/>
                <a:gd name="connsiteX192" fmla="*/ 642057 w 2407137"/>
                <a:gd name="connsiteY192" fmla="*/ 644612 h 2407138"/>
                <a:gd name="connsiteX193" fmla="*/ 638347 w 2407137"/>
                <a:gd name="connsiteY193" fmla="*/ 649147 h 2407138"/>
                <a:gd name="connsiteX194" fmla="*/ 435836 w 2407137"/>
                <a:gd name="connsiteY194" fmla="*/ 446636 h 2407138"/>
                <a:gd name="connsiteX195" fmla="*/ 440978 w 2407137"/>
                <a:gd name="connsiteY195" fmla="*/ 440979 h 2407138"/>
                <a:gd name="connsiteX196" fmla="*/ 658223 w 2407137"/>
                <a:gd name="connsiteY196" fmla="*/ 274275 h 2407138"/>
                <a:gd name="connsiteX197" fmla="*/ 671279 w 2407137"/>
                <a:gd name="connsiteY197" fmla="*/ 266343 h 2407138"/>
                <a:gd name="connsiteX198" fmla="*/ 814473 w 2407137"/>
                <a:gd name="connsiteY198" fmla="*/ 514363 h 2407138"/>
                <a:gd name="connsiteX199" fmla="*/ 801367 w 2407137"/>
                <a:gd name="connsiteY199" fmla="*/ 522209 h 2407138"/>
                <a:gd name="connsiteX200" fmla="*/ 735676 w 2407137"/>
                <a:gd name="connsiteY200" fmla="*/ 84934 h 2407138"/>
                <a:gd name="connsiteX201" fmla="*/ 749802 w 2407137"/>
                <a:gd name="connsiteY201" fmla="*/ 79129 h 2407138"/>
                <a:gd name="connsiteX202" fmla="*/ 909846 w 2407137"/>
                <a:gd name="connsiteY202" fmla="*/ 468633 h 2407138"/>
                <a:gd name="connsiteX203" fmla="*/ 895778 w 2407137"/>
                <a:gd name="connsiteY203" fmla="*/ 474580 h 2407138"/>
                <a:gd name="connsiteX204" fmla="*/ 248376 w 2407137"/>
                <a:gd name="connsiteY204" fmla="*/ 456659 h 2407138"/>
                <a:gd name="connsiteX205" fmla="*/ 581852 w 2407137"/>
                <a:gd name="connsiteY205" fmla="*/ 714051 h 2407138"/>
                <a:gd name="connsiteX206" fmla="*/ 572397 w 2407137"/>
                <a:gd name="connsiteY206" fmla="*/ 726047 h 2407138"/>
                <a:gd name="connsiteX207" fmla="*/ 239044 w 2407137"/>
                <a:gd name="connsiteY207" fmla="*/ 468748 h 2407138"/>
                <a:gd name="connsiteX208" fmla="*/ 243710 w 2407137"/>
                <a:gd name="connsiteY208" fmla="*/ 462704 h 2407138"/>
                <a:gd name="connsiteX209" fmla="*/ 462094 w 2407137"/>
                <a:gd name="connsiteY209" fmla="*/ 244150 h 2407138"/>
                <a:gd name="connsiteX210" fmla="*/ 474238 w 2407137"/>
                <a:gd name="connsiteY210" fmla="*/ 234887 h 2407138"/>
                <a:gd name="connsiteX211" fmla="*/ 729468 w 2407137"/>
                <a:gd name="connsiteY211" fmla="*/ 569472 h 2407138"/>
                <a:gd name="connsiteX212" fmla="*/ 723162 w 2407137"/>
                <a:gd name="connsiteY212" fmla="*/ 573797 h 2407138"/>
                <a:gd name="connsiteX213" fmla="*/ 717325 w 2407137"/>
                <a:gd name="connsiteY213" fmla="*/ 578735 h 2407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2407137" h="2407138">
                  <a:moveTo>
                    <a:pt x="1677670" y="1837666"/>
                  </a:moveTo>
                  <a:lnTo>
                    <a:pt x="1683974" y="1833341"/>
                  </a:lnTo>
                  <a:lnTo>
                    <a:pt x="1689813" y="1828403"/>
                  </a:lnTo>
                  <a:lnTo>
                    <a:pt x="1945042" y="2162988"/>
                  </a:lnTo>
                  <a:lnTo>
                    <a:pt x="1932899" y="2172251"/>
                  </a:lnTo>
                  <a:close/>
                  <a:moveTo>
                    <a:pt x="1592663" y="1892774"/>
                  </a:moveTo>
                  <a:lnTo>
                    <a:pt x="1605769" y="1884929"/>
                  </a:lnTo>
                  <a:lnTo>
                    <a:pt x="1748914" y="2132863"/>
                  </a:lnTo>
                  <a:lnTo>
                    <a:pt x="1735858" y="2140795"/>
                  </a:lnTo>
                  <a:close/>
                  <a:moveTo>
                    <a:pt x="1768789" y="1757990"/>
                  </a:moveTo>
                  <a:lnTo>
                    <a:pt x="1971301" y="1960502"/>
                  </a:lnTo>
                  <a:lnTo>
                    <a:pt x="1966159" y="1966159"/>
                  </a:lnTo>
                  <a:lnTo>
                    <a:pt x="1960501" y="1971301"/>
                  </a:lnTo>
                  <a:lnTo>
                    <a:pt x="1758092" y="1768892"/>
                  </a:lnTo>
                  <a:lnTo>
                    <a:pt x="1765079" y="1762526"/>
                  </a:lnTo>
                  <a:close/>
                  <a:moveTo>
                    <a:pt x="1834740" y="1681091"/>
                  </a:moveTo>
                  <a:lnTo>
                    <a:pt x="2168093" y="1938389"/>
                  </a:lnTo>
                  <a:lnTo>
                    <a:pt x="2158761" y="1950479"/>
                  </a:lnTo>
                  <a:lnTo>
                    <a:pt x="1825285" y="1693086"/>
                  </a:lnTo>
                  <a:close/>
                  <a:moveTo>
                    <a:pt x="1497292" y="1938505"/>
                  </a:moveTo>
                  <a:lnTo>
                    <a:pt x="1511359" y="1932557"/>
                  </a:lnTo>
                  <a:lnTo>
                    <a:pt x="1671461" y="2322204"/>
                  </a:lnTo>
                  <a:lnTo>
                    <a:pt x="1657335" y="2328008"/>
                  </a:lnTo>
                  <a:close/>
                  <a:moveTo>
                    <a:pt x="1400984" y="1969841"/>
                  </a:moveTo>
                  <a:lnTo>
                    <a:pt x="1415837" y="1966261"/>
                  </a:lnTo>
                  <a:lnTo>
                    <a:pt x="1489829" y="2242404"/>
                  </a:lnTo>
                  <a:lnTo>
                    <a:pt x="1475037" y="2246208"/>
                  </a:lnTo>
                  <a:close/>
                  <a:moveTo>
                    <a:pt x="1890343" y="1591261"/>
                  </a:moveTo>
                  <a:lnTo>
                    <a:pt x="2140794" y="1735859"/>
                  </a:lnTo>
                  <a:lnTo>
                    <a:pt x="2132863" y="1748915"/>
                  </a:lnTo>
                  <a:lnTo>
                    <a:pt x="1883112" y="1604721"/>
                  </a:lnTo>
                  <a:close/>
                  <a:moveTo>
                    <a:pt x="1934589" y="1500527"/>
                  </a:moveTo>
                  <a:lnTo>
                    <a:pt x="2325413" y="1663714"/>
                  </a:lnTo>
                  <a:lnTo>
                    <a:pt x="2319529" y="1677807"/>
                  </a:lnTo>
                  <a:lnTo>
                    <a:pt x="1928334" y="1514465"/>
                  </a:lnTo>
                  <a:close/>
                  <a:moveTo>
                    <a:pt x="1296758" y="1987081"/>
                  </a:moveTo>
                  <a:lnTo>
                    <a:pt x="1311855" y="1984732"/>
                  </a:lnTo>
                  <a:lnTo>
                    <a:pt x="1365995" y="2405187"/>
                  </a:lnTo>
                  <a:lnTo>
                    <a:pt x="1350847" y="2407138"/>
                  </a:lnTo>
                  <a:close/>
                  <a:moveTo>
                    <a:pt x="1195932" y="1995746"/>
                  </a:moveTo>
                  <a:lnTo>
                    <a:pt x="1211204" y="1995179"/>
                  </a:lnTo>
                  <a:lnTo>
                    <a:pt x="1211204" y="2281649"/>
                  </a:lnTo>
                  <a:lnTo>
                    <a:pt x="1203568" y="2282034"/>
                  </a:lnTo>
                  <a:lnTo>
                    <a:pt x="1195932" y="2281649"/>
                  </a:lnTo>
                  <a:close/>
                  <a:moveTo>
                    <a:pt x="1968060" y="1400508"/>
                  </a:moveTo>
                  <a:lnTo>
                    <a:pt x="2246208" y="1475038"/>
                  </a:lnTo>
                  <a:lnTo>
                    <a:pt x="2242404" y="1489831"/>
                  </a:lnTo>
                  <a:lnTo>
                    <a:pt x="1963516" y="1415103"/>
                  </a:lnTo>
                  <a:close/>
                  <a:moveTo>
                    <a:pt x="1090481" y="1986840"/>
                  </a:moveTo>
                  <a:lnTo>
                    <a:pt x="1097951" y="1988584"/>
                  </a:lnTo>
                  <a:lnTo>
                    <a:pt x="1105617" y="1988876"/>
                  </a:lnTo>
                  <a:lnTo>
                    <a:pt x="1049458" y="2406281"/>
                  </a:lnTo>
                  <a:lnTo>
                    <a:pt x="1034322" y="2404245"/>
                  </a:lnTo>
                  <a:close/>
                  <a:moveTo>
                    <a:pt x="1988876" y="1301520"/>
                  </a:moveTo>
                  <a:lnTo>
                    <a:pt x="2406281" y="1357679"/>
                  </a:lnTo>
                  <a:lnTo>
                    <a:pt x="2404244" y="1372815"/>
                  </a:lnTo>
                  <a:lnTo>
                    <a:pt x="1986840" y="1316657"/>
                  </a:lnTo>
                  <a:lnTo>
                    <a:pt x="1988583" y="1309187"/>
                  </a:lnTo>
                  <a:close/>
                  <a:moveTo>
                    <a:pt x="992036" y="1963517"/>
                  </a:moveTo>
                  <a:lnTo>
                    <a:pt x="1006629" y="1968061"/>
                  </a:lnTo>
                  <a:lnTo>
                    <a:pt x="932100" y="2246208"/>
                  </a:lnTo>
                  <a:lnTo>
                    <a:pt x="917308" y="2242405"/>
                  </a:lnTo>
                  <a:close/>
                  <a:moveTo>
                    <a:pt x="1995178" y="1195933"/>
                  </a:moveTo>
                  <a:lnTo>
                    <a:pt x="2281649" y="1195933"/>
                  </a:lnTo>
                  <a:lnTo>
                    <a:pt x="2282034" y="1203569"/>
                  </a:lnTo>
                  <a:lnTo>
                    <a:pt x="2281649" y="1211206"/>
                  </a:lnTo>
                  <a:lnTo>
                    <a:pt x="1995745" y="1211206"/>
                  </a:lnTo>
                  <a:close/>
                  <a:moveTo>
                    <a:pt x="1984731" y="1095284"/>
                  </a:moveTo>
                  <a:lnTo>
                    <a:pt x="2405186" y="1041144"/>
                  </a:lnTo>
                  <a:lnTo>
                    <a:pt x="2407137" y="1056290"/>
                  </a:lnTo>
                  <a:lnTo>
                    <a:pt x="1987080" y="1110379"/>
                  </a:lnTo>
                  <a:close/>
                  <a:moveTo>
                    <a:pt x="892672" y="1928335"/>
                  </a:moveTo>
                  <a:lnTo>
                    <a:pt x="906611" y="1934590"/>
                  </a:lnTo>
                  <a:lnTo>
                    <a:pt x="743425" y="2325414"/>
                  </a:lnTo>
                  <a:lnTo>
                    <a:pt x="729331" y="2319529"/>
                  </a:lnTo>
                  <a:close/>
                  <a:moveTo>
                    <a:pt x="802416" y="1883113"/>
                  </a:moveTo>
                  <a:lnTo>
                    <a:pt x="815877" y="1890344"/>
                  </a:lnTo>
                  <a:lnTo>
                    <a:pt x="671279" y="2140796"/>
                  </a:lnTo>
                  <a:lnTo>
                    <a:pt x="658223" y="2132863"/>
                  </a:lnTo>
                  <a:close/>
                  <a:moveTo>
                    <a:pt x="1966260" y="991301"/>
                  </a:moveTo>
                  <a:lnTo>
                    <a:pt x="2242405" y="917309"/>
                  </a:lnTo>
                  <a:lnTo>
                    <a:pt x="2246208" y="932101"/>
                  </a:lnTo>
                  <a:lnTo>
                    <a:pt x="1969840" y="1006153"/>
                  </a:lnTo>
                  <a:close/>
                  <a:moveTo>
                    <a:pt x="1932557" y="895779"/>
                  </a:moveTo>
                  <a:lnTo>
                    <a:pt x="2322203" y="735676"/>
                  </a:lnTo>
                  <a:lnTo>
                    <a:pt x="2328008" y="749803"/>
                  </a:lnTo>
                  <a:lnTo>
                    <a:pt x="1938504" y="909846"/>
                  </a:lnTo>
                  <a:close/>
                  <a:moveTo>
                    <a:pt x="714051" y="1825286"/>
                  </a:moveTo>
                  <a:lnTo>
                    <a:pt x="726047" y="1834740"/>
                  </a:lnTo>
                  <a:lnTo>
                    <a:pt x="468748" y="2168094"/>
                  </a:lnTo>
                  <a:lnTo>
                    <a:pt x="456659" y="2158762"/>
                  </a:lnTo>
                  <a:close/>
                  <a:moveTo>
                    <a:pt x="638245" y="1758093"/>
                  </a:moveTo>
                  <a:lnTo>
                    <a:pt x="644611" y="1765080"/>
                  </a:lnTo>
                  <a:lnTo>
                    <a:pt x="649147" y="1768790"/>
                  </a:lnTo>
                  <a:lnTo>
                    <a:pt x="446636" y="1971302"/>
                  </a:lnTo>
                  <a:lnTo>
                    <a:pt x="440978" y="1966159"/>
                  </a:lnTo>
                  <a:lnTo>
                    <a:pt x="435836" y="1960502"/>
                  </a:lnTo>
                  <a:close/>
                  <a:moveTo>
                    <a:pt x="1884928" y="801368"/>
                  </a:moveTo>
                  <a:lnTo>
                    <a:pt x="2132863" y="658223"/>
                  </a:lnTo>
                  <a:lnTo>
                    <a:pt x="2140794" y="671279"/>
                  </a:lnTo>
                  <a:lnTo>
                    <a:pt x="1892773" y="814474"/>
                  </a:lnTo>
                  <a:close/>
                  <a:moveTo>
                    <a:pt x="1828403" y="717325"/>
                  </a:moveTo>
                  <a:lnTo>
                    <a:pt x="2162987" y="462095"/>
                  </a:lnTo>
                  <a:lnTo>
                    <a:pt x="2172250" y="474239"/>
                  </a:lnTo>
                  <a:lnTo>
                    <a:pt x="1837666" y="729468"/>
                  </a:lnTo>
                  <a:lnTo>
                    <a:pt x="1833340" y="723163"/>
                  </a:lnTo>
                  <a:close/>
                  <a:moveTo>
                    <a:pt x="234886" y="1932900"/>
                  </a:moveTo>
                  <a:lnTo>
                    <a:pt x="569471" y="1677670"/>
                  </a:lnTo>
                  <a:lnTo>
                    <a:pt x="573796" y="1683975"/>
                  </a:lnTo>
                  <a:lnTo>
                    <a:pt x="578735" y="1689813"/>
                  </a:lnTo>
                  <a:lnTo>
                    <a:pt x="244150" y="1945043"/>
                  </a:lnTo>
                  <a:close/>
                  <a:moveTo>
                    <a:pt x="266342" y="1735860"/>
                  </a:moveTo>
                  <a:lnTo>
                    <a:pt x="514363" y="1592665"/>
                  </a:lnTo>
                  <a:lnTo>
                    <a:pt x="522208" y="1605770"/>
                  </a:lnTo>
                  <a:lnTo>
                    <a:pt x="274274" y="1748916"/>
                  </a:lnTo>
                  <a:close/>
                  <a:moveTo>
                    <a:pt x="1960501" y="435837"/>
                  </a:moveTo>
                  <a:lnTo>
                    <a:pt x="1966159" y="440979"/>
                  </a:lnTo>
                  <a:lnTo>
                    <a:pt x="1971301" y="446637"/>
                  </a:lnTo>
                  <a:lnTo>
                    <a:pt x="1768891" y="649046"/>
                  </a:lnTo>
                  <a:lnTo>
                    <a:pt x="1762525" y="642058"/>
                  </a:lnTo>
                  <a:lnTo>
                    <a:pt x="1757990" y="638348"/>
                  </a:lnTo>
                  <a:close/>
                  <a:moveTo>
                    <a:pt x="1938389" y="239045"/>
                  </a:moveTo>
                  <a:lnTo>
                    <a:pt x="1950479" y="248377"/>
                  </a:lnTo>
                  <a:lnTo>
                    <a:pt x="1693086" y="581852"/>
                  </a:lnTo>
                  <a:lnTo>
                    <a:pt x="1681090" y="572398"/>
                  </a:lnTo>
                  <a:close/>
                  <a:moveTo>
                    <a:pt x="79129" y="1657336"/>
                  </a:moveTo>
                  <a:lnTo>
                    <a:pt x="468633" y="1497292"/>
                  </a:lnTo>
                  <a:lnTo>
                    <a:pt x="474580" y="1511360"/>
                  </a:lnTo>
                  <a:lnTo>
                    <a:pt x="84934" y="1671462"/>
                  </a:lnTo>
                  <a:close/>
                  <a:moveTo>
                    <a:pt x="160929" y="1475039"/>
                  </a:moveTo>
                  <a:lnTo>
                    <a:pt x="437296" y="1400986"/>
                  </a:lnTo>
                  <a:lnTo>
                    <a:pt x="440876" y="1415837"/>
                  </a:lnTo>
                  <a:lnTo>
                    <a:pt x="164732" y="1489830"/>
                  </a:lnTo>
                  <a:close/>
                  <a:moveTo>
                    <a:pt x="1735859" y="266344"/>
                  </a:moveTo>
                  <a:lnTo>
                    <a:pt x="1748915" y="274276"/>
                  </a:lnTo>
                  <a:lnTo>
                    <a:pt x="1604721" y="524026"/>
                  </a:lnTo>
                  <a:lnTo>
                    <a:pt x="1591261" y="516794"/>
                  </a:lnTo>
                  <a:close/>
                  <a:moveTo>
                    <a:pt x="1663713" y="81725"/>
                  </a:moveTo>
                  <a:lnTo>
                    <a:pt x="1677806" y="87609"/>
                  </a:lnTo>
                  <a:lnTo>
                    <a:pt x="1514465" y="478804"/>
                  </a:lnTo>
                  <a:lnTo>
                    <a:pt x="1500526" y="472548"/>
                  </a:lnTo>
                  <a:close/>
                  <a:moveTo>
                    <a:pt x="0" y="1350847"/>
                  </a:moveTo>
                  <a:lnTo>
                    <a:pt x="420056" y="1296759"/>
                  </a:lnTo>
                  <a:lnTo>
                    <a:pt x="422405" y="1311854"/>
                  </a:lnTo>
                  <a:lnTo>
                    <a:pt x="1951" y="1365994"/>
                  </a:lnTo>
                  <a:close/>
                  <a:moveTo>
                    <a:pt x="125488" y="1195933"/>
                  </a:moveTo>
                  <a:lnTo>
                    <a:pt x="411391" y="1195933"/>
                  </a:lnTo>
                  <a:lnTo>
                    <a:pt x="411958" y="1211206"/>
                  </a:lnTo>
                  <a:lnTo>
                    <a:pt x="125488" y="1211206"/>
                  </a:lnTo>
                  <a:lnTo>
                    <a:pt x="125102" y="1203569"/>
                  </a:lnTo>
                  <a:close/>
                  <a:moveTo>
                    <a:pt x="1475037" y="160931"/>
                  </a:moveTo>
                  <a:lnTo>
                    <a:pt x="1489829" y="164734"/>
                  </a:lnTo>
                  <a:lnTo>
                    <a:pt x="1415102" y="443621"/>
                  </a:lnTo>
                  <a:lnTo>
                    <a:pt x="1400508" y="439077"/>
                  </a:lnTo>
                  <a:close/>
                  <a:moveTo>
                    <a:pt x="164732" y="917309"/>
                  </a:moveTo>
                  <a:lnTo>
                    <a:pt x="443620" y="992037"/>
                  </a:lnTo>
                  <a:lnTo>
                    <a:pt x="439076" y="1006630"/>
                  </a:lnTo>
                  <a:lnTo>
                    <a:pt x="160929" y="932101"/>
                  </a:lnTo>
                  <a:close/>
                  <a:moveTo>
                    <a:pt x="1195932" y="125490"/>
                  </a:moveTo>
                  <a:lnTo>
                    <a:pt x="1203568" y="125104"/>
                  </a:lnTo>
                  <a:lnTo>
                    <a:pt x="1211205" y="125490"/>
                  </a:lnTo>
                  <a:lnTo>
                    <a:pt x="1211205" y="411392"/>
                  </a:lnTo>
                  <a:lnTo>
                    <a:pt x="1195932" y="411959"/>
                  </a:lnTo>
                  <a:close/>
                  <a:moveTo>
                    <a:pt x="1357679" y="856"/>
                  </a:moveTo>
                  <a:lnTo>
                    <a:pt x="1372816" y="2893"/>
                  </a:lnTo>
                  <a:lnTo>
                    <a:pt x="1316657" y="420298"/>
                  </a:lnTo>
                  <a:lnTo>
                    <a:pt x="1309186" y="418554"/>
                  </a:lnTo>
                  <a:lnTo>
                    <a:pt x="1301520" y="418261"/>
                  </a:lnTo>
                  <a:close/>
                  <a:moveTo>
                    <a:pt x="2893" y="1034322"/>
                  </a:moveTo>
                  <a:lnTo>
                    <a:pt x="420297" y="1090480"/>
                  </a:lnTo>
                  <a:lnTo>
                    <a:pt x="418554" y="1097951"/>
                  </a:lnTo>
                  <a:lnTo>
                    <a:pt x="418261" y="1105616"/>
                  </a:lnTo>
                  <a:lnTo>
                    <a:pt x="855" y="1049458"/>
                  </a:lnTo>
                  <a:close/>
                  <a:moveTo>
                    <a:pt x="274274" y="658223"/>
                  </a:moveTo>
                  <a:lnTo>
                    <a:pt x="524025" y="802416"/>
                  </a:lnTo>
                  <a:lnTo>
                    <a:pt x="516793" y="815877"/>
                  </a:lnTo>
                  <a:lnTo>
                    <a:pt x="266342" y="671279"/>
                  </a:lnTo>
                  <a:close/>
                  <a:moveTo>
                    <a:pt x="917308" y="164734"/>
                  </a:moveTo>
                  <a:lnTo>
                    <a:pt x="932100" y="160930"/>
                  </a:lnTo>
                  <a:lnTo>
                    <a:pt x="1006152" y="437297"/>
                  </a:lnTo>
                  <a:lnTo>
                    <a:pt x="991300" y="440877"/>
                  </a:lnTo>
                  <a:close/>
                  <a:moveTo>
                    <a:pt x="1041143" y="1951"/>
                  </a:moveTo>
                  <a:lnTo>
                    <a:pt x="1056290" y="0"/>
                  </a:lnTo>
                  <a:lnTo>
                    <a:pt x="1110379" y="420056"/>
                  </a:lnTo>
                  <a:lnTo>
                    <a:pt x="1095283" y="422406"/>
                  </a:lnTo>
                  <a:close/>
                  <a:moveTo>
                    <a:pt x="87609" y="729331"/>
                  </a:moveTo>
                  <a:lnTo>
                    <a:pt x="478803" y="892672"/>
                  </a:lnTo>
                  <a:lnTo>
                    <a:pt x="472547" y="906611"/>
                  </a:lnTo>
                  <a:lnTo>
                    <a:pt x="81723" y="743424"/>
                  </a:lnTo>
                  <a:lnTo>
                    <a:pt x="84666" y="736377"/>
                  </a:lnTo>
                  <a:close/>
                  <a:moveTo>
                    <a:pt x="446636" y="435837"/>
                  </a:moveTo>
                  <a:lnTo>
                    <a:pt x="649045" y="638246"/>
                  </a:lnTo>
                  <a:lnTo>
                    <a:pt x="642057" y="644612"/>
                  </a:lnTo>
                  <a:lnTo>
                    <a:pt x="638347" y="649147"/>
                  </a:lnTo>
                  <a:lnTo>
                    <a:pt x="435836" y="446636"/>
                  </a:lnTo>
                  <a:lnTo>
                    <a:pt x="440978" y="440979"/>
                  </a:lnTo>
                  <a:close/>
                  <a:moveTo>
                    <a:pt x="658223" y="274275"/>
                  </a:moveTo>
                  <a:lnTo>
                    <a:pt x="671279" y="266343"/>
                  </a:lnTo>
                  <a:lnTo>
                    <a:pt x="814473" y="514363"/>
                  </a:lnTo>
                  <a:lnTo>
                    <a:pt x="801367" y="522209"/>
                  </a:lnTo>
                  <a:close/>
                  <a:moveTo>
                    <a:pt x="735676" y="84934"/>
                  </a:moveTo>
                  <a:lnTo>
                    <a:pt x="749802" y="79129"/>
                  </a:lnTo>
                  <a:lnTo>
                    <a:pt x="909846" y="468633"/>
                  </a:lnTo>
                  <a:lnTo>
                    <a:pt x="895778" y="474580"/>
                  </a:lnTo>
                  <a:close/>
                  <a:moveTo>
                    <a:pt x="248376" y="456659"/>
                  </a:moveTo>
                  <a:lnTo>
                    <a:pt x="581852" y="714051"/>
                  </a:lnTo>
                  <a:lnTo>
                    <a:pt x="572397" y="726047"/>
                  </a:lnTo>
                  <a:lnTo>
                    <a:pt x="239044" y="468748"/>
                  </a:lnTo>
                  <a:lnTo>
                    <a:pt x="243710" y="462704"/>
                  </a:lnTo>
                  <a:close/>
                  <a:moveTo>
                    <a:pt x="462094" y="244150"/>
                  </a:moveTo>
                  <a:lnTo>
                    <a:pt x="474238" y="234887"/>
                  </a:lnTo>
                  <a:lnTo>
                    <a:pt x="729468" y="569472"/>
                  </a:lnTo>
                  <a:lnTo>
                    <a:pt x="723162" y="573797"/>
                  </a:lnTo>
                  <a:lnTo>
                    <a:pt x="717325" y="578735"/>
                  </a:lnTo>
                  <a:close/>
                </a:path>
              </a:pathLst>
            </a:custGeom>
            <a:solidFill>
              <a:srgbClr val="FFFF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smtClean="0">
                <a:ln>
                  <a:noFill/>
                </a:ln>
                <a:solidFill>
                  <a:prstClr val="white"/>
                </a:solidFill>
                <a:effectLst/>
                <a:uLnTx/>
                <a:uFillTx/>
                <a:latin typeface="Franklin Gothic Book"/>
                <a:ea typeface="微软雅黑"/>
                <a:cs typeface="+mn-cs"/>
              </a:endParaRPr>
            </a:p>
          </p:txBody>
        </p:sp>
      </p:grpSp>
      <p:sp>
        <p:nvSpPr>
          <p:cNvPr id="27" name="文本框 26"/>
          <p:cNvSpPr txBox="1">
            <a:spLocks noChangeArrowheads="1"/>
          </p:cNvSpPr>
          <p:nvPr/>
        </p:nvSpPr>
        <p:spPr bwMode="auto">
          <a:xfrm>
            <a:off x="2535995" y="285191"/>
            <a:ext cx="4698722"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新时代</a:t>
            </a:r>
            <a:r>
              <a:rPr lang="zh-CN" altLang="en-US" sz="3200" b="1" dirty="0">
                <a:solidFill>
                  <a:srgbClr val="D8060A"/>
                </a:solidFill>
                <a:latin typeface="微软雅黑" panose="020B0503020204020204" pitchFamily="34" charset="-122"/>
                <a:ea typeface="微软雅黑" panose="020B0503020204020204" pitchFamily="34" charset="-122"/>
              </a:rPr>
              <a:t>中国特色</a:t>
            </a:r>
            <a:r>
              <a:rPr lang="zh-CN" altLang="en-US" sz="3200" b="1" dirty="0" smtClean="0">
                <a:solidFill>
                  <a:srgbClr val="D8060A"/>
                </a:solidFill>
                <a:latin typeface="微软雅黑" panose="020B0503020204020204" pitchFamily="34" charset="-122"/>
                <a:ea typeface="微软雅黑" panose="020B0503020204020204" pitchFamily="34" charset="-122"/>
              </a:rPr>
              <a:t>社会主义</a:t>
            </a:r>
            <a:endParaRPr lang="en-US" altLang="zh-CN" sz="3200" b="1" dirty="0" smtClean="0">
              <a:solidFill>
                <a:srgbClr val="D8060A"/>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社会主义初级阶段</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
        <p:nvSpPr>
          <p:cNvPr id="10" name="矩形 9"/>
          <p:cNvSpPr/>
          <p:nvPr/>
        </p:nvSpPr>
        <p:spPr>
          <a:xfrm>
            <a:off x="1855572" y="531413"/>
            <a:ext cx="595035" cy="584775"/>
          </a:xfrm>
          <a:prstGeom prst="rect">
            <a:avLst/>
          </a:prstGeom>
        </p:spPr>
        <p:txBody>
          <a:bodyPr wrap="none">
            <a:spAutoFit/>
          </a:bodyPr>
          <a:lstStyle/>
          <a:p>
            <a:r>
              <a:rPr lang="zh-CN" altLang="en-US" sz="3200" b="1" dirty="0">
                <a:solidFill>
                  <a:srgbClr val="D8060A"/>
                </a:solidFill>
                <a:latin typeface="微软雅黑" panose="020B0503020204020204" pitchFamily="34" charset="-122"/>
                <a:ea typeface="微软雅黑" panose="020B0503020204020204" pitchFamily="34" charset="-122"/>
              </a:rPr>
              <a:t>与</a:t>
            </a:r>
            <a:endParaRPr lang="zh-CN" altLang="en-US" sz="3200" dirty="0"/>
          </a:p>
        </p:txBody>
      </p:sp>
      <p:sp>
        <p:nvSpPr>
          <p:cNvPr id="11" name="矩形 10"/>
          <p:cNvSpPr/>
          <p:nvPr/>
        </p:nvSpPr>
        <p:spPr>
          <a:xfrm>
            <a:off x="7320105" y="531413"/>
            <a:ext cx="1415772" cy="584775"/>
          </a:xfrm>
          <a:prstGeom prst="rect">
            <a:avLst/>
          </a:prstGeom>
        </p:spPr>
        <p:txBody>
          <a:bodyPr wrap="none">
            <a:spAutoFit/>
          </a:bodyPr>
          <a:lstStyle/>
          <a:p>
            <a:pPr fontAlgn="base">
              <a:spcBef>
                <a:spcPct val="0"/>
              </a:spcBef>
              <a:spcAft>
                <a:spcPct val="0"/>
              </a:spcAft>
              <a:defRPr/>
            </a:pPr>
            <a:r>
              <a:rPr lang="zh-CN" altLang="en-US" sz="3200" b="1" dirty="0">
                <a:solidFill>
                  <a:srgbClr val="D8060A"/>
                </a:solidFill>
                <a:latin typeface="微软雅黑" panose="020B0503020204020204" pitchFamily="34" charset="-122"/>
                <a:ea typeface="微软雅黑" panose="020B0503020204020204" pitchFamily="34" charset="-122"/>
              </a:rPr>
              <a:t>的关系</a:t>
            </a:r>
          </a:p>
        </p:txBody>
      </p:sp>
      <p:sp>
        <p:nvSpPr>
          <p:cNvPr id="29" name="矩形 28"/>
          <p:cNvSpPr/>
          <p:nvPr/>
        </p:nvSpPr>
        <p:spPr>
          <a:xfrm>
            <a:off x="4616566" y="3816034"/>
            <a:ext cx="385191" cy="384822"/>
          </a:xfrm>
          <a:prstGeom prst="rect">
            <a:avLst/>
          </a:prstGeom>
          <a:solidFill>
            <a:schemeClr val="accent2"/>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prstClr val="white"/>
              </a:solidFill>
            </a:endParaRPr>
          </a:p>
        </p:txBody>
      </p:sp>
      <p:sp>
        <p:nvSpPr>
          <p:cNvPr id="30" name="矩形 29"/>
          <p:cNvSpPr/>
          <p:nvPr/>
        </p:nvSpPr>
        <p:spPr>
          <a:xfrm>
            <a:off x="4616566" y="5205429"/>
            <a:ext cx="385191" cy="384822"/>
          </a:xfrm>
          <a:prstGeom prst="rect">
            <a:avLst/>
          </a:prstGeom>
          <a:solidFill>
            <a:schemeClr val="accent3"/>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prstClr val="white"/>
              </a:solidFill>
            </a:endParaRPr>
          </a:p>
        </p:txBody>
      </p:sp>
    </p:spTree>
    <p:extLst>
      <p:ext uri="{BB962C8B-B14F-4D97-AF65-F5344CB8AC3E}">
        <p14:creationId xmlns="" xmlns:p14="http://schemas.microsoft.com/office/powerpoint/2010/main" val="4215742338"/>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 xmlns:a14="http://schemas.microsoft.com/office/drawing/2010/main" val="0"/>
              </a:ext>
            </a:extLst>
          </a:blip>
          <a:srcRect r="47036" b="75016"/>
          <a:stretch/>
        </p:blipFill>
        <p:spPr>
          <a:xfrm>
            <a:off x="0" y="-1"/>
            <a:ext cx="6457361" cy="1522784"/>
          </a:xfrm>
          <a:prstGeom prst="rect">
            <a:avLst/>
          </a:prstGeom>
        </p:spPr>
      </p:pic>
      <p:pic>
        <p:nvPicPr>
          <p:cNvPr id="4" name="图片 3"/>
          <p:cNvPicPr>
            <a:picLocks noChangeAspect="1"/>
          </p:cNvPicPr>
          <p:nvPr/>
        </p:nvPicPr>
        <p:blipFill rotWithShape="1">
          <a:blip r:embed="rId4" cstate="print">
            <a:extLst>
              <a:ext uri="{28A0092B-C50C-407E-A947-70E740481C1C}">
                <a14:useLocalDpi xmlns="" xmlns:a14="http://schemas.microsoft.com/office/drawing/2010/main" val="0"/>
              </a:ext>
            </a:extLst>
          </a:blip>
          <a:srcRect l="38815" t="69371"/>
          <a:stretch/>
        </p:blipFill>
        <p:spPr>
          <a:xfrm>
            <a:off x="4732256" y="4991137"/>
            <a:ext cx="7459744" cy="1866863"/>
          </a:xfrm>
          <a:prstGeom prst="rect">
            <a:avLst/>
          </a:prstGeom>
        </p:spPr>
      </p:pic>
      <p:pic>
        <p:nvPicPr>
          <p:cNvPr id="5" name="图片 4"/>
          <p:cNvPicPr>
            <a:picLocks noChangeAspect="1"/>
          </p:cNvPicPr>
          <p:nvPr/>
        </p:nvPicPr>
        <p:blipFill rotWithShape="1">
          <a:blip r:embed="rId5" cstate="print">
            <a:extLst>
              <a:ext uri="{28A0092B-C50C-407E-A947-70E740481C1C}">
                <a14:useLocalDpi xmlns="" xmlns:a14="http://schemas.microsoft.com/office/drawing/2010/main" val="0"/>
              </a:ext>
            </a:extLst>
          </a:blip>
          <a:srcRect t="26375" r="47191"/>
          <a:stretch/>
        </p:blipFill>
        <p:spPr>
          <a:xfrm>
            <a:off x="0" y="2370487"/>
            <a:ext cx="6438507" cy="4487514"/>
          </a:xfrm>
          <a:prstGeom prst="rect">
            <a:avLst/>
          </a:prstGeom>
        </p:spPr>
      </p:pic>
      <p:grpSp>
        <p:nvGrpSpPr>
          <p:cNvPr id="6" name="组合 29"/>
          <p:cNvGrpSpPr/>
          <p:nvPr/>
        </p:nvGrpSpPr>
        <p:grpSpPr>
          <a:xfrm>
            <a:off x="5750771" y="1876369"/>
            <a:ext cx="1964528" cy="1002509"/>
            <a:chOff x="5090838" y="1334805"/>
            <a:chExt cx="1964528" cy="1002509"/>
          </a:xfrm>
        </p:grpSpPr>
        <p:sp>
          <p:nvSpPr>
            <p:cNvPr id="31" name="Freeform 8"/>
            <p:cNvSpPr>
              <a:spLocks/>
            </p:cNvSpPr>
            <p:nvPr/>
          </p:nvSpPr>
          <p:spPr bwMode="auto">
            <a:xfrm>
              <a:off x="5144417" y="1396720"/>
              <a:ext cx="1858565" cy="940594"/>
            </a:xfrm>
            <a:custGeom>
              <a:avLst/>
              <a:gdLst>
                <a:gd name="T0" fmla="*/ 3963 w 3963"/>
                <a:gd name="T1" fmla="*/ 0 h 1997"/>
                <a:gd name="T2" fmla="*/ 3963 w 3963"/>
                <a:gd name="T3" fmla="*/ 16 h 1997"/>
                <a:gd name="T4" fmla="*/ 1982 w 3963"/>
                <a:gd name="T5" fmla="*/ 1997 h 1997"/>
                <a:gd name="T6" fmla="*/ 0 w 3963"/>
                <a:gd name="T7" fmla="*/ 16 h 1997"/>
              </a:gdLst>
              <a:ahLst/>
              <a:cxnLst>
                <a:cxn ang="0">
                  <a:pos x="T0" y="T1"/>
                </a:cxn>
                <a:cxn ang="0">
                  <a:pos x="T2" y="T3"/>
                </a:cxn>
                <a:cxn ang="0">
                  <a:pos x="T4" y="T5"/>
                </a:cxn>
                <a:cxn ang="0">
                  <a:pos x="T6" y="T7"/>
                </a:cxn>
              </a:cxnLst>
              <a:rect l="0" t="0" r="r" b="b"/>
              <a:pathLst>
                <a:path w="3963" h="1997">
                  <a:moveTo>
                    <a:pt x="3963" y="0"/>
                  </a:moveTo>
                  <a:cubicBezTo>
                    <a:pt x="3963" y="5"/>
                    <a:pt x="3963" y="11"/>
                    <a:pt x="3963" y="16"/>
                  </a:cubicBezTo>
                  <a:cubicBezTo>
                    <a:pt x="3963" y="1110"/>
                    <a:pt x="3076" y="1997"/>
                    <a:pt x="1982" y="1997"/>
                  </a:cubicBezTo>
                  <a:cubicBezTo>
                    <a:pt x="888" y="1997"/>
                    <a:pt x="0" y="1110"/>
                    <a:pt x="0" y="16"/>
                  </a:cubicBezTo>
                </a:path>
              </a:pathLst>
            </a:custGeom>
            <a:noFill/>
            <a:ln w="8" cap="flat" cmpd="sng">
              <a:solidFill>
                <a:srgbClr val="4E4B49"/>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endParaRPr lang="zh-CN" altLang="en-US"/>
            </a:p>
          </p:txBody>
        </p:sp>
        <p:sp>
          <p:nvSpPr>
            <p:cNvPr id="32" name="Oval 9"/>
            <p:cNvSpPr>
              <a:spLocks noChangeArrowheads="1"/>
            </p:cNvSpPr>
            <p:nvPr/>
          </p:nvSpPr>
          <p:spPr bwMode="auto">
            <a:xfrm>
              <a:off x="6950591" y="1334805"/>
              <a:ext cx="10477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sp>
          <p:nvSpPr>
            <p:cNvPr id="33" name="Oval 10"/>
            <p:cNvSpPr>
              <a:spLocks noChangeArrowheads="1"/>
            </p:cNvSpPr>
            <p:nvPr/>
          </p:nvSpPr>
          <p:spPr bwMode="auto">
            <a:xfrm>
              <a:off x="5090838" y="1334805"/>
              <a:ext cx="10358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grpSp>
      <p:grpSp>
        <p:nvGrpSpPr>
          <p:cNvPr id="7" name="组合 33"/>
          <p:cNvGrpSpPr/>
          <p:nvPr/>
        </p:nvGrpSpPr>
        <p:grpSpPr>
          <a:xfrm>
            <a:off x="5887691" y="1096512"/>
            <a:ext cx="1691878" cy="1699022"/>
            <a:chOff x="5227758" y="554948"/>
            <a:chExt cx="1691878" cy="1699022"/>
          </a:xfrm>
        </p:grpSpPr>
        <p:sp>
          <p:nvSpPr>
            <p:cNvPr id="35" name="Oval 5"/>
            <p:cNvSpPr>
              <a:spLocks noChangeArrowheads="1"/>
            </p:cNvSpPr>
            <p:nvPr/>
          </p:nvSpPr>
          <p:spPr bwMode="auto">
            <a:xfrm>
              <a:off x="5227758" y="554948"/>
              <a:ext cx="1691878" cy="1699022"/>
            </a:xfrm>
            <a:prstGeom prst="ellipse">
              <a:avLst/>
            </a:prstGeom>
            <a:solidFill>
              <a:srgbClr val="D8060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36" name="TextBox 13"/>
            <p:cNvSpPr txBox="1">
              <a:spLocks noChangeArrowheads="1"/>
            </p:cNvSpPr>
            <p:nvPr/>
          </p:nvSpPr>
          <p:spPr bwMode="auto">
            <a:xfrm>
              <a:off x="5417107" y="781211"/>
              <a:ext cx="1313180" cy="1246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7500" dirty="0" smtClean="0">
                  <a:solidFill>
                    <a:srgbClr val="F8F8F8"/>
                  </a:solidFill>
                  <a:latin typeface="微软雅黑" panose="020B0503020204020204" pitchFamily="34" charset="-122"/>
                  <a:ea typeface="微软雅黑" panose="020B0503020204020204" pitchFamily="34" charset="-122"/>
                </a:rPr>
                <a:t>02</a:t>
              </a:r>
              <a:endParaRPr lang="zh-CN" altLang="en-US" sz="7500" dirty="0">
                <a:solidFill>
                  <a:srgbClr val="F8F8F8"/>
                </a:solidFill>
                <a:latin typeface="微软雅黑" panose="020B0503020204020204" pitchFamily="34" charset="-122"/>
                <a:ea typeface="微软雅黑" panose="020B0503020204020204" pitchFamily="34" charset="-122"/>
              </a:endParaRPr>
            </a:p>
          </p:txBody>
        </p:sp>
      </p:grpSp>
      <p:sp>
        <p:nvSpPr>
          <p:cNvPr id="37" name="矩形 259"/>
          <p:cNvSpPr>
            <a:spLocks noChangeArrowheads="1"/>
          </p:cNvSpPr>
          <p:nvPr/>
        </p:nvSpPr>
        <p:spPr bwMode="auto">
          <a:xfrm>
            <a:off x="2470239" y="3426777"/>
            <a:ext cx="8526779" cy="1846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scene3d>
              <a:camera prst="orthographicFront"/>
              <a:lightRig rig="soft" dir="t">
                <a:rot lat="0" lon="0" rev="15600000"/>
              </a:lightRig>
            </a:scene3d>
            <a:sp3d extrusionH="57150" prstMaterial="softEdge">
              <a:bevelT w="25400" h="38100"/>
            </a:sp3d>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defRPr/>
            </a:pPr>
            <a:r>
              <a:rPr lang="zh-CN" altLang="zh-CN" sz="5400" dirty="0" smtClean="0">
                <a:ln/>
                <a:solidFill>
                  <a:srgbClr val="D8060A"/>
                </a:solidFill>
                <a:cs typeface="Arial" panose="020B0604020202020204" pitchFamily="34" charset="0"/>
              </a:rPr>
              <a:t>新时代</a:t>
            </a:r>
            <a:r>
              <a:rPr lang="zh-CN" altLang="zh-CN" sz="5400" dirty="0">
                <a:ln/>
                <a:solidFill>
                  <a:srgbClr val="D8060A"/>
                </a:solidFill>
                <a:cs typeface="Arial" panose="020B0604020202020204" pitchFamily="34" charset="0"/>
              </a:rPr>
              <a:t>中国特色社会主义的</a:t>
            </a:r>
            <a:r>
              <a:rPr lang="zh-CN" altLang="zh-CN" sz="6000" b="1" dirty="0">
                <a:ln/>
                <a:solidFill>
                  <a:schemeClr val="tx1">
                    <a:lumMod val="75000"/>
                    <a:lumOff val="25000"/>
                  </a:schemeClr>
                </a:solidFill>
                <a:cs typeface="Arial" panose="020B0604020202020204" pitchFamily="34" charset="0"/>
              </a:rPr>
              <a:t>伟大实践</a:t>
            </a:r>
            <a:endParaRPr lang="zh-CN" altLang="en-US" sz="6000" b="1" dirty="0">
              <a:ln/>
              <a:solidFill>
                <a:schemeClr val="tx1">
                  <a:lumMod val="75000"/>
                  <a:lumOff val="25000"/>
                </a:schemeClr>
              </a:solidFill>
              <a:cs typeface="Arial" panose="020B0604020202020204" pitchFamily="34" charset="0"/>
            </a:endParaRPr>
          </a:p>
        </p:txBody>
      </p:sp>
      <p:pic>
        <p:nvPicPr>
          <p:cNvPr id="15" name="图片 14"/>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293536" y="165067"/>
            <a:ext cx="2719155" cy="725108"/>
          </a:xfrm>
          <a:prstGeom prst="rect">
            <a:avLst/>
          </a:prstGeom>
        </p:spPr>
      </p:pic>
    </p:spTree>
    <p:extLst>
      <p:ext uri="{BB962C8B-B14F-4D97-AF65-F5344CB8AC3E}">
        <p14:creationId xmlns="" xmlns:p14="http://schemas.microsoft.com/office/powerpoint/2010/main" val="3903122647"/>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par>
                                <p:cTn id="12" presetID="22" presetClass="entr" presetSubtype="4"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175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par>
                          <p:cTn id="19" fill="hold">
                            <p:stCondLst>
                              <p:cond delay="275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1000"/>
                                        <p:tgtEl>
                                          <p:spTgt spid="15"/>
                                        </p:tgtEl>
                                      </p:cBhvr>
                                    </p:animEffect>
                                  </p:childTnLst>
                                </p:cTn>
                              </p:par>
                            </p:childTnLst>
                          </p:cTn>
                        </p:par>
                        <p:par>
                          <p:cTn id="23" fill="hold">
                            <p:stCondLst>
                              <p:cond delay="3750"/>
                            </p:stCondLst>
                            <p:childTnLst>
                              <p:par>
                                <p:cTn id="24" presetID="1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750"/>
                                        <p:tgtEl>
                                          <p:spTgt spid="7"/>
                                        </p:tgtEl>
                                        <p:attrNameLst>
                                          <p:attrName>ppt_y</p:attrName>
                                        </p:attrNameLst>
                                      </p:cBhvr>
                                      <p:tavLst>
                                        <p:tav tm="0">
                                          <p:val>
                                            <p:strVal val="#ppt_y+#ppt_h*1.125000"/>
                                          </p:val>
                                        </p:tav>
                                        <p:tav tm="100000">
                                          <p:val>
                                            <p:strVal val="#ppt_y"/>
                                          </p:val>
                                        </p:tav>
                                      </p:tavLst>
                                    </p:anim>
                                    <p:animEffect transition="in" filter="wipe(up)">
                                      <p:cBhvr>
                                        <p:cTn id="27" dur="750"/>
                                        <p:tgtEl>
                                          <p:spTgt spid="7"/>
                                        </p:tgtEl>
                                      </p:cBhvr>
                                    </p:animEffect>
                                  </p:childTnLst>
                                </p:cTn>
                              </p:par>
                              <p:par>
                                <p:cTn id="28" presetID="16" presetClass="entr" presetSubtype="37" fill="hold" nodeType="withEffect">
                                  <p:stCondLst>
                                    <p:cond delay="250"/>
                                  </p:stCondLst>
                                  <p:childTnLst>
                                    <p:set>
                                      <p:cBhvr>
                                        <p:cTn id="29" dur="1" fill="hold">
                                          <p:stCondLst>
                                            <p:cond delay="0"/>
                                          </p:stCondLst>
                                        </p:cTn>
                                        <p:tgtEl>
                                          <p:spTgt spid="6"/>
                                        </p:tgtEl>
                                        <p:attrNameLst>
                                          <p:attrName>style.visibility</p:attrName>
                                        </p:attrNameLst>
                                      </p:cBhvr>
                                      <p:to>
                                        <p:strVal val="visible"/>
                                      </p:to>
                                    </p:set>
                                    <p:animEffect transition="in" filter="barn(outVertical)">
                                      <p:cBhvr>
                                        <p:cTn id="30" dur="500"/>
                                        <p:tgtEl>
                                          <p:spTgt spid="6"/>
                                        </p:tgtEl>
                                      </p:cBhvr>
                                    </p:animEffect>
                                  </p:childTnLst>
                                </p:cTn>
                              </p:par>
                            </p:childTnLst>
                          </p:cTn>
                        </p:par>
                        <p:par>
                          <p:cTn id="31" fill="hold">
                            <p:stCondLst>
                              <p:cond delay="4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7"/>
                                        </p:tgtEl>
                                        <p:attrNameLst>
                                          <p:attrName>ppt_y</p:attrName>
                                        </p:attrNameLst>
                                      </p:cBhvr>
                                      <p:tavLst>
                                        <p:tav tm="0">
                                          <p:val>
                                            <p:strVal val="#ppt_y"/>
                                          </p:val>
                                        </p:tav>
                                        <p:tav tm="100000">
                                          <p:val>
                                            <p:strVal val="#ppt_y"/>
                                          </p:val>
                                        </p:tav>
                                      </p:tavLst>
                                    </p:anim>
                                    <p:anim calcmode="lin" valueType="num">
                                      <p:cBhvr>
                                        <p:cTn id="36"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7"/>
                                        </p:tgtEl>
                                      </p:cBhvr>
                                    </p:animEffect>
                                  </p:childTnLst>
                                </p:cTn>
                              </p:par>
                            </p:childTnLst>
                          </p:cTn>
                        </p:par>
                        <p:par>
                          <p:cTn id="39" fill="hold">
                            <p:stCondLst>
                              <p:cond delay="575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37"/>
                                        </p:tgtEl>
                                      </p:cBhvr>
                                    </p:animEffect>
                                    <p:animScale>
                                      <p:cBhvr>
                                        <p:cTn id="42" dur="25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7"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21" name="椭圆 20"/>
          <p:cNvSpPr/>
          <p:nvPr/>
        </p:nvSpPr>
        <p:spPr>
          <a:xfrm>
            <a:off x="745063" y="2305161"/>
            <a:ext cx="3214254" cy="321425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椭圆 21"/>
          <p:cNvSpPr/>
          <p:nvPr/>
        </p:nvSpPr>
        <p:spPr>
          <a:xfrm>
            <a:off x="2240280" y="2169844"/>
            <a:ext cx="323538" cy="306377"/>
          </a:xfrm>
          <a:prstGeom prst="ellipse">
            <a:avLst/>
          </a:prstGeom>
          <a:solidFill>
            <a:srgbClr val="D8060A"/>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22"/>
          <p:cNvSpPr txBox="1"/>
          <p:nvPr/>
        </p:nvSpPr>
        <p:spPr>
          <a:xfrm>
            <a:off x="4448731" y="3540689"/>
            <a:ext cx="6923980" cy="511807"/>
          </a:xfrm>
          <a:prstGeom prst="rect">
            <a:avLst/>
          </a:prstGeom>
          <a:noFill/>
        </p:spPr>
        <p:txBody>
          <a:bodyPr wrap="square" rtlCol="0">
            <a:spAutoFit/>
          </a:bodyPr>
          <a:lstStyle/>
          <a:p>
            <a:pPr algn="ctr">
              <a:lnSpc>
                <a:spcPct val="125000"/>
              </a:lnSpc>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新时代中国特色</a:t>
            </a: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社会主义的历史</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使命、重大</a:t>
            </a: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实践？</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文本框 23"/>
          <p:cNvSpPr txBox="1"/>
          <p:nvPr/>
        </p:nvSpPr>
        <p:spPr>
          <a:xfrm>
            <a:off x="5309245" y="1908694"/>
            <a:ext cx="5202951" cy="1135054"/>
          </a:xfrm>
          <a:prstGeom prst="rect">
            <a:avLst/>
          </a:prstGeom>
          <a:noFill/>
        </p:spPr>
        <p:txBody>
          <a:bodyPr wrap="square" rtlCol="0">
            <a:spAutoFit/>
          </a:bodyPr>
          <a:lstStyle/>
          <a:p>
            <a:pPr algn="just">
              <a:lnSpc>
                <a:spcPct val="150000"/>
              </a:lnSpc>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每一个</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时代有</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每一个时代的历史</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使命</a:t>
            </a:r>
            <a:endParaRPr lang="en-US" altLang="zh-CN" sz="2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每</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一个</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时代有</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每一个时代的重大</a:t>
            </a: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实践</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5" name="直接连接符 24"/>
          <p:cNvCxnSpPr/>
          <p:nvPr/>
        </p:nvCxnSpPr>
        <p:spPr>
          <a:xfrm flipV="1">
            <a:off x="4760675" y="3281440"/>
            <a:ext cx="6300093" cy="26292"/>
          </a:xfrm>
          <a:prstGeom prst="line">
            <a:avLst/>
          </a:prstGeom>
          <a:ln w="28575">
            <a:solidFill>
              <a:srgbClr val="D8060A"/>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5495351" y="5365830"/>
            <a:ext cx="386815" cy="360000"/>
          </a:xfrm>
          <a:prstGeom prst="ellipse">
            <a:avLst/>
          </a:prstGeom>
          <a:noFill/>
          <a:ln>
            <a:solidFill>
              <a:srgbClr val="D806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rgbClr val="D8060A"/>
                </a:solidFill>
                <a:latin typeface="微软雅黑" panose="020B0503020204020204" pitchFamily="34" charset="-122"/>
                <a:ea typeface="微软雅黑" panose="020B0503020204020204" pitchFamily="34" charset="-122"/>
                <a:cs typeface="+mn-ea"/>
                <a:sym typeface="微软雅黑" panose="020B0503020204020204" pitchFamily="34" charset="-122"/>
              </a:rPr>
              <a:t>√</a:t>
            </a:r>
          </a:p>
        </p:txBody>
      </p:sp>
      <p:sp>
        <p:nvSpPr>
          <p:cNvPr id="27" name="文本框 26"/>
          <p:cNvSpPr txBox="1"/>
          <p:nvPr/>
        </p:nvSpPr>
        <p:spPr>
          <a:xfrm>
            <a:off x="6017025" y="5284220"/>
            <a:ext cx="3787388" cy="523220"/>
          </a:xfrm>
          <a:prstGeom prst="rect">
            <a:avLst/>
          </a:prstGeom>
          <a:noFill/>
        </p:spPr>
        <p:txBody>
          <a:bodyPr wrap="square" rtlCol="0">
            <a:spAutoFit/>
          </a:bodyPr>
          <a:lstStyle/>
          <a:p>
            <a:r>
              <a:rPr lang="zh-CN" altLang="en-US" sz="28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实现</a:t>
            </a:r>
            <a:r>
              <a:rPr lang="zh-CN" altLang="en-US" sz="28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中华民族伟大</a:t>
            </a:r>
            <a:r>
              <a:rPr lang="zh-CN" altLang="en-US" sz="2800" b="1"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复兴</a:t>
            </a:r>
            <a:endParaRPr lang="zh-CN" altLang="en-US" sz="28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下箭头 4"/>
          <p:cNvSpPr/>
          <p:nvPr/>
        </p:nvSpPr>
        <p:spPr>
          <a:xfrm>
            <a:off x="7622137" y="4285453"/>
            <a:ext cx="577165" cy="765810"/>
          </a:xfrm>
          <a:prstGeom prst="down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文本框 12"/>
          <p:cNvSpPr txBox="1">
            <a:spLocks noChangeArrowheads="1"/>
          </p:cNvSpPr>
          <p:nvPr/>
        </p:nvSpPr>
        <p:spPr bwMode="auto">
          <a:xfrm>
            <a:off x="942490" y="439912"/>
            <a:ext cx="903324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zh-CN" sz="3000" b="1" dirty="0" smtClean="0">
                <a:solidFill>
                  <a:srgbClr val="D8060A"/>
                </a:solidFill>
                <a:latin typeface="微软雅黑" panose="020B0503020204020204" pitchFamily="34" charset="-122"/>
                <a:ea typeface="微软雅黑" panose="020B0503020204020204" pitchFamily="34" charset="-122"/>
              </a:rPr>
              <a:t>新时代</a:t>
            </a:r>
            <a:r>
              <a:rPr lang="zh-CN" altLang="zh-CN" sz="3000" b="1" dirty="0">
                <a:solidFill>
                  <a:srgbClr val="D8060A"/>
                </a:solidFill>
                <a:latin typeface="微软雅黑" panose="020B0503020204020204" pitchFamily="34" charset="-122"/>
                <a:ea typeface="微软雅黑" panose="020B0503020204020204" pitchFamily="34" charset="-122"/>
              </a:rPr>
              <a:t>中国特色</a:t>
            </a:r>
            <a:r>
              <a:rPr lang="zh-CN" altLang="zh-CN" sz="3000" b="1" dirty="0" smtClean="0">
                <a:solidFill>
                  <a:srgbClr val="D8060A"/>
                </a:solidFill>
                <a:latin typeface="微软雅黑" panose="020B0503020204020204" pitchFamily="34" charset="-122"/>
                <a:ea typeface="微软雅黑" panose="020B0503020204020204" pitchFamily="34" charset="-122"/>
              </a:rPr>
              <a:t>社会主义</a:t>
            </a:r>
            <a:r>
              <a:rPr lang="zh-CN" altLang="en-US" sz="3000" b="1" dirty="0" smtClean="0">
                <a:solidFill>
                  <a:srgbClr val="D8060A"/>
                </a:solidFill>
                <a:latin typeface="微软雅黑" panose="020B0503020204020204" pitchFamily="34" charset="-122"/>
                <a:ea typeface="微软雅黑" panose="020B0503020204020204" pitchFamily="34" charset="-122"/>
              </a:rPr>
              <a:t>的历史使命：实现伟大梦想</a:t>
            </a:r>
            <a:endParaRPr lang="zh-CN" altLang="en-US" sz="3000" b="1" dirty="0">
              <a:solidFill>
                <a:srgbClr val="D8060A"/>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4" cstate="print">
            <a:extLst>
              <a:ext uri="{28A0092B-C50C-407E-A947-70E740481C1C}">
                <a14:useLocalDpi xmlns="" xmlns:a14="http://schemas.microsoft.com/office/drawing/2010/main" val="0"/>
              </a:ext>
            </a:extLst>
          </a:blip>
          <a:srcRect l="3015" t="7392" r="13270" b="8643"/>
          <a:stretch/>
        </p:blipFill>
        <p:spPr>
          <a:xfrm>
            <a:off x="1083295" y="2643890"/>
            <a:ext cx="2537789" cy="2597963"/>
          </a:xfrm>
          <a:prstGeom prst="ellipse">
            <a:avLst/>
          </a:prstGeom>
        </p:spPr>
      </p:pic>
    </p:spTree>
    <p:extLst>
      <p:ext uri="{BB962C8B-B14F-4D97-AF65-F5344CB8AC3E}">
        <p14:creationId xmlns="" xmlns:p14="http://schemas.microsoft.com/office/powerpoint/2010/main" val="2268071771"/>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29" name="文本框 28"/>
          <p:cNvSpPr txBox="1"/>
          <p:nvPr/>
        </p:nvSpPr>
        <p:spPr>
          <a:xfrm>
            <a:off x="1397129" y="3899886"/>
            <a:ext cx="1828902" cy="1246495"/>
          </a:xfrm>
          <a:prstGeom prst="rect">
            <a:avLst/>
          </a:prstGeom>
          <a:noFill/>
        </p:spPr>
        <p:txBody>
          <a:bodyPr wrap="square" rtlCol="0">
            <a:spAutoFit/>
          </a:bodyPr>
          <a:lstStyle/>
          <a:p>
            <a:pPr algn="ctr">
              <a:lnSpc>
                <a:spcPct val="125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具有许多新的历史特点</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的</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25000"/>
              </a:lnSpc>
            </a:pP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伟大</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斗争</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1699890" y="2060159"/>
            <a:ext cx="1392378" cy="1392378"/>
          </a:xfrm>
          <a:prstGeom prst="rect">
            <a:avLst/>
          </a:prstGeom>
          <a:solidFill>
            <a:srgbClr val="C0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1904401" y="2315931"/>
            <a:ext cx="891591" cy="1015663"/>
          </a:xfrm>
          <a:prstGeom prst="rect">
            <a:avLst/>
          </a:prstGeom>
        </p:spPr>
        <p:txBody>
          <a:bodyPr wrap="none">
            <a:spAutoFit/>
          </a:bodyPr>
          <a:lstStyle/>
          <a:p>
            <a:pPr algn="just">
              <a:lnSpc>
                <a:spcPct val="125000"/>
              </a:lnSpc>
            </a:pPr>
            <a:r>
              <a:rPr lang="zh-CN"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伟</a:t>
            </a:r>
            <a:r>
              <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大</a:t>
            </a:r>
            <a:endPar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25000"/>
              </a:lnSpc>
            </a:pPr>
            <a:r>
              <a:rPr lang="zh-CN"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斗</a:t>
            </a:r>
            <a:r>
              <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争</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3833838" y="2060159"/>
            <a:ext cx="1392378" cy="1392378"/>
          </a:xfrm>
          <a:prstGeom prst="rect">
            <a:avLst/>
          </a:prstGeom>
          <a:solidFill>
            <a:srgbClr val="C0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矩形 33"/>
          <p:cNvSpPr/>
          <p:nvPr/>
        </p:nvSpPr>
        <p:spPr>
          <a:xfrm>
            <a:off x="4087117" y="2315931"/>
            <a:ext cx="891591" cy="1015663"/>
          </a:xfrm>
          <a:prstGeom prst="rect">
            <a:avLst/>
          </a:prstGeom>
        </p:spPr>
        <p:txBody>
          <a:bodyPr wrap="none">
            <a:spAutoFit/>
          </a:bodyPr>
          <a:lstStyle/>
          <a:p>
            <a:pPr algn="just">
              <a:lnSpc>
                <a:spcPct val="125000"/>
              </a:lnSpc>
            </a:pP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伟 大</a:t>
            </a:r>
            <a:endPar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25000"/>
              </a:lnSpc>
            </a:pP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工 程</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6315351" y="2060160"/>
            <a:ext cx="1392378" cy="1392378"/>
          </a:xfrm>
          <a:prstGeom prst="rect">
            <a:avLst/>
          </a:prstGeom>
          <a:solidFill>
            <a:srgbClr val="C0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矩形 35"/>
          <p:cNvSpPr/>
          <p:nvPr/>
        </p:nvSpPr>
        <p:spPr>
          <a:xfrm>
            <a:off x="6544246" y="2315932"/>
            <a:ext cx="891591" cy="1015663"/>
          </a:xfrm>
          <a:prstGeom prst="rect">
            <a:avLst/>
          </a:prstGeom>
        </p:spPr>
        <p:txBody>
          <a:bodyPr wrap="none">
            <a:spAutoFit/>
          </a:bodyPr>
          <a:lstStyle/>
          <a:p>
            <a:pPr algn="just">
              <a:lnSpc>
                <a:spcPct val="125000"/>
              </a:lnSpc>
            </a:pPr>
            <a:r>
              <a:rPr lang="zh-CN"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伟</a:t>
            </a:r>
            <a:r>
              <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大</a:t>
            </a:r>
            <a:endPar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25000"/>
              </a:lnSpc>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事 业</a:t>
            </a:r>
          </a:p>
        </p:txBody>
      </p:sp>
      <p:sp>
        <p:nvSpPr>
          <p:cNvPr id="37" name="矩形 36"/>
          <p:cNvSpPr/>
          <p:nvPr/>
        </p:nvSpPr>
        <p:spPr>
          <a:xfrm>
            <a:off x="8473683" y="2060160"/>
            <a:ext cx="1392378" cy="1392378"/>
          </a:xfrm>
          <a:prstGeom prst="rect">
            <a:avLst/>
          </a:prstGeom>
          <a:solidFill>
            <a:srgbClr val="C0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矩形 37"/>
          <p:cNvSpPr/>
          <p:nvPr/>
        </p:nvSpPr>
        <p:spPr>
          <a:xfrm>
            <a:off x="8702578" y="2315932"/>
            <a:ext cx="891591" cy="1015663"/>
          </a:xfrm>
          <a:prstGeom prst="rect">
            <a:avLst/>
          </a:prstGeom>
        </p:spPr>
        <p:txBody>
          <a:bodyPr wrap="none">
            <a:spAutoFit/>
          </a:bodyPr>
          <a:lstStyle/>
          <a:p>
            <a:pPr algn="just">
              <a:lnSpc>
                <a:spcPct val="125000"/>
              </a:lnSpc>
            </a:pPr>
            <a:r>
              <a:rPr lang="zh-CN"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伟</a:t>
            </a:r>
            <a:r>
              <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大</a:t>
            </a:r>
            <a:endPar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25000"/>
              </a:lnSpc>
            </a:pP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梦 想</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9" name="文本框 38"/>
          <p:cNvSpPr txBox="1"/>
          <p:nvPr/>
        </p:nvSpPr>
        <p:spPr>
          <a:xfrm>
            <a:off x="3618461" y="3899886"/>
            <a:ext cx="1828902" cy="826637"/>
          </a:xfrm>
          <a:prstGeom prst="rect">
            <a:avLst/>
          </a:prstGeom>
          <a:noFill/>
        </p:spPr>
        <p:txBody>
          <a:bodyPr wrap="square" rtlCol="0">
            <a:spAutoFit/>
          </a:bodyPr>
          <a:lstStyle/>
          <a:p>
            <a:pPr algn="ctr">
              <a:lnSpc>
                <a:spcPct val="125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党的建设新的伟大工程</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6097089" y="3899886"/>
            <a:ext cx="1828902" cy="826637"/>
          </a:xfrm>
          <a:prstGeom prst="rect">
            <a:avLst/>
          </a:prstGeom>
          <a:noFill/>
        </p:spPr>
        <p:txBody>
          <a:bodyPr wrap="square" rtlCol="0">
            <a:spAutoFit/>
          </a:bodyPr>
          <a:lstStyle/>
          <a:p>
            <a:pPr algn="ctr">
              <a:lnSpc>
                <a:spcPct val="125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中国特色社会主义伟大事业</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8255421" y="3899886"/>
            <a:ext cx="1828902" cy="826637"/>
          </a:xfrm>
          <a:prstGeom prst="rect">
            <a:avLst/>
          </a:prstGeom>
          <a:noFill/>
        </p:spPr>
        <p:txBody>
          <a:bodyPr wrap="square" rtlCol="0">
            <a:spAutoFit/>
          </a:bodyPr>
          <a:lstStyle/>
          <a:p>
            <a:pPr algn="ctr">
              <a:lnSpc>
                <a:spcPct val="125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实现中华民族伟大复兴</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0"/>
          <p:cNvSpPr txBox="1">
            <a:spLocks noChangeArrowheads="1"/>
          </p:cNvSpPr>
          <p:nvPr/>
        </p:nvSpPr>
        <p:spPr bwMode="auto">
          <a:xfrm>
            <a:off x="1781616" y="285191"/>
            <a:ext cx="331464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3200" b="1" dirty="0">
                <a:solidFill>
                  <a:srgbClr val="D8060A"/>
                </a:solidFill>
                <a:latin typeface="微软雅黑" panose="020B0503020204020204" pitchFamily="34" charset="-122"/>
                <a:ea typeface="微软雅黑" panose="020B0503020204020204" pitchFamily="34" charset="-122"/>
              </a:rPr>
              <a:t>“</a:t>
            </a:r>
            <a:r>
              <a:rPr lang="zh-CN" altLang="zh-CN" sz="3200" b="1" dirty="0">
                <a:solidFill>
                  <a:srgbClr val="D8060A"/>
                </a:solidFill>
                <a:latin typeface="微软雅黑" panose="020B0503020204020204" pitchFamily="34" charset="-122"/>
                <a:ea typeface="微软雅黑" panose="020B0503020204020204" pitchFamily="34" charset="-122"/>
              </a:rPr>
              <a:t>四个伟大</a:t>
            </a:r>
            <a:r>
              <a:rPr lang="en-US" altLang="zh-CN" sz="3200" b="1" dirty="0">
                <a:solidFill>
                  <a:srgbClr val="D8060A"/>
                </a:solidFill>
                <a:latin typeface="微软雅黑" panose="020B0503020204020204" pitchFamily="34" charset="-122"/>
                <a:ea typeface="微软雅黑" panose="020B0503020204020204" pitchFamily="34" charset="-122"/>
              </a:rPr>
              <a:t>”</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
        <p:nvSpPr>
          <p:cNvPr id="4" name="矩形 3"/>
          <p:cNvSpPr/>
          <p:nvPr/>
        </p:nvSpPr>
        <p:spPr>
          <a:xfrm>
            <a:off x="2300932" y="5459906"/>
            <a:ext cx="7602425" cy="553998"/>
          </a:xfrm>
          <a:prstGeom prst="rect">
            <a:avLst/>
          </a:prstGeom>
          <a:noFill/>
        </p:spPr>
        <p:txBody>
          <a:bodyPr wrap="square" rtlCol="0">
            <a:spAutoFit/>
          </a:bodyPr>
          <a:lstStyle/>
          <a:p>
            <a:pPr algn="ctr">
              <a:lnSpc>
                <a:spcPct val="125000"/>
              </a:lnSpc>
            </a:pPr>
            <a:r>
              <a:rPr lang="zh-CN" altLang="en-US" sz="2400" b="1" dirty="0">
                <a:solidFill>
                  <a:schemeClr val="accent1"/>
                </a:solidFill>
                <a:latin typeface="微软雅黑" panose="020B0503020204020204" pitchFamily="34" charset="-122"/>
                <a:ea typeface="微软雅黑" panose="020B0503020204020204" pitchFamily="34" charset="-122"/>
              </a:rPr>
              <a:t>“四个伟大”</a:t>
            </a:r>
            <a:r>
              <a:rPr lang="zh-CN" altLang="zh-CN" sz="2400" b="1" dirty="0">
                <a:solidFill>
                  <a:schemeClr val="accent1"/>
                </a:solidFill>
                <a:latin typeface="微软雅黑" panose="020B0503020204020204" pitchFamily="34" charset="-122"/>
                <a:ea typeface="微软雅黑" panose="020B0503020204020204" pitchFamily="34" charset="-122"/>
              </a:rPr>
              <a:t>构成新时代中国特色社会主义</a:t>
            </a:r>
            <a:r>
              <a:rPr lang="zh-CN" altLang="zh-CN" sz="2400" b="1" dirty="0" smtClean="0">
                <a:solidFill>
                  <a:schemeClr val="accent1"/>
                </a:solidFill>
                <a:latin typeface="微软雅黑" panose="020B0503020204020204" pitchFamily="34" charset="-122"/>
                <a:ea typeface="微软雅黑" panose="020B0503020204020204" pitchFamily="34" charset="-122"/>
              </a:rPr>
              <a:t>的</a:t>
            </a:r>
            <a:r>
              <a:rPr lang="zh-CN" altLang="en-US" sz="2400" b="1" dirty="0" smtClean="0">
                <a:solidFill>
                  <a:schemeClr val="accent1"/>
                </a:solidFill>
                <a:latin typeface="微软雅黑" panose="020B0503020204020204" pitchFamily="34" charset="-122"/>
                <a:ea typeface="微软雅黑" panose="020B0503020204020204" pitchFamily="34" charset="-122"/>
              </a:rPr>
              <a:t>基本</a:t>
            </a:r>
            <a:r>
              <a:rPr lang="zh-CN" altLang="zh-CN" sz="2400" b="1" dirty="0" smtClean="0">
                <a:solidFill>
                  <a:schemeClr val="accent1"/>
                </a:solidFill>
                <a:latin typeface="微软雅黑" panose="020B0503020204020204" pitchFamily="34" charset="-122"/>
                <a:ea typeface="微软雅黑" panose="020B0503020204020204" pitchFamily="34" charset="-122"/>
              </a:rPr>
              <a:t>实践</a:t>
            </a:r>
            <a:endParaRPr lang="zh-CN" altLang="zh-CN" sz="2400" b="1"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2564621142"/>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KSO_Shape"/>
          <p:cNvSpPr/>
          <p:nvPr/>
        </p:nvSpPr>
        <p:spPr>
          <a:xfrm rot="2364863">
            <a:off x="3761201" y="4687860"/>
            <a:ext cx="1345103" cy="778455"/>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18" name="等腰三角形 17"/>
          <p:cNvSpPr/>
          <p:nvPr/>
        </p:nvSpPr>
        <p:spPr>
          <a:xfrm rot="21075164">
            <a:off x="476341" y="1920168"/>
            <a:ext cx="3134366" cy="3362179"/>
          </a:xfrm>
          <a:prstGeom prst="triangle">
            <a:avLst/>
          </a:prstGeom>
          <a:noFill/>
          <a:ln w="190500">
            <a:solidFill>
              <a:srgbClr val="D8060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等腰三角形 18"/>
          <p:cNvSpPr/>
          <p:nvPr/>
        </p:nvSpPr>
        <p:spPr>
          <a:xfrm rot="484372">
            <a:off x="1837065" y="2477245"/>
            <a:ext cx="2205394" cy="2365687"/>
          </a:xfrm>
          <a:prstGeom prst="triangle">
            <a:avLst/>
          </a:prstGeom>
          <a:noFill/>
          <a:ln w="190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等腰三角形 19"/>
          <p:cNvSpPr/>
          <p:nvPr/>
        </p:nvSpPr>
        <p:spPr>
          <a:xfrm rot="2405841">
            <a:off x="3125216" y="3041371"/>
            <a:ext cx="1502107" cy="1611283"/>
          </a:xfrm>
          <a:prstGeom prst="triangle">
            <a:avLst/>
          </a:prstGeom>
          <a:noFill/>
          <a:ln w="190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20"/>
          <p:cNvSpPr txBox="1"/>
          <p:nvPr/>
        </p:nvSpPr>
        <p:spPr>
          <a:xfrm>
            <a:off x="4003888" y="1479476"/>
            <a:ext cx="4980092" cy="511807"/>
          </a:xfrm>
          <a:prstGeom prst="rect">
            <a:avLst/>
          </a:prstGeom>
          <a:noFill/>
        </p:spPr>
        <p:txBody>
          <a:bodyPr wrap="square" rtlCol="0">
            <a:spAutoFit/>
          </a:bodyPr>
          <a:lstStyle/>
          <a:p>
            <a:pPr fontAlgn="base">
              <a:lnSpc>
                <a:spcPct val="125000"/>
              </a:lnSpc>
              <a:spcBef>
                <a:spcPct val="0"/>
              </a:spcBef>
              <a:spcAft>
                <a:spcPct val="0"/>
              </a:spcAft>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实现伟大梦想，必须进行伟大斗争。</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22" name="直接连接符 21"/>
          <p:cNvCxnSpPr/>
          <p:nvPr/>
        </p:nvCxnSpPr>
        <p:spPr>
          <a:xfrm>
            <a:off x="1863090" y="1763496"/>
            <a:ext cx="2013179" cy="816"/>
          </a:xfrm>
          <a:prstGeom prst="line">
            <a:avLst/>
          </a:prstGeom>
          <a:ln w="19050">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367734" y="2812836"/>
            <a:ext cx="1832745" cy="0"/>
          </a:xfrm>
          <a:prstGeom prst="line">
            <a:avLst/>
          </a:prstGeom>
          <a:ln w="19050">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4417915" y="3924282"/>
            <a:ext cx="590451" cy="0"/>
          </a:xfrm>
          <a:prstGeom prst="line">
            <a:avLst/>
          </a:prstGeom>
          <a:ln w="19050">
            <a:solidFill>
              <a:schemeClr val="bg1">
                <a:lumMod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5298606" y="2543643"/>
            <a:ext cx="5102694" cy="553998"/>
          </a:xfrm>
          <a:prstGeom prst="rect">
            <a:avLst/>
          </a:prstGeom>
          <a:noFill/>
        </p:spPr>
        <p:txBody>
          <a:bodyPr wrap="square" rtlCol="0">
            <a:spAutoFit/>
          </a:bodyPr>
          <a:lstStyle>
            <a:defPPr>
              <a:defRPr lang="zh-CN"/>
            </a:defPPr>
            <a:lvl1pPr fontAlgn="base">
              <a:lnSpc>
                <a:spcPct val="125000"/>
              </a:lnSpc>
              <a:spcBef>
                <a:spcPct val="0"/>
              </a:spcBef>
              <a:spcAft>
                <a:spcPct val="0"/>
              </a:spcAft>
              <a:defRPr sz="24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t>实现伟大梦想，必须建设伟大工程。</a:t>
            </a:r>
            <a:endParaRPr lang="en-US" altLang="zh-CN" dirty="0"/>
          </a:p>
        </p:txBody>
      </p:sp>
      <p:sp>
        <p:nvSpPr>
          <p:cNvPr id="30" name="文本框 29"/>
          <p:cNvSpPr txBox="1"/>
          <p:nvPr/>
        </p:nvSpPr>
        <p:spPr>
          <a:xfrm>
            <a:off x="5150268" y="3658322"/>
            <a:ext cx="5445342" cy="553998"/>
          </a:xfrm>
          <a:prstGeom prst="rect">
            <a:avLst/>
          </a:prstGeom>
          <a:noFill/>
        </p:spPr>
        <p:txBody>
          <a:bodyPr wrap="square" rtlCol="0">
            <a:spAutoFit/>
          </a:bodyPr>
          <a:lstStyle>
            <a:defPPr>
              <a:defRPr lang="zh-CN"/>
            </a:defPPr>
            <a:lvl1pPr fontAlgn="base">
              <a:lnSpc>
                <a:spcPct val="125000"/>
              </a:lnSpc>
              <a:spcBef>
                <a:spcPct val="0"/>
              </a:spcBef>
              <a:spcAft>
                <a:spcPct val="0"/>
              </a:spcAft>
              <a:defRPr sz="24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t>实现伟大梦想，必须推进伟大事业。</a:t>
            </a:r>
            <a:endParaRPr lang="en-US" altLang="zh-CN" dirty="0"/>
          </a:p>
        </p:txBody>
      </p:sp>
      <p:sp>
        <p:nvSpPr>
          <p:cNvPr id="12" name="矩形 11"/>
          <p:cNvSpPr/>
          <p:nvPr/>
        </p:nvSpPr>
        <p:spPr>
          <a:xfrm>
            <a:off x="5291100" y="4632864"/>
            <a:ext cx="6344640" cy="1477328"/>
          </a:xfrm>
          <a:prstGeom prst="rect">
            <a:avLst/>
          </a:prstGeom>
        </p:spPr>
        <p:txBody>
          <a:bodyPr wrap="square">
            <a:spAutoFit/>
          </a:bodyPr>
          <a:lstStyle/>
          <a:p>
            <a:pPr algn="just">
              <a:lnSpc>
                <a:spcPct val="125000"/>
              </a:lnSpc>
            </a:pPr>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伟大</a:t>
            </a: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斗争，伟大工程，伟大事业，伟大梦想，紧密联系、相互贯通、相互作用，</a:t>
            </a:r>
            <a:r>
              <a:rPr lang="zh-CN" altLang="en-US" sz="24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其中起决定性作用的是党的建设新的伟大工程</a:t>
            </a:r>
            <a:r>
              <a:rPr lang="zh-CN" altLang="en-US" sz="2400" dirty="0" smtClean="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4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文本框 16"/>
          <p:cNvSpPr txBox="1">
            <a:spLocks noChangeArrowheads="1"/>
          </p:cNvSpPr>
          <p:nvPr/>
        </p:nvSpPr>
        <p:spPr bwMode="auto">
          <a:xfrm>
            <a:off x="1781616" y="285191"/>
            <a:ext cx="4802064"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3200" b="1" dirty="0" smtClean="0">
                <a:solidFill>
                  <a:srgbClr val="D8060A"/>
                </a:solidFill>
                <a:latin typeface="微软雅黑" panose="020B0503020204020204" pitchFamily="34" charset="-122"/>
                <a:ea typeface="微软雅黑" panose="020B0503020204020204" pitchFamily="34" charset="-122"/>
              </a:rPr>
              <a:t>“</a:t>
            </a:r>
            <a:r>
              <a:rPr lang="zh-CN" altLang="zh-CN" sz="3200" b="1" dirty="0">
                <a:solidFill>
                  <a:srgbClr val="D8060A"/>
                </a:solidFill>
                <a:latin typeface="微软雅黑" panose="020B0503020204020204" pitchFamily="34" charset="-122"/>
                <a:ea typeface="微软雅黑" panose="020B0503020204020204" pitchFamily="34" charset="-122"/>
              </a:rPr>
              <a:t>四个伟大</a:t>
            </a:r>
            <a:r>
              <a:rPr lang="en-US" altLang="zh-CN" sz="3200" b="1" dirty="0">
                <a:solidFill>
                  <a:srgbClr val="D8060A"/>
                </a:solidFill>
                <a:latin typeface="微软雅黑" panose="020B0503020204020204" pitchFamily="34" charset="-122"/>
                <a:ea typeface="微软雅黑" panose="020B0503020204020204" pitchFamily="34" charset="-122"/>
              </a:rPr>
              <a:t>”</a:t>
            </a:r>
            <a:r>
              <a:rPr lang="zh-CN" altLang="zh-CN" sz="3200" b="1" dirty="0">
                <a:solidFill>
                  <a:srgbClr val="D8060A"/>
                </a:solidFill>
                <a:latin typeface="微软雅黑" panose="020B0503020204020204" pitchFamily="34" charset="-122"/>
                <a:ea typeface="微软雅黑" panose="020B0503020204020204" pitchFamily="34" charset="-122"/>
              </a:rPr>
              <a:t>之间的</a:t>
            </a:r>
            <a:r>
              <a:rPr lang="zh-CN" altLang="zh-CN" sz="3200" b="1" dirty="0" smtClean="0">
                <a:solidFill>
                  <a:srgbClr val="D8060A"/>
                </a:solidFill>
                <a:latin typeface="微软雅黑" panose="020B0503020204020204" pitchFamily="34" charset="-122"/>
                <a:ea typeface="微软雅黑" panose="020B0503020204020204" pitchFamily="34" charset="-122"/>
              </a:rPr>
              <a:t>关系</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2766076349"/>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 xmlns:a14="http://schemas.microsoft.com/office/drawing/2010/main" val="0"/>
              </a:ext>
            </a:extLst>
          </a:blip>
          <a:srcRect r="47036" b="75016"/>
          <a:stretch/>
        </p:blipFill>
        <p:spPr>
          <a:xfrm>
            <a:off x="0" y="-1"/>
            <a:ext cx="6457361" cy="1522784"/>
          </a:xfrm>
          <a:prstGeom prst="rect">
            <a:avLst/>
          </a:prstGeom>
        </p:spPr>
      </p:pic>
      <p:pic>
        <p:nvPicPr>
          <p:cNvPr id="4" name="图片 3"/>
          <p:cNvPicPr>
            <a:picLocks noChangeAspect="1"/>
          </p:cNvPicPr>
          <p:nvPr/>
        </p:nvPicPr>
        <p:blipFill rotWithShape="1">
          <a:blip r:embed="rId4" cstate="print">
            <a:extLst>
              <a:ext uri="{28A0092B-C50C-407E-A947-70E740481C1C}">
                <a14:useLocalDpi xmlns="" xmlns:a14="http://schemas.microsoft.com/office/drawing/2010/main" val="0"/>
              </a:ext>
            </a:extLst>
          </a:blip>
          <a:srcRect l="38815" t="69371"/>
          <a:stretch/>
        </p:blipFill>
        <p:spPr>
          <a:xfrm>
            <a:off x="4732256" y="4991137"/>
            <a:ext cx="7459744" cy="1866863"/>
          </a:xfrm>
          <a:prstGeom prst="rect">
            <a:avLst/>
          </a:prstGeom>
        </p:spPr>
      </p:pic>
      <p:pic>
        <p:nvPicPr>
          <p:cNvPr id="5" name="图片 4"/>
          <p:cNvPicPr>
            <a:picLocks noChangeAspect="1"/>
          </p:cNvPicPr>
          <p:nvPr/>
        </p:nvPicPr>
        <p:blipFill rotWithShape="1">
          <a:blip r:embed="rId5" cstate="print">
            <a:extLst>
              <a:ext uri="{28A0092B-C50C-407E-A947-70E740481C1C}">
                <a14:useLocalDpi xmlns="" xmlns:a14="http://schemas.microsoft.com/office/drawing/2010/main" val="0"/>
              </a:ext>
            </a:extLst>
          </a:blip>
          <a:srcRect t="26375" r="47191"/>
          <a:stretch/>
        </p:blipFill>
        <p:spPr>
          <a:xfrm>
            <a:off x="0" y="2370487"/>
            <a:ext cx="6438507" cy="4487514"/>
          </a:xfrm>
          <a:prstGeom prst="rect">
            <a:avLst/>
          </a:prstGeom>
        </p:spPr>
      </p:pic>
      <p:grpSp>
        <p:nvGrpSpPr>
          <p:cNvPr id="6" name="组合 29"/>
          <p:cNvGrpSpPr/>
          <p:nvPr/>
        </p:nvGrpSpPr>
        <p:grpSpPr>
          <a:xfrm>
            <a:off x="5750771" y="1876369"/>
            <a:ext cx="1964528" cy="1002509"/>
            <a:chOff x="5090838" y="1334805"/>
            <a:chExt cx="1964528" cy="1002509"/>
          </a:xfrm>
        </p:grpSpPr>
        <p:sp>
          <p:nvSpPr>
            <p:cNvPr id="31" name="Freeform 8"/>
            <p:cNvSpPr>
              <a:spLocks/>
            </p:cNvSpPr>
            <p:nvPr/>
          </p:nvSpPr>
          <p:spPr bwMode="auto">
            <a:xfrm>
              <a:off x="5144417" y="1396720"/>
              <a:ext cx="1858565" cy="940594"/>
            </a:xfrm>
            <a:custGeom>
              <a:avLst/>
              <a:gdLst>
                <a:gd name="T0" fmla="*/ 3963 w 3963"/>
                <a:gd name="T1" fmla="*/ 0 h 1997"/>
                <a:gd name="T2" fmla="*/ 3963 w 3963"/>
                <a:gd name="T3" fmla="*/ 16 h 1997"/>
                <a:gd name="T4" fmla="*/ 1982 w 3963"/>
                <a:gd name="T5" fmla="*/ 1997 h 1997"/>
                <a:gd name="T6" fmla="*/ 0 w 3963"/>
                <a:gd name="T7" fmla="*/ 16 h 1997"/>
              </a:gdLst>
              <a:ahLst/>
              <a:cxnLst>
                <a:cxn ang="0">
                  <a:pos x="T0" y="T1"/>
                </a:cxn>
                <a:cxn ang="0">
                  <a:pos x="T2" y="T3"/>
                </a:cxn>
                <a:cxn ang="0">
                  <a:pos x="T4" y="T5"/>
                </a:cxn>
                <a:cxn ang="0">
                  <a:pos x="T6" y="T7"/>
                </a:cxn>
              </a:cxnLst>
              <a:rect l="0" t="0" r="r" b="b"/>
              <a:pathLst>
                <a:path w="3963" h="1997">
                  <a:moveTo>
                    <a:pt x="3963" y="0"/>
                  </a:moveTo>
                  <a:cubicBezTo>
                    <a:pt x="3963" y="5"/>
                    <a:pt x="3963" y="11"/>
                    <a:pt x="3963" y="16"/>
                  </a:cubicBezTo>
                  <a:cubicBezTo>
                    <a:pt x="3963" y="1110"/>
                    <a:pt x="3076" y="1997"/>
                    <a:pt x="1982" y="1997"/>
                  </a:cubicBezTo>
                  <a:cubicBezTo>
                    <a:pt x="888" y="1997"/>
                    <a:pt x="0" y="1110"/>
                    <a:pt x="0" y="16"/>
                  </a:cubicBezTo>
                </a:path>
              </a:pathLst>
            </a:custGeom>
            <a:noFill/>
            <a:ln w="8" cap="flat" cmpd="sng">
              <a:solidFill>
                <a:srgbClr val="4E4B49"/>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endParaRPr lang="zh-CN" altLang="en-US"/>
            </a:p>
          </p:txBody>
        </p:sp>
        <p:sp>
          <p:nvSpPr>
            <p:cNvPr id="32" name="Oval 9"/>
            <p:cNvSpPr>
              <a:spLocks noChangeArrowheads="1"/>
            </p:cNvSpPr>
            <p:nvPr/>
          </p:nvSpPr>
          <p:spPr bwMode="auto">
            <a:xfrm>
              <a:off x="6950591" y="1334805"/>
              <a:ext cx="10477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sp>
          <p:nvSpPr>
            <p:cNvPr id="33" name="Oval 10"/>
            <p:cNvSpPr>
              <a:spLocks noChangeArrowheads="1"/>
            </p:cNvSpPr>
            <p:nvPr/>
          </p:nvSpPr>
          <p:spPr bwMode="auto">
            <a:xfrm>
              <a:off x="5090838" y="1334805"/>
              <a:ext cx="10358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grpSp>
      <p:grpSp>
        <p:nvGrpSpPr>
          <p:cNvPr id="7" name="组合 33"/>
          <p:cNvGrpSpPr/>
          <p:nvPr/>
        </p:nvGrpSpPr>
        <p:grpSpPr>
          <a:xfrm>
            <a:off x="5887691" y="1096512"/>
            <a:ext cx="1691878" cy="1699022"/>
            <a:chOff x="5227758" y="554948"/>
            <a:chExt cx="1691878" cy="1699022"/>
          </a:xfrm>
        </p:grpSpPr>
        <p:sp>
          <p:nvSpPr>
            <p:cNvPr id="35" name="Oval 5"/>
            <p:cNvSpPr>
              <a:spLocks noChangeArrowheads="1"/>
            </p:cNvSpPr>
            <p:nvPr/>
          </p:nvSpPr>
          <p:spPr bwMode="auto">
            <a:xfrm>
              <a:off x="5227758" y="554948"/>
              <a:ext cx="1691878" cy="1699022"/>
            </a:xfrm>
            <a:prstGeom prst="ellipse">
              <a:avLst/>
            </a:prstGeom>
            <a:solidFill>
              <a:srgbClr val="D8060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36" name="TextBox 13"/>
            <p:cNvSpPr txBox="1">
              <a:spLocks noChangeArrowheads="1"/>
            </p:cNvSpPr>
            <p:nvPr/>
          </p:nvSpPr>
          <p:spPr bwMode="auto">
            <a:xfrm>
              <a:off x="5417107" y="781211"/>
              <a:ext cx="1313180" cy="1246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7500" dirty="0" smtClean="0">
                  <a:solidFill>
                    <a:srgbClr val="F8F8F8"/>
                  </a:solidFill>
                  <a:latin typeface="微软雅黑" panose="020B0503020204020204" pitchFamily="34" charset="-122"/>
                  <a:ea typeface="微软雅黑" panose="020B0503020204020204" pitchFamily="34" charset="-122"/>
                </a:rPr>
                <a:t>03</a:t>
              </a:r>
              <a:endParaRPr lang="zh-CN" altLang="en-US" sz="7500" dirty="0">
                <a:solidFill>
                  <a:srgbClr val="F8F8F8"/>
                </a:solidFill>
                <a:latin typeface="微软雅黑" panose="020B0503020204020204" pitchFamily="34" charset="-122"/>
                <a:ea typeface="微软雅黑" panose="020B0503020204020204" pitchFamily="34" charset="-122"/>
              </a:endParaRPr>
            </a:p>
          </p:txBody>
        </p:sp>
      </p:grpSp>
      <p:sp>
        <p:nvSpPr>
          <p:cNvPr id="37" name="矩形 259"/>
          <p:cNvSpPr>
            <a:spLocks noChangeArrowheads="1"/>
          </p:cNvSpPr>
          <p:nvPr/>
        </p:nvSpPr>
        <p:spPr bwMode="auto">
          <a:xfrm>
            <a:off x="2470240" y="3429000"/>
            <a:ext cx="8526779" cy="1846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scene3d>
              <a:camera prst="orthographicFront"/>
              <a:lightRig rig="soft" dir="t">
                <a:rot lat="0" lon="0" rev="15600000"/>
              </a:lightRig>
            </a:scene3d>
            <a:sp3d extrusionH="57150" prstMaterial="softEdge">
              <a:bevelT w="25400" h="38100"/>
            </a:sp3d>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defRPr/>
            </a:pPr>
            <a:r>
              <a:rPr lang="zh-CN" altLang="zh-CN" sz="5400" dirty="0" smtClean="0">
                <a:ln/>
                <a:solidFill>
                  <a:srgbClr val="D8060A"/>
                </a:solidFill>
                <a:cs typeface="Arial" panose="020B0604020202020204" pitchFamily="34" charset="0"/>
              </a:rPr>
              <a:t>新时代</a:t>
            </a:r>
            <a:r>
              <a:rPr lang="zh-CN" altLang="zh-CN" sz="5400" dirty="0">
                <a:ln/>
                <a:solidFill>
                  <a:srgbClr val="D8060A"/>
                </a:solidFill>
                <a:cs typeface="Arial" panose="020B0604020202020204" pitchFamily="34" charset="0"/>
              </a:rPr>
              <a:t>中国特色社会主义的</a:t>
            </a:r>
            <a:r>
              <a:rPr lang="zh-CN" altLang="zh-CN" sz="6000" b="1" dirty="0">
                <a:ln/>
                <a:solidFill>
                  <a:schemeClr val="tx1">
                    <a:lumMod val="75000"/>
                    <a:lumOff val="25000"/>
                  </a:schemeClr>
                </a:solidFill>
                <a:cs typeface="Arial" panose="020B0604020202020204" pitchFamily="34" charset="0"/>
              </a:rPr>
              <a:t>理论</a:t>
            </a:r>
            <a:r>
              <a:rPr lang="zh-CN" altLang="zh-CN" sz="6000" b="1" dirty="0" smtClean="0">
                <a:ln/>
                <a:solidFill>
                  <a:schemeClr val="tx1">
                    <a:lumMod val="75000"/>
                    <a:lumOff val="25000"/>
                  </a:schemeClr>
                </a:solidFill>
                <a:cs typeface="Arial" panose="020B0604020202020204" pitchFamily="34" charset="0"/>
              </a:rPr>
              <a:t>指导</a:t>
            </a:r>
            <a:endParaRPr lang="zh-CN" altLang="en-US" sz="6000" b="1" dirty="0">
              <a:ln/>
              <a:solidFill>
                <a:schemeClr val="tx1">
                  <a:lumMod val="75000"/>
                  <a:lumOff val="25000"/>
                </a:schemeClr>
              </a:solidFill>
              <a:cs typeface="Arial" panose="020B0604020202020204" pitchFamily="34" charset="0"/>
            </a:endParaRPr>
          </a:p>
        </p:txBody>
      </p:sp>
      <p:pic>
        <p:nvPicPr>
          <p:cNvPr id="15" name="图片 14"/>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293536" y="165067"/>
            <a:ext cx="2719155" cy="725108"/>
          </a:xfrm>
          <a:prstGeom prst="rect">
            <a:avLst/>
          </a:prstGeom>
        </p:spPr>
      </p:pic>
    </p:spTree>
    <p:extLst>
      <p:ext uri="{BB962C8B-B14F-4D97-AF65-F5344CB8AC3E}">
        <p14:creationId xmlns="" xmlns:p14="http://schemas.microsoft.com/office/powerpoint/2010/main" val="13288940"/>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par>
                                <p:cTn id="12" presetID="22" presetClass="entr" presetSubtype="4"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175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par>
                          <p:cTn id="19" fill="hold">
                            <p:stCondLst>
                              <p:cond delay="275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1000"/>
                                        <p:tgtEl>
                                          <p:spTgt spid="15"/>
                                        </p:tgtEl>
                                      </p:cBhvr>
                                    </p:animEffect>
                                  </p:childTnLst>
                                </p:cTn>
                              </p:par>
                            </p:childTnLst>
                          </p:cTn>
                        </p:par>
                        <p:par>
                          <p:cTn id="23" fill="hold">
                            <p:stCondLst>
                              <p:cond delay="3750"/>
                            </p:stCondLst>
                            <p:childTnLst>
                              <p:par>
                                <p:cTn id="24" presetID="1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750"/>
                                        <p:tgtEl>
                                          <p:spTgt spid="7"/>
                                        </p:tgtEl>
                                        <p:attrNameLst>
                                          <p:attrName>ppt_y</p:attrName>
                                        </p:attrNameLst>
                                      </p:cBhvr>
                                      <p:tavLst>
                                        <p:tav tm="0">
                                          <p:val>
                                            <p:strVal val="#ppt_y+#ppt_h*1.125000"/>
                                          </p:val>
                                        </p:tav>
                                        <p:tav tm="100000">
                                          <p:val>
                                            <p:strVal val="#ppt_y"/>
                                          </p:val>
                                        </p:tav>
                                      </p:tavLst>
                                    </p:anim>
                                    <p:animEffect transition="in" filter="wipe(up)">
                                      <p:cBhvr>
                                        <p:cTn id="27" dur="750"/>
                                        <p:tgtEl>
                                          <p:spTgt spid="7"/>
                                        </p:tgtEl>
                                      </p:cBhvr>
                                    </p:animEffect>
                                  </p:childTnLst>
                                </p:cTn>
                              </p:par>
                              <p:par>
                                <p:cTn id="28" presetID="16" presetClass="entr" presetSubtype="37" fill="hold" nodeType="withEffect">
                                  <p:stCondLst>
                                    <p:cond delay="250"/>
                                  </p:stCondLst>
                                  <p:childTnLst>
                                    <p:set>
                                      <p:cBhvr>
                                        <p:cTn id="29" dur="1" fill="hold">
                                          <p:stCondLst>
                                            <p:cond delay="0"/>
                                          </p:stCondLst>
                                        </p:cTn>
                                        <p:tgtEl>
                                          <p:spTgt spid="6"/>
                                        </p:tgtEl>
                                        <p:attrNameLst>
                                          <p:attrName>style.visibility</p:attrName>
                                        </p:attrNameLst>
                                      </p:cBhvr>
                                      <p:to>
                                        <p:strVal val="visible"/>
                                      </p:to>
                                    </p:set>
                                    <p:animEffect transition="in" filter="barn(outVertical)">
                                      <p:cBhvr>
                                        <p:cTn id="30" dur="500"/>
                                        <p:tgtEl>
                                          <p:spTgt spid="6"/>
                                        </p:tgtEl>
                                      </p:cBhvr>
                                    </p:animEffect>
                                  </p:childTnLst>
                                </p:cTn>
                              </p:par>
                            </p:childTnLst>
                          </p:cTn>
                        </p:par>
                        <p:par>
                          <p:cTn id="31" fill="hold">
                            <p:stCondLst>
                              <p:cond delay="4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7"/>
                                        </p:tgtEl>
                                        <p:attrNameLst>
                                          <p:attrName>ppt_y</p:attrName>
                                        </p:attrNameLst>
                                      </p:cBhvr>
                                      <p:tavLst>
                                        <p:tav tm="0">
                                          <p:val>
                                            <p:strVal val="#ppt_y"/>
                                          </p:val>
                                        </p:tav>
                                        <p:tav tm="100000">
                                          <p:val>
                                            <p:strVal val="#ppt_y"/>
                                          </p:val>
                                        </p:tav>
                                      </p:tavLst>
                                    </p:anim>
                                    <p:anim calcmode="lin" valueType="num">
                                      <p:cBhvr>
                                        <p:cTn id="36"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7"/>
                                        </p:tgtEl>
                                      </p:cBhvr>
                                    </p:animEffect>
                                  </p:childTnLst>
                                </p:cTn>
                              </p:par>
                            </p:childTnLst>
                          </p:cTn>
                        </p:par>
                        <p:par>
                          <p:cTn id="39" fill="hold">
                            <p:stCondLst>
                              <p:cond delay="575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37"/>
                                        </p:tgtEl>
                                      </p:cBhvr>
                                    </p:animEffect>
                                    <p:animScale>
                                      <p:cBhvr>
                                        <p:cTn id="42" dur="25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7"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pic>
        <p:nvPicPr>
          <p:cNvPr id="3" name="图片 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04723" y="2621163"/>
            <a:ext cx="3915801" cy="2565666"/>
          </a:xfrm>
          <a:prstGeom prst="rect">
            <a:avLst/>
          </a:prstGeom>
        </p:spPr>
      </p:pic>
      <p:sp>
        <p:nvSpPr>
          <p:cNvPr id="5" name="矩形 4"/>
          <p:cNvSpPr/>
          <p:nvPr/>
        </p:nvSpPr>
        <p:spPr>
          <a:xfrm>
            <a:off x="4807260" y="1451353"/>
            <a:ext cx="6748470" cy="1631216"/>
          </a:xfrm>
          <a:prstGeom prst="rect">
            <a:avLst/>
          </a:prstGeom>
        </p:spPr>
        <p:txBody>
          <a:bodyPr wrap="square">
            <a:spAutoFit/>
          </a:bodyPr>
          <a:lstStyle/>
          <a:p>
            <a:pPr algn="just">
              <a:lnSpc>
                <a:spcPct val="125000"/>
              </a:lnSpc>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十八大以来，我们党和</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国家</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能</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取得</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如此</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大</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的历史性成就和历史性变革，从思想</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理论上讲</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，原因就在于我们党勇于推进实践基础上的理论创新，形成了中国特色社会主义理论体系的最新成果。</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6425476" y="3903996"/>
            <a:ext cx="97493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341469" y="6072260"/>
            <a:ext cx="2058938"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341469" y="5958379"/>
            <a:ext cx="0" cy="11388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7400406" y="5686790"/>
            <a:ext cx="0" cy="38547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7400407" y="3903996"/>
            <a:ext cx="0" cy="455517"/>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6698953" y="4367902"/>
            <a:ext cx="1402904" cy="1323439"/>
          </a:xfrm>
          <a:prstGeom prst="rect">
            <a:avLst/>
          </a:prstGeom>
        </p:spPr>
        <p:txBody>
          <a:bodyPr wrap="square">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对理论</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创新成果的最新概括和表述</a:t>
            </a:r>
          </a:p>
        </p:txBody>
      </p:sp>
      <p:sp>
        <p:nvSpPr>
          <p:cNvPr id="6" name="矩形 5"/>
          <p:cNvSpPr/>
          <p:nvPr/>
        </p:nvSpPr>
        <p:spPr>
          <a:xfrm>
            <a:off x="4967280" y="3790241"/>
            <a:ext cx="1631959" cy="216801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5043767" y="3842331"/>
            <a:ext cx="1478985" cy="2063835"/>
          </a:xfrm>
          <a:prstGeom prst="rect">
            <a:avLst/>
          </a:prstGeom>
        </p:spPr>
        <p:txBody>
          <a:bodyPr wrap="square">
            <a:spAutoFit/>
          </a:bodyPr>
          <a:lstStyle/>
          <a:p>
            <a:pPr algn="ctr">
              <a:lnSpc>
                <a:spcPct val="150000"/>
              </a:lnSpc>
            </a:pPr>
            <a:r>
              <a:rPr lang="zh-CN" altLang="zh-CN" sz="22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新时代</a:t>
            </a:r>
            <a:endParaRPr lang="en-US" altLang="zh-CN" sz="22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zh-CN" sz="22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中国特色</a:t>
            </a:r>
            <a:endParaRPr lang="en-US" altLang="zh-CN" sz="22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zh-CN" sz="22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社会主义</a:t>
            </a:r>
            <a:endParaRPr lang="en-US" altLang="zh-CN" sz="22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zh-CN" sz="22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思想</a:t>
            </a:r>
            <a:endParaRPr lang="zh-CN" altLang="en-US" sz="2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35" name="直接连接符 34"/>
          <p:cNvCxnSpPr/>
          <p:nvPr/>
        </p:nvCxnSpPr>
        <p:spPr>
          <a:xfrm>
            <a:off x="10159998" y="3903996"/>
            <a:ext cx="97493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9075991" y="6072260"/>
            <a:ext cx="2058938"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9075991" y="5958379"/>
            <a:ext cx="0" cy="11388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1134928" y="5686790"/>
            <a:ext cx="0" cy="38547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1134929" y="3903996"/>
            <a:ext cx="0" cy="455517"/>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10490554" y="4367902"/>
            <a:ext cx="1288747" cy="1323439"/>
          </a:xfrm>
          <a:prstGeom prst="rect">
            <a:avLst/>
          </a:prstGeom>
        </p:spPr>
        <p:txBody>
          <a:bodyPr wrap="square">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新时代</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中国特色</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社会主义</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思想</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1" name="矩形 40"/>
          <p:cNvSpPr/>
          <p:nvPr/>
        </p:nvSpPr>
        <p:spPr>
          <a:xfrm>
            <a:off x="8701802" y="3790241"/>
            <a:ext cx="1631959" cy="21680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矩形 42"/>
          <p:cNvSpPr/>
          <p:nvPr/>
        </p:nvSpPr>
        <p:spPr>
          <a:xfrm>
            <a:off x="8778287" y="3834597"/>
            <a:ext cx="1478986" cy="2123658"/>
          </a:xfrm>
          <a:prstGeom prst="rect">
            <a:avLst/>
          </a:prstGeom>
        </p:spPr>
        <p:txBody>
          <a:bodyPr wrap="square">
            <a:spAutoFit/>
          </a:bodyPr>
          <a:lstStyle/>
          <a:p>
            <a:pPr algn="ctr">
              <a:lnSpc>
                <a:spcPct val="120000"/>
              </a:lnSpc>
            </a:pPr>
            <a:r>
              <a:rPr lang="zh-CN" altLang="en-US" sz="2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新时代</a:t>
            </a:r>
            <a:endParaRPr lang="en-US" altLang="zh-CN" sz="2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20000"/>
              </a:lnSpc>
            </a:pPr>
            <a:r>
              <a:rPr lang="zh-CN" altLang="en-US" sz="2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中国特色</a:t>
            </a:r>
            <a:endParaRPr lang="en-US" altLang="zh-CN" sz="2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20000"/>
              </a:lnSpc>
            </a:pPr>
            <a:r>
              <a:rPr lang="zh-CN" altLang="en-US" sz="2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社会主义</a:t>
            </a:r>
            <a:endParaRPr lang="en-US" altLang="zh-CN" sz="2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20000"/>
              </a:lnSpc>
            </a:pPr>
            <a:r>
              <a:rPr lang="zh-CN" altLang="en-US" sz="2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理论指导</a:t>
            </a:r>
            <a:endParaRPr lang="en-US" altLang="zh-CN" sz="2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20000"/>
              </a:lnSpc>
            </a:pPr>
            <a:r>
              <a:rPr lang="zh-CN" altLang="en-US" sz="2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是什么？</a:t>
            </a:r>
          </a:p>
        </p:txBody>
      </p:sp>
      <p:sp>
        <p:nvSpPr>
          <p:cNvPr id="23" name="文本框 22"/>
          <p:cNvSpPr txBox="1">
            <a:spLocks noChangeArrowheads="1"/>
          </p:cNvSpPr>
          <p:nvPr/>
        </p:nvSpPr>
        <p:spPr bwMode="auto">
          <a:xfrm>
            <a:off x="1781615" y="285191"/>
            <a:ext cx="5548139"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新时代中国特色社会主义思想</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2069485918"/>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23" name="椭圆 22"/>
          <p:cNvSpPr/>
          <p:nvPr/>
        </p:nvSpPr>
        <p:spPr>
          <a:xfrm>
            <a:off x="491506" y="2073153"/>
            <a:ext cx="3214254" cy="3214254"/>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椭圆 23"/>
          <p:cNvSpPr/>
          <p:nvPr/>
        </p:nvSpPr>
        <p:spPr>
          <a:xfrm>
            <a:off x="1967015" y="1941535"/>
            <a:ext cx="263236" cy="263236"/>
          </a:xfrm>
          <a:prstGeom prst="ellipse">
            <a:avLst/>
          </a:prstGeom>
          <a:solidFill>
            <a:srgbClr val="D8060A"/>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文本框 24"/>
          <p:cNvSpPr txBox="1"/>
          <p:nvPr/>
        </p:nvSpPr>
        <p:spPr>
          <a:xfrm>
            <a:off x="4276423" y="3826745"/>
            <a:ext cx="6980179" cy="1785104"/>
          </a:xfrm>
          <a:prstGeom prst="rect">
            <a:avLst/>
          </a:prstGeom>
          <a:noFill/>
        </p:spPr>
        <p:txBody>
          <a:bodyPr wrap="square" rtlCol="0">
            <a:spAutoFit/>
          </a:bodyPr>
          <a:lstStyle/>
          <a:p>
            <a:pPr algn="just">
              <a:lnSpc>
                <a:spcPct val="125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十八大以来，国内外形势变化和我国各项事业发展都给我们提出了一个重大时代课题，这就是必须从理论和实践结合上系统回答</a:t>
            </a:r>
            <a:r>
              <a:rPr lang="zh-CN" altLang="en-US" sz="2400"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新时代坚持和发展什么样的中国特色社会主义、怎样坚持和发展中国特色社会主义</a:t>
            </a:r>
            <a:r>
              <a:rPr lang="zh-CN" altLang="en-US" sz="2400" dirty="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8" name="文本框 27"/>
          <p:cNvSpPr txBox="1"/>
          <p:nvPr/>
        </p:nvSpPr>
        <p:spPr>
          <a:xfrm>
            <a:off x="3705760" y="1941535"/>
            <a:ext cx="8121504"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zh-CN"/>
            </a:defPPr>
            <a:lvl1pPr fontAlgn="base">
              <a:spcBef>
                <a:spcPct val="0"/>
              </a:spcBef>
              <a:spcAft>
                <a:spcPct val="0"/>
              </a:spcAft>
              <a:defRPr sz="3000" b="1">
                <a:solidFill>
                  <a:srgbClr val="D8060A"/>
                </a:solidFill>
                <a:latin typeface="微软雅黑" panose="020B0503020204020204" pitchFamily="34" charset="-122"/>
                <a:ea typeface="微软雅黑" panose="020B0503020204020204" pitchFamily="34" charset="-122"/>
              </a:defRPr>
            </a:lvl1pPr>
            <a:lvl2pPr marL="742950" indent="-285750">
              <a:defRPr sz="1300">
                <a:latin typeface="Calibri Light" panose="020F0302020204030204" pitchFamily="34" charset="0"/>
                <a:ea typeface="方正宋刻本秀楷简体" panose="02000000000000000000" pitchFamily="2" charset="-122"/>
              </a:defRPr>
            </a:lvl2pPr>
            <a:lvl3pPr marL="1143000" indent="-228600">
              <a:defRPr sz="1300">
                <a:latin typeface="Calibri Light" panose="020F0302020204030204" pitchFamily="34" charset="0"/>
                <a:ea typeface="方正宋刻本秀楷简体" panose="02000000000000000000" pitchFamily="2" charset="-122"/>
              </a:defRPr>
            </a:lvl3pPr>
            <a:lvl4pPr marL="1600200" indent="-228600">
              <a:defRPr sz="1300">
                <a:latin typeface="Calibri Light" panose="020F0302020204030204" pitchFamily="34" charset="0"/>
                <a:ea typeface="方正宋刻本秀楷简体" panose="02000000000000000000" pitchFamily="2" charset="-122"/>
              </a:defRPr>
            </a:lvl4pPr>
            <a:lvl5pPr marL="2057400" indent="-228600">
              <a:defRPr sz="1300">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latin typeface="Calibri Light" panose="020F0302020204030204" pitchFamily="34" charset="0"/>
                <a:ea typeface="方正宋刻本秀楷简体" panose="02000000000000000000" pitchFamily="2" charset="-122"/>
              </a:defRPr>
            </a:lvl9pPr>
          </a:lstStyle>
          <a:p>
            <a:pPr algn="ctr">
              <a:lnSpc>
                <a:spcPct val="150000"/>
              </a:lnSpc>
            </a:pPr>
            <a:r>
              <a:rPr lang="zh-CN" altLang="en-US" sz="2400" dirty="0">
                <a:solidFill>
                  <a:schemeClr val="tx1">
                    <a:lumMod val="75000"/>
                    <a:lumOff val="25000"/>
                  </a:schemeClr>
                </a:solidFill>
                <a:sym typeface="微软雅黑" panose="020B0503020204020204" pitchFamily="34" charset="-122"/>
              </a:rPr>
              <a:t>新时代中国特色社会主义</a:t>
            </a:r>
            <a:r>
              <a:rPr lang="zh-CN" altLang="en-US" sz="2400" dirty="0" smtClean="0">
                <a:solidFill>
                  <a:schemeClr val="tx1">
                    <a:lumMod val="75000"/>
                    <a:lumOff val="25000"/>
                  </a:schemeClr>
                </a:solidFill>
                <a:sym typeface="微软雅黑" panose="020B0503020204020204" pitchFamily="34" charset="-122"/>
              </a:rPr>
              <a:t>思想作为</a:t>
            </a:r>
            <a:r>
              <a:rPr lang="zh-CN" altLang="en-US" sz="2400" dirty="0">
                <a:solidFill>
                  <a:schemeClr val="tx1">
                    <a:lumMod val="75000"/>
                    <a:lumOff val="25000"/>
                  </a:schemeClr>
                </a:solidFill>
                <a:sym typeface="微软雅黑" panose="020B0503020204020204" pitchFamily="34" charset="-122"/>
              </a:rPr>
              <a:t>一个</a:t>
            </a:r>
            <a:r>
              <a:rPr lang="zh-CN" altLang="en-US" sz="2400" dirty="0" smtClean="0">
                <a:solidFill>
                  <a:schemeClr val="tx1">
                    <a:lumMod val="75000"/>
                    <a:lumOff val="25000"/>
                  </a:schemeClr>
                </a:solidFill>
                <a:sym typeface="微软雅黑" panose="020B0503020204020204" pitchFamily="34" charset="-122"/>
              </a:rPr>
              <a:t>重大理论</a:t>
            </a:r>
            <a:r>
              <a:rPr lang="zh-CN" altLang="en-US" sz="2400" dirty="0">
                <a:solidFill>
                  <a:schemeClr val="tx1">
                    <a:lumMod val="75000"/>
                    <a:lumOff val="25000"/>
                  </a:schemeClr>
                </a:solidFill>
                <a:sym typeface="微软雅黑" panose="020B0503020204020204" pitchFamily="34" charset="-122"/>
              </a:rPr>
              <a:t>创新</a:t>
            </a:r>
            <a:r>
              <a:rPr lang="zh-CN" altLang="en-US" sz="2400" dirty="0" smtClean="0">
                <a:solidFill>
                  <a:schemeClr val="tx1">
                    <a:lumMod val="75000"/>
                    <a:lumOff val="25000"/>
                  </a:schemeClr>
                </a:solidFill>
                <a:sym typeface="微软雅黑" panose="020B0503020204020204" pitchFamily="34" charset="-122"/>
              </a:rPr>
              <a:t>成果，</a:t>
            </a:r>
            <a:endParaRPr lang="en-US" altLang="zh-CN" sz="2400" dirty="0">
              <a:solidFill>
                <a:schemeClr val="tx1">
                  <a:lumMod val="75000"/>
                  <a:lumOff val="25000"/>
                </a:schemeClr>
              </a:solidFill>
              <a:sym typeface="微软雅黑" panose="020B0503020204020204" pitchFamily="34" charset="-122"/>
            </a:endParaRPr>
          </a:p>
          <a:p>
            <a:pPr algn="ctr">
              <a:lnSpc>
                <a:spcPct val="150000"/>
              </a:lnSpc>
            </a:pPr>
            <a:r>
              <a:rPr lang="zh-CN" altLang="en-US" sz="2400" dirty="0" smtClean="0">
                <a:solidFill>
                  <a:schemeClr val="tx1">
                    <a:lumMod val="75000"/>
                    <a:lumOff val="25000"/>
                  </a:schemeClr>
                </a:solidFill>
                <a:sym typeface="微软雅黑" panose="020B0503020204020204" pitchFamily="34" charset="-122"/>
              </a:rPr>
              <a:t>集中</a:t>
            </a:r>
            <a:r>
              <a:rPr lang="zh-CN" altLang="en-US" sz="2400" dirty="0">
                <a:solidFill>
                  <a:schemeClr val="tx1">
                    <a:lumMod val="75000"/>
                    <a:lumOff val="25000"/>
                  </a:schemeClr>
                </a:solidFill>
                <a:sym typeface="微软雅黑" panose="020B0503020204020204" pitchFamily="34" charset="-122"/>
              </a:rPr>
              <a:t>回答的问题是什么？</a:t>
            </a:r>
          </a:p>
        </p:txBody>
      </p:sp>
      <p:pic>
        <p:nvPicPr>
          <p:cNvPr id="9" name="图片 8"/>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88933" y="2279977"/>
            <a:ext cx="2819400" cy="2800604"/>
          </a:xfrm>
          <a:prstGeom prst="ellipse">
            <a:avLst/>
          </a:prstGeom>
        </p:spPr>
      </p:pic>
      <p:sp>
        <p:nvSpPr>
          <p:cNvPr id="11" name="文本框 10"/>
          <p:cNvSpPr txBox="1">
            <a:spLocks noChangeArrowheads="1"/>
          </p:cNvSpPr>
          <p:nvPr/>
        </p:nvSpPr>
        <p:spPr bwMode="auto">
          <a:xfrm>
            <a:off x="1415854" y="309582"/>
            <a:ext cx="8391086"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新时代中国特色社会主义思想集中回答的问题</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3967315" y="3442349"/>
            <a:ext cx="7415459" cy="0"/>
          </a:xfrm>
          <a:prstGeom prst="line">
            <a:avLst/>
          </a:prstGeom>
          <a:ln w="28575">
            <a:solidFill>
              <a:srgbClr val="D8060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697558788"/>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cxnSp>
        <p:nvCxnSpPr>
          <p:cNvPr id="22" name="直接连接符 21"/>
          <p:cNvCxnSpPr/>
          <p:nvPr/>
        </p:nvCxnSpPr>
        <p:spPr>
          <a:xfrm>
            <a:off x="5858543" y="2187868"/>
            <a:ext cx="0" cy="28800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068441" y="2187868"/>
            <a:ext cx="0" cy="28800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9" name="任意多边形 38"/>
          <p:cNvSpPr>
            <a:spLocks noChangeAspect="1"/>
          </p:cNvSpPr>
          <p:nvPr/>
        </p:nvSpPr>
        <p:spPr>
          <a:xfrm>
            <a:off x="1317687" y="2392811"/>
            <a:ext cx="439304" cy="392450"/>
          </a:xfrm>
          <a:custGeom>
            <a:avLst/>
            <a:gdLst>
              <a:gd name="connsiteX0" fmla="*/ 963379 w 6100010"/>
              <a:gd name="connsiteY0" fmla="*/ 0 h 5449453"/>
              <a:gd name="connsiteX1" fmla="*/ 1287379 w 6100010"/>
              <a:gd name="connsiteY1" fmla="*/ 0 h 5449453"/>
              <a:gd name="connsiteX2" fmla="*/ 1287379 w 6100010"/>
              <a:gd name="connsiteY2" fmla="*/ 1 h 5449453"/>
              <a:gd name="connsiteX3" fmla="*/ 2824929 w 6100010"/>
              <a:gd name="connsiteY3" fmla="*/ 1 h 5449453"/>
              <a:gd name="connsiteX4" fmla="*/ 2824929 w 6100010"/>
              <a:gd name="connsiteY4" fmla="*/ 0 h 5449453"/>
              <a:gd name="connsiteX5" fmla="*/ 3148929 w 6100010"/>
              <a:gd name="connsiteY5" fmla="*/ 0 h 5449453"/>
              <a:gd name="connsiteX6" fmla="*/ 3148929 w 6100010"/>
              <a:gd name="connsiteY6" fmla="*/ 1 h 5449453"/>
              <a:gd name="connsiteX7" fmla="*/ 3176336 w 6100010"/>
              <a:gd name="connsiteY7" fmla="*/ 1 h 5449453"/>
              <a:gd name="connsiteX8" fmla="*/ 3176336 w 6100010"/>
              <a:gd name="connsiteY8" fmla="*/ 324001 h 5449453"/>
              <a:gd name="connsiteX9" fmla="*/ 3148929 w 6100010"/>
              <a:gd name="connsiteY9" fmla="*/ 324001 h 5449453"/>
              <a:gd name="connsiteX10" fmla="*/ 3148929 w 6100010"/>
              <a:gd name="connsiteY10" fmla="*/ 625642 h 5449453"/>
              <a:gd name="connsiteX11" fmla="*/ 2824929 w 6100010"/>
              <a:gd name="connsiteY11" fmla="*/ 625642 h 5449453"/>
              <a:gd name="connsiteX12" fmla="*/ 2824929 w 6100010"/>
              <a:gd name="connsiteY12" fmla="*/ 324001 h 5449453"/>
              <a:gd name="connsiteX13" fmla="*/ 1287379 w 6100010"/>
              <a:gd name="connsiteY13" fmla="*/ 324001 h 5449453"/>
              <a:gd name="connsiteX14" fmla="*/ 1287379 w 6100010"/>
              <a:gd name="connsiteY14" fmla="*/ 3196976 h 5449453"/>
              <a:gd name="connsiteX15" fmla="*/ 1804109 w 6100010"/>
              <a:gd name="connsiteY15" fmla="*/ 3713706 h 5449453"/>
              <a:gd name="connsiteX16" fmla="*/ 2330486 w 6100010"/>
              <a:gd name="connsiteY16" fmla="*/ 3187328 h 5449453"/>
              <a:gd name="connsiteX17" fmla="*/ 2330486 w 6100010"/>
              <a:gd name="connsiteY17" fmla="*/ 934688 h 5449453"/>
              <a:gd name="connsiteX18" fmla="*/ 1840405 w 6100010"/>
              <a:gd name="connsiteY18" fmla="*/ 934688 h 5449453"/>
              <a:gd name="connsiteX19" fmla="*/ 1840405 w 6100010"/>
              <a:gd name="connsiteY19" fmla="*/ 2815389 h 5449453"/>
              <a:gd name="connsiteX20" fmla="*/ 1516405 w 6100010"/>
              <a:gd name="connsiteY20" fmla="*/ 2815389 h 5449453"/>
              <a:gd name="connsiteX21" fmla="*/ 1516405 w 6100010"/>
              <a:gd name="connsiteY21" fmla="*/ 610688 h 5449453"/>
              <a:gd name="connsiteX22" fmla="*/ 1840405 w 6100010"/>
              <a:gd name="connsiteY22" fmla="*/ 610688 h 5449453"/>
              <a:gd name="connsiteX23" fmla="*/ 2330486 w 6100010"/>
              <a:gd name="connsiteY23" fmla="*/ 610688 h 5449453"/>
              <a:gd name="connsiteX24" fmla="*/ 2654486 w 6100010"/>
              <a:gd name="connsiteY24" fmla="*/ 610688 h 5449453"/>
              <a:gd name="connsiteX25" fmla="*/ 2654486 w 6100010"/>
              <a:gd name="connsiteY25" fmla="*/ 878306 h 5449453"/>
              <a:gd name="connsiteX26" fmla="*/ 5776010 w 6100010"/>
              <a:gd name="connsiteY26" fmla="*/ 878306 h 5449453"/>
              <a:gd name="connsiteX27" fmla="*/ 5776010 w 6100010"/>
              <a:gd name="connsiteY27" fmla="*/ 878306 h 5449453"/>
              <a:gd name="connsiteX28" fmla="*/ 6100010 w 6100010"/>
              <a:gd name="connsiteY28" fmla="*/ 878306 h 5449453"/>
              <a:gd name="connsiteX29" fmla="*/ 6100010 w 6100010"/>
              <a:gd name="connsiteY29" fmla="*/ 878306 h 5449453"/>
              <a:gd name="connsiteX30" fmla="*/ 6100010 w 6100010"/>
              <a:gd name="connsiteY30" fmla="*/ 1202305 h 5449453"/>
              <a:gd name="connsiteX31" fmla="*/ 6100010 w 6100010"/>
              <a:gd name="connsiteY31" fmla="*/ 5125453 h 5449453"/>
              <a:gd name="connsiteX32" fmla="*/ 6100010 w 6100010"/>
              <a:gd name="connsiteY32" fmla="*/ 5449453 h 5449453"/>
              <a:gd name="connsiteX33" fmla="*/ 5776010 w 6100010"/>
              <a:gd name="connsiteY33" fmla="*/ 5449453 h 5449453"/>
              <a:gd name="connsiteX34" fmla="*/ 324001 w 6100010"/>
              <a:gd name="connsiteY34" fmla="*/ 5449453 h 5449453"/>
              <a:gd name="connsiteX35" fmla="*/ 1 w 6100010"/>
              <a:gd name="connsiteY35" fmla="*/ 5449453 h 5449453"/>
              <a:gd name="connsiteX36" fmla="*/ 1 w 6100010"/>
              <a:gd name="connsiteY36" fmla="*/ 5449453 h 5449453"/>
              <a:gd name="connsiteX37" fmla="*/ 1 w 6100010"/>
              <a:gd name="connsiteY37" fmla="*/ 1202305 h 5449453"/>
              <a:gd name="connsiteX38" fmla="*/ 0 w 6100010"/>
              <a:gd name="connsiteY38" fmla="*/ 1202305 h 5449453"/>
              <a:gd name="connsiteX39" fmla="*/ 0 w 6100010"/>
              <a:gd name="connsiteY39" fmla="*/ 878306 h 5449453"/>
              <a:gd name="connsiteX40" fmla="*/ 637673 w 6100010"/>
              <a:gd name="connsiteY40" fmla="*/ 878306 h 5449453"/>
              <a:gd name="connsiteX41" fmla="*/ 637673 w 6100010"/>
              <a:gd name="connsiteY41" fmla="*/ 1202305 h 5449453"/>
              <a:gd name="connsiteX42" fmla="*/ 324001 w 6100010"/>
              <a:gd name="connsiteY42" fmla="*/ 1202305 h 5449453"/>
              <a:gd name="connsiteX43" fmla="*/ 324001 w 6100010"/>
              <a:gd name="connsiteY43" fmla="*/ 5125453 h 5449453"/>
              <a:gd name="connsiteX44" fmla="*/ 5776010 w 6100010"/>
              <a:gd name="connsiteY44" fmla="*/ 5125453 h 5449453"/>
              <a:gd name="connsiteX45" fmla="*/ 5776010 w 6100010"/>
              <a:gd name="connsiteY45" fmla="*/ 1202305 h 5449453"/>
              <a:gd name="connsiteX46" fmla="*/ 2654486 w 6100010"/>
              <a:gd name="connsiteY46" fmla="*/ 1202305 h 5449453"/>
              <a:gd name="connsiteX47" fmla="*/ 2654486 w 6100010"/>
              <a:gd name="connsiteY47" fmla="*/ 3320716 h 5449453"/>
              <a:gd name="connsiteX48" fmla="*/ 2634370 w 6100010"/>
              <a:gd name="connsiteY48" fmla="*/ 3320716 h 5449453"/>
              <a:gd name="connsiteX49" fmla="*/ 2644837 w 6100010"/>
              <a:gd name="connsiteY49" fmla="*/ 3331183 h 5449453"/>
              <a:gd name="connsiteX50" fmla="*/ 2033211 w 6100010"/>
              <a:gd name="connsiteY50" fmla="*/ 3942808 h 5449453"/>
              <a:gd name="connsiteX51" fmla="*/ 2039417 w 6100010"/>
              <a:gd name="connsiteY51" fmla="*/ 3949014 h 5449453"/>
              <a:gd name="connsiteX52" fmla="*/ 1810314 w 6100010"/>
              <a:gd name="connsiteY52" fmla="*/ 4178117 h 5449453"/>
              <a:gd name="connsiteX53" fmla="*/ 963379 w 6100010"/>
              <a:gd name="connsiteY53" fmla="*/ 3331182 h 5449453"/>
              <a:gd name="connsiteX54" fmla="*/ 973845 w 6100010"/>
              <a:gd name="connsiteY54" fmla="*/ 3320716 h 5449453"/>
              <a:gd name="connsiteX55" fmla="*/ 963379 w 6100010"/>
              <a:gd name="connsiteY55" fmla="*/ 3320716 h 5449453"/>
              <a:gd name="connsiteX56" fmla="*/ 963379 w 6100010"/>
              <a:gd name="connsiteY56" fmla="*/ 324001 h 5449453"/>
              <a:gd name="connsiteX57" fmla="*/ 963379 w 6100010"/>
              <a:gd name="connsiteY57" fmla="*/ 1 h 544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100010" h="5449453">
                <a:moveTo>
                  <a:pt x="963379" y="0"/>
                </a:moveTo>
                <a:lnTo>
                  <a:pt x="1287379" y="0"/>
                </a:lnTo>
                <a:lnTo>
                  <a:pt x="1287379" y="1"/>
                </a:lnTo>
                <a:lnTo>
                  <a:pt x="2824929" y="1"/>
                </a:lnTo>
                <a:lnTo>
                  <a:pt x="2824929" y="0"/>
                </a:lnTo>
                <a:lnTo>
                  <a:pt x="3148929" y="0"/>
                </a:lnTo>
                <a:lnTo>
                  <a:pt x="3148929" y="1"/>
                </a:lnTo>
                <a:lnTo>
                  <a:pt x="3176336" y="1"/>
                </a:lnTo>
                <a:lnTo>
                  <a:pt x="3176336" y="324001"/>
                </a:lnTo>
                <a:lnTo>
                  <a:pt x="3148929" y="324001"/>
                </a:lnTo>
                <a:lnTo>
                  <a:pt x="3148929" y="625642"/>
                </a:lnTo>
                <a:lnTo>
                  <a:pt x="2824929" y="625642"/>
                </a:lnTo>
                <a:lnTo>
                  <a:pt x="2824929" y="324001"/>
                </a:lnTo>
                <a:lnTo>
                  <a:pt x="1287379" y="324001"/>
                </a:lnTo>
                <a:lnTo>
                  <a:pt x="1287379" y="3196976"/>
                </a:lnTo>
                <a:lnTo>
                  <a:pt x="1804109" y="3713706"/>
                </a:lnTo>
                <a:lnTo>
                  <a:pt x="2330486" y="3187328"/>
                </a:lnTo>
                <a:lnTo>
                  <a:pt x="2330486" y="934688"/>
                </a:lnTo>
                <a:lnTo>
                  <a:pt x="1840405" y="934688"/>
                </a:lnTo>
                <a:lnTo>
                  <a:pt x="1840405" y="2815389"/>
                </a:lnTo>
                <a:lnTo>
                  <a:pt x="1516405" y="2815389"/>
                </a:lnTo>
                <a:lnTo>
                  <a:pt x="1516405" y="610688"/>
                </a:lnTo>
                <a:lnTo>
                  <a:pt x="1840405" y="610688"/>
                </a:lnTo>
                <a:lnTo>
                  <a:pt x="2330486" y="610688"/>
                </a:lnTo>
                <a:lnTo>
                  <a:pt x="2654486" y="610688"/>
                </a:lnTo>
                <a:lnTo>
                  <a:pt x="2654486" y="878306"/>
                </a:lnTo>
                <a:lnTo>
                  <a:pt x="5776010" y="878306"/>
                </a:lnTo>
                <a:lnTo>
                  <a:pt x="5776010" y="878306"/>
                </a:lnTo>
                <a:lnTo>
                  <a:pt x="6100010" y="878306"/>
                </a:lnTo>
                <a:lnTo>
                  <a:pt x="6100010" y="878306"/>
                </a:lnTo>
                <a:lnTo>
                  <a:pt x="6100010" y="1202305"/>
                </a:lnTo>
                <a:lnTo>
                  <a:pt x="6100010" y="5125453"/>
                </a:lnTo>
                <a:lnTo>
                  <a:pt x="6100010" y="5449453"/>
                </a:lnTo>
                <a:lnTo>
                  <a:pt x="5776010" y="5449453"/>
                </a:lnTo>
                <a:lnTo>
                  <a:pt x="324001" y="5449453"/>
                </a:lnTo>
                <a:lnTo>
                  <a:pt x="1" y="5449453"/>
                </a:lnTo>
                <a:lnTo>
                  <a:pt x="1" y="5449453"/>
                </a:lnTo>
                <a:lnTo>
                  <a:pt x="1" y="1202305"/>
                </a:lnTo>
                <a:lnTo>
                  <a:pt x="0" y="1202305"/>
                </a:lnTo>
                <a:lnTo>
                  <a:pt x="0" y="878306"/>
                </a:lnTo>
                <a:lnTo>
                  <a:pt x="637673" y="878306"/>
                </a:lnTo>
                <a:lnTo>
                  <a:pt x="637673" y="1202305"/>
                </a:lnTo>
                <a:lnTo>
                  <a:pt x="324001" y="1202305"/>
                </a:lnTo>
                <a:lnTo>
                  <a:pt x="324001" y="5125453"/>
                </a:lnTo>
                <a:lnTo>
                  <a:pt x="5776010" y="5125453"/>
                </a:lnTo>
                <a:lnTo>
                  <a:pt x="5776010" y="1202305"/>
                </a:lnTo>
                <a:lnTo>
                  <a:pt x="2654486" y="1202305"/>
                </a:lnTo>
                <a:lnTo>
                  <a:pt x="2654486" y="3320716"/>
                </a:lnTo>
                <a:lnTo>
                  <a:pt x="2634370" y="3320716"/>
                </a:lnTo>
                <a:lnTo>
                  <a:pt x="2644837" y="3331183"/>
                </a:lnTo>
                <a:lnTo>
                  <a:pt x="2033211" y="3942808"/>
                </a:lnTo>
                <a:lnTo>
                  <a:pt x="2039417" y="3949014"/>
                </a:lnTo>
                <a:lnTo>
                  <a:pt x="1810314" y="4178117"/>
                </a:lnTo>
                <a:lnTo>
                  <a:pt x="963379" y="3331182"/>
                </a:lnTo>
                <a:lnTo>
                  <a:pt x="973845" y="3320716"/>
                </a:lnTo>
                <a:lnTo>
                  <a:pt x="963379" y="3320716"/>
                </a:lnTo>
                <a:lnTo>
                  <a:pt x="963379" y="324001"/>
                </a:lnTo>
                <a:lnTo>
                  <a:pt x="963379" y="1"/>
                </a:lnTo>
                <a:close/>
              </a:path>
            </a:pathLst>
          </a:custGeom>
          <a:solidFill>
            <a:srgbClr val="D8060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文本框 39"/>
          <p:cNvSpPr txBox="1"/>
          <p:nvPr/>
        </p:nvSpPr>
        <p:spPr>
          <a:xfrm>
            <a:off x="1316530" y="3068230"/>
            <a:ext cx="3011891" cy="1631216"/>
          </a:xfrm>
          <a:prstGeom prst="rect">
            <a:avLst/>
          </a:prstGeom>
          <a:noFill/>
        </p:spPr>
        <p:txBody>
          <a:bodyPr wrap="square" rtlCol="0">
            <a:spAutoFit/>
          </a:bodyPr>
          <a:lstStyle/>
          <a:p>
            <a:pPr algn="just">
              <a:lnSpc>
                <a:spcPct val="125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邓小平集中提出和</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回答了</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25000"/>
              </a:lnSpc>
            </a:pPr>
            <a:r>
              <a:rPr lang="zh-CN" altLang="en-US" sz="2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“什么是社会主义、怎样建设社会主义”</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这个重大问题。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 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rot="21377482">
            <a:off x="4438175" y="2779559"/>
            <a:ext cx="3002547" cy="1666562"/>
          </a:xfrm>
          <a:prstGeom prst="rect">
            <a:avLst/>
          </a:prstGeom>
        </p:spPr>
      </p:pic>
      <p:sp>
        <p:nvSpPr>
          <p:cNvPr id="41" name="任意多边形 40"/>
          <p:cNvSpPr>
            <a:spLocks noChangeAspect="1"/>
          </p:cNvSpPr>
          <p:nvPr/>
        </p:nvSpPr>
        <p:spPr>
          <a:xfrm>
            <a:off x="7485624" y="2392811"/>
            <a:ext cx="439304" cy="392450"/>
          </a:xfrm>
          <a:custGeom>
            <a:avLst/>
            <a:gdLst>
              <a:gd name="connsiteX0" fmla="*/ 963379 w 6100010"/>
              <a:gd name="connsiteY0" fmla="*/ 0 h 5449453"/>
              <a:gd name="connsiteX1" fmla="*/ 1287379 w 6100010"/>
              <a:gd name="connsiteY1" fmla="*/ 0 h 5449453"/>
              <a:gd name="connsiteX2" fmla="*/ 1287379 w 6100010"/>
              <a:gd name="connsiteY2" fmla="*/ 1 h 5449453"/>
              <a:gd name="connsiteX3" fmla="*/ 2824929 w 6100010"/>
              <a:gd name="connsiteY3" fmla="*/ 1 h 5449453"/>
              <a:gd name="connsiteX4" fmla="*/ 2824929 w 6100010"/>
              <a:gd name="connsiteY4" fmla="*/ 0 h 5449453"/>
              <a:gd name="connsiteX5" fmla="*/ 3148929 w 6100010"/>
              <a:gd name="connsiteY5" fmla="*/ 0 h 5449453"/>
              <a:gd name="connsiteX6" fmla="*/ 3148929 w 6100010"/>
              <a:gd name="connsiteY6" fmla="*/ 1 h 5449453"/>
              <a:gd name="connsiteX7" fmla="*/ 3176336 w 6100010"/>
              <a:gd name="connsiteY7" fmla="*/ 1 h 5449453"/>
              <a:gd name="connsiteX8" fmla="*/ 3176336 w 6100010"/>
              <a:gd name="connsiteY8" fmla="*/ 324001 h 5449453"/>
              <a:gd name="connsiteX9" fmla="*/ 3148929 w 6100010"/>
              <a:gd name="connsiteY9" fmla="*/ 324001 h 5449453"/>
              <a:gd name="connsiteX10" fmla="*/ 3148929 w 6100010"/>
              <a:gd name="connsiteY10" fmla="*/ 625642 h 5449453"/>
              <a:gd name="connsiteX11" fmla="*/ 2824929 w 6100010"/>
              <a:gd name="connsiteY11" fmla="*/ 625642 h 5449453"/>
              <a:gd name="connsiteX12" fmla="*/ 2824929 w 6100010"/>
              <a:gd name="connsiteY12" fmla="*/ 324001 h 5449453"/>
              <a:gd name="connsiteX13" fmla="*/ 1287379 w 6100010"/>
              <a:gd name="connsiteY13" fmla="*/ 324001 h 5449453"/>
              <a:gd name="connsiteX14" fmla="*/ 1287379 w 6100010"/>
              <a:gd name="connsiteY14" fmla="*/ 3196976 h 5449453"/>
              <a:gd name="connsiteX15" fmla="*/ 1804109 w 6100010"/>
              <a:gd name="connsiteY15" fmla="*/ 3713706 h 5449453"/>
              <a:gd name="connsiteX16" fmla="*/ 2330486 w 6100010"/>
              <a:gd name="connsiteY16" fmla="*/ 3187328 h 5449453"/>
              <a:gd name="connsiteX17" fmla="*/ 2330486 w 6100010"/>
              <a:gd name="connsiteY17" fmla="*/ 934688 h 5449453"/>
              <a:gd name="connsiteX18" fmla="*/ 1840405 w 6100010"/>
              <a:gd name="connsiteY18" fmla="*/ 934688 h 5449453"/>
              <a:gd name="connsiteX19" fmla="*/ 1840405 w 6100010"/>
              <a:gd name="connsiteY19" fmla="*/ 2815389 h 5449453"/>
              <a:gd name="connsiteX20" fmla="*/ 1516405 w 6100010"/>
              <a:gd name="connsiteY20" fmla="*/ 2815389 h 5449453"/>
              <a:gd name="connsiteX21" fmla="*/ 1516405 w 6100010"/>
              <a:gd name="connsiteY21" fmla="*/ 610688 h 5449453"/>
              <a:gd name="connsiteX22" fmla="*/ 1840405 w 6100010"/>
              <a:gd name="connsiteY22" fmla="*/ 610688 h 5449453"/>
              <a:gd name="connsiteX23" fmla="*/ 2330486 w 6100010"/>
              <a:gd name="connsiteY23" fmla="*/ 610688 h 5449453"/>
              <a:gd name="connsiteX24" fmla="*/ 2654486 w 6100010"/>
              <a:gd name="connsiteY24" fmla="*/ 610688 h 5449453"/>
              <a:gd name="connsiteX25" fmla="*/ 2654486 w 6100010"/>
              <a:gd name="connsiteY25" fmla="*/ 878306 h 5449453"/>
              <a:gd name="connsiteX26" fmla="*/ 5776010 w 6100010"/>
              <a:gd name="connsiteY26" fmla="*/ 878306 h 5449453"/>
              <a:gd name="connsiteX27" fmla="*/ 5776010 w 6100010"/>
              <a:gd name="connsiteY27" fmla="*/ 878306 h 5449453"/>
              <a:gd name="connsiteX28" fmla="*/ 6100010 w 6100010"/>
              <a:gd name="connsiteY28" fmla="*/ 878306 h 5449453"/>
              <a:gd name="connsiteX29" fmla="*/ 6100010 w 6100010"/>
              <a:gd name="connsiteY29" fmla="*/ 878306 h 5449453"/>
              <a:gd name="connsiteX30" fmla="*/ 6100010 w 6100010"/>
              <a:gd name="connsiteY30" fmla="*/ 1202305 h 5449453"/>
              <a:gd name="connsiteX31" fmla="*/ 6100010 w 6100010"/>
              <a:gd name="connsiteY31" fmla="*/ 5125453 h 5449453"/>
              <a:gd name="connsiteX32" fmla="*/ 6100010 w 6100010"/>
              <a:gd name="connsiteY32" fmla="*/ 5449453 h 5449453"/>
              <a:gd name="connsiteX33" fmla="*/ 5776010 w 6100010"/>
              <a:gd name="connsiteY33" fmla="*/ 5449453 h 5449453"/>
              <a:gd name="connsiteX34" fmla="*/ 324001 w 6100010"/>
              <a:gd name="connsiteY34" fmla="*/ 5449453 h 5449453"/>
              <a:gd name="connsiteX35" fmla="*/ 1 w 6100010"/>
              <a:gd name="connsiteY35" fmla="*/ 5449453 h 5449453"/>
              <a:gd name="connsiteX36" fmla="*/ 1 w 6100010"/>
              <a:gd name="connsiteY36" fmla="*/ 5449453 h 5449453"/>
              <a:gd name="connsiteX37" fmla="*/ 1 w 6100010"/>
              <a:gd name="connsiteY37" fmla="*/ 1202305 h 5449453"/>
              <a:gd name="connsiteX38" fmla="*/ 0 w 6100010"/>
              <a:gd name="connsiteY38" fmla="*/ 1202305 h 5449453"/>
              <a:gd name="connsiteX39" fmla="*/ 0 w 6100010"/>
              <a:gd name="connsiteY39" fmla="*/ 878306 h 5449453"/>
              <a:gd name="connsiteX40" fmla="*/ 637673 w 6100010"/>
              <a:gd name="connsiteY40" fmla="*/ 878306 h 5449453"/>
              <a:gd name="connsiteX41" fmla="*/ 637673 w 6100010"/>
              <a:gd name="connsiteY41" fmla="*/ 1202305 h 5449453"/>
              <a:gd name="connsiteX42" fmla="*/ 324001 w 6100010"/>
              <a:gd name="connsiteY42" fmla="*/ 1202305 h 5449453"/>
              <a:gd name="connsiteX43" fmla="*/ 324001 w 6100010"/>
              <a:gd name="connsiteY43" fmla="*/ 5125453 h 5449453"/>
              <a:gd name="connsiteX44" fmla="*/ 5776010 w 6100010"/>
              <a:gd name="connsiteY44" fmla="*/ 5125453 h 5449453"/>
              <a:gd name="connsiteX45" fmla="*/ 5776010 w 6100010"/>
              <a:gd name="connsiteY45" fmla="*/ 1202305 h 5449453"/>
              <a:gd name="connsiteX46" fmla="*/ 2654486 w 6100010"/>
              <a:gd name="connsiteY46" fmla="*/ 1202305 h 5449453"/>
              <a:gd name="connsiteX47" fmla="*/ 2654486 w 6100010"/>
              <a:gd name="connsiteY47" fmla="*/ 3320716 h 5449453"/>
              <a:gd name="connsiteX48" fmla="*/ 2634370 w 6100010"/>
              <a:gd name="connsiteY48" fmla="*/ 3320716 h 5449453"/>
              <a:gd name="connsiteX49" fmla="*/ 2644837 w 6100010"/>
              <a:gd name="connsiteY49" fmla="*/ 3331183 h 5449453"/>
              <a:gd name="connsiteX50" fmla="*/ 2033211 w 6100010"/>
              <a:gd name="connsiteY50" fmla="*/ 3942808 h 5449453"/>
              <a:gd name="connsiteX51" fmla="*/ 2039417 w 6100010"/>
              <a:gd name="connsiteY51" fmla="*/ 3949014 h 5449453"/>
              <a:gd name="connsiteX52" fmla="*/ 1810314 w 6100010"/>
              <a:gd name="connsiteY52" fmla="*/ 4178117 h 5449453"/>
              <a:gd name="connsiteX53" fmla="*/ 963379 w 6100010"/>
              <a:gd name="connsiteY53" fmla="*/ 3331182 h 5449453"/>
              <a:gd name="connsiteX54" fmla="*/ 973845 w 6100010"/>
              <a:gd name="connsiteY54" fmla="*/ 3320716 h 5449453"/>
              <a:gd name="connsiteX55" fmla="*/ 963379 w 6100010"/>
              <a:gd name="connsiteY55" fmla="*/ 3320716 h 5449453"/>
              <a:gd name="connsiteX56" fmla="*/ 963379 w 6100010"/>
              <a:gd name="connsiteY56" fmla="*/ 324001 h 5449453"/>
              <a:gd name="connsiteX57" fmla="*/ 963379 w 6100010"/>
              <a:gd name="connsiteY57" fmla="*/ 1 h 544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100010" h="5449453">
                <a:moveTo>
                  <a:pt x="963379" y="0"/>
                </a:moveTo>
                <a:lnTo>
                  <a:pt x="1287379" y="0"/>
                </a:lnTo>
                <a:lnTo>
                  <a:pt x="1287379" y="1"/>
                </a:lnTo>
                <a:lnTo>
                  <a:pt x="2824929" y="1"/>
                </a:lnTo>
                <a:lnTo>
                  <a:pt x="2824929" y="0"/>
                </a:lnTo>
                <a:lnTo>
                  <a:pt x="3148929" y="0"/>
                </a:lnTo>
                <a:lnTo>
                  <a:pt x="3148929" y="1"/>
                </a:lnTo>
                <a:lnTo>
                  <a:pt x="3176336" y="1"/>
                </a:lnTo>
                <a:lnTo>
                  <a:pt x="3176336" y="324001"/>
                </a:lnTo>
                <a:lnTo>
                  <a:pt x="3148929" y="324001"/>
                </a:lnTo>
                <a:lnTo>
                  <a:pt x="3148929" y="625642"/>
                </a:lnTo>
                <a:lnTo>
                  <a:pt x="2824929" y="625642"/>
                </a:lnTo>
                <a:lnTo>
                  <a:pt x="2824929" y="324001"/>
                </a:lnTo>
                <a:lnTo>
                  <a:pt x="1287379" y="324001"/>
                </a:lnTo>
                <a:lnTo>
                  <a:pt x="1287379" y="3196976"/>
                </a:lnTo>
                <a:lnTo>
                  <a:pt x="1804109" y="3713706"/>
                </a:lnTo>
                <a:lnTo>
                  <a:pt x="2330486" y="3187328"/>
                </a:lnTo>
                <a:lnTo>
                  <a:pt x="2330486" y="934688"/>
                </a:lnTo>
                <a:lnTo>
                  <a:pt x="1840405" y="934688"/>
                </a:lnTo>
                <a:lnTo>
                  <a:pt x="1840405" y="2815389"/>
                </a:lnTo>
                <a:lnTo>
                  <a:pt x="1516405" y="2815389"/>
                </a:lnTo>
                <a:lnTo>
                  <a:pt x="1516405" y="610688"/>
                </a:lnTo>
                <a:lnTo>
                  <a:pt x="1840405" y="610688"/>
                </a:lnTo>
                <a:lnTo>
                  <a:pt x="2330486" y="610688"/>
                </a:lnTo>
                <a:lnTo>
                  <a:pt x="2654486" y="610688"/>
                </a:lnTo>
                <a:lnTo>
                  <a:pt x="2654486" y="878306"/>
                </a:lnTo>
                <a:lnTo>
                  <a:pt x="5776010" y="878306"/>
                </a:lnTo>
                <a:lnTo>
                  <a:pt x="5776010" y="878306"/>
                </a:lnTo>
                <a:lnTo>
                  <a:pt x="6100010" y="878306"/>
                </a:lnTo>
                <a:lnTo>
                  <a:pt x="6100010" y="878306"/>
                </a:lnTo>
                <a:lnTo>
                  <a:pt x="6100010" y="1202305"/>
                </a:lnTo>
                <a:lnTo>
                  <a:pt x="6100010" y="5125453"/>
                </a:lnTo>
                <a:lnTo>
                  <a:pt x="6100010" y="5449453"/>
                </a:lnTo>
                <a:lnTo>
                  <a:pt x="5776010" y="5449453"/>
                </a:lnTo>
                <a:lnTo>
                  <a:pt x="324001" y="5449453"/>
                </a:lnTo>
                <a:lnTo>
                  <a:pt x="1" y="5449453"/>
                </a:lnTo>
                <a:lnTo>
                  <a:pt x="1" y="5449453"/>
                </a:lnTo>
                <a:lnTo>
                  <a:pt x="1" y="1202305"/>
                </a:lnTo>
                <a:lnTo>
                  <a:pt x="0" y="1202305"/>
                </a:lnTo>
                <a:lnTo>
                  <a:pt x="0" y="878306"/>
                </a:lnTo>
                <a:lnTo>
                  <a:pt x="637673" y="878306"/>
                </a:lnTo>
                <a:lnTo>
                  <a:pt x="637673" y="1202305"/>
                </a:lnTo>
                <a:lnTo>
                  <a:pt x="324001" y="1202305"/>
                </a:lnTo>
                <a:lnTo>
                  <a:pt x="324001" y="5125453"/>
                </a:lnTo>
                <a:lnTo>
                  <a:pt x="5776010" y="5125453"/>
                </a:lnTo>
                <a:lnTo>
                  <a:pt x="5776010" y="1202305"/>
                </a:lnTo>
                <a:lnTo>
                  <a:pt x="2654486" y="1202305"/>
                </a:lnTo>
                <a:lnTo>
                  <a:pt x="2654486" y="3320716"/>
                </a:lnTo>
                <a:lnTo>
                  <a:pt x="2634370" y="3320716"/>
                </a:lnTo>
                <a:lnTo>
                  <a:pt x="2644837" y="3331183"/>
                </a:lnTo>
                <a:lnTo>
                  <a:pt x="2033211" y="3942808"/>
                </a:lnTo>
                <a:lnTo>
                  <a:pt x="2039417" y="3949014"/>
                </a:lnTo>
                <a:lnTo>
                  <a:pt x="1810314" y="4178117"/>
                </a:lnTo>
                <a:lnTo>
                  <a:pt x="963379" y="3331182"/>
                </a:lnTo>
                <a:lnTo>
                  <a:pt x="973845" y="3320716"/>
                </a:lnTo>
                <a:lnTo>
                  <a:pt x="963379" y="3320716"/>
                </a:lnTo>
                <a:lnTo>
                  <a:pt x="963379" y="324001"/>
                </a:lnTo>
                <a:lnTo>
                  <a:pt x="963379" y="1"/>
                </a:lnTo>
                <a:close/>
              </a:path>
            </a:pathLst>
          </a:custGeom>
          <a:solidFill>
            <a:srgbClr val="D8060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文本框 41"/>
          <p:cNvSpPr txBox="1"/>
          <p:nvPr/>
        </p:nvSpPr>
        <p:spPr>
          <a:xfrm>
            <a:off x="7461894" y="2875870"/>
            <a:ext cx="3455100" cy="2015936"/>
          </a:xfrm>
          <a:prstGeom prst="rect">
            <a:avLst/>
          </a:prstGeom>
          <a:noFill/>
        </p:spPr>
        <p:txBody>
          <a:bodyPr wrap="square" rtlCol="0">
            <a:spAutoFit/>
          </a:bodyPr>
          <a:lstStyle/>
          <a:p>
            <a:pPr algn="just">
              <a:lnSpc>
                <a:spcPct val="125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继续把基本问题、重大</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问题深化</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推进表述</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为</a:t>
            </a:r>
            <a:r>
              <a:rPr lang="zh-CN" altLang="en-US" sz="2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“新时代</a:t>
            </a:r>
            <a:r>
              <a:rPr lang="zh-CN" altLang="en-US" sz="2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坚持和发展什么样的中国特色社会主义、怎样坚持和发展中国特色社会主义”</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p>
        </p:txBody>
      </p:sp>
      <p:cxnSp>
        <p:nvCxnSpPr>
          <p:cNvPr id="43" name="直接连接符 42"/>
          <p:cNvCxnSpPr/>
          <p:nvPr/>
        </p:nvCxnSpPr>
        <p:spPr>
          <a:xfrm>
            <a:off x="11165082" y="2187868"/>
            <a:ext cx="0" cy="28800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rot="20719978">
            <a:off x="4793685" y="3245476"/>
            <a:ext cx="1720655" cy="511807"/>
          </a:xfrm>
          <a:prstGeom prst="rect">
            <a:avLst/>
          </a:prstGeom>
          <a:noFill/>
        </p:spPr>
        <p:txBody>
          <a:bodyPr wrap="square" rtlCol="0">
            <a:spAutoFit/>
          </a:bodyPr>
          <a:lstStyle/>
          <a:p>
            <a:pPr algn="just">
              <a:lnSpc>
                <a:spcPct val="125000"/>
              </a:lnSpc>
            </a:pP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在此基础上</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13"/>
          <p:cNvSpPr txBox="1">
            <a:spLocks noChangeArrowheads="1"/>
          </p:cNvSpPr>
          <p:nvPr/>
        </p:nvSpPr>
        <p:spPr bwMode="auto">
          <a:xfrm>
            <a:off x="1452754" y="279680"/>
            <a:ext cx="8402516"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新时代中国特色社会主义思想集中回答的问题</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697201521"/>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a:off x="4401655" y="2196479"/>
            <a:ext cx="7415459" cy="0"/>
          </a:xfrm>
          <a:prstGeom prst="line">
            <a:avLst/>
          </a:prstGeom>
          <a:ln w="28575">
            <a:solidFill>
              <a:srgbClr val="D8060A"/>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rotWithShape="1">
          <a:blip r:embed="rId3" cstate="print"/>
          <a:srcRect l="12247" r="26919" b="6159"/>
          <a:stretch/>
        </p:blipFill>
        <p:spPr>
          <a:xfrm>
            <a:off x="537992" y="1535289"/>
            <a:ext cx="4891964" cy="4896024"/>
          </a:xfrm>
          <a:prstGeom prst="rect">
            <a:avLst/>
          </a:prstGeom>
        </p:spPr>
      </p:pic>
      <p:pic>
        <p:nvPicPr>
          <p:cNvPr id="2" name="图片 1"/>
          <p:cNvPicPr>
            <a:picLocks noChangeAspect="1"/>
          </p:cNvPicPr>
          <p:nvPr/>
        </p:nvPicPr>
        <p:blipFill rotWithShape="1">
          <a:blip r:embed="rId4"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14" name="矩形 13"/>
          <p:cNvSpPr/>
          <p:nvPr/>
        </p:nvSpPr>
        <p:spPr>
          <a:xfrm>
            <a:off x="537991" y="4820259"/>
            <a:ext cx="4395252" cy="1162756"/>
          </a:xfrm>
          <a:prstGeom prst="rect">
            <a:avLst/>
          </a:prstGeom>
          <a:solidFill>
            <a:srgbClr val="C00000">
              <a:alpha val="88000"/>
            </a:srgbClr>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6" name="矩形 5"/>
          <p:cNvSpPr/>
          <p:nvPr/>
        </p:nvSpPr>
        <p:spPr>
          <a:xfrm>
            <a:off x="537991" y="4816862"/>
            <a:ext cx="4395252" cy="1169551"/>
          </a:xfrm>
          <a:prstGeom prst="rect">
            <a:avLst/>
          </a:prstGeom>
        </p:spPr>
        <p:txBody>
          <a:bodyPr wrap="square">
            <a:spAutoFit/>
          </a:bodyPr>
          <a:lstStyle/>
          <a:p>
            <a:pPr algn="just">
              <a:lnSpc>
                <a:spcPct val="125000"/>
              </a:lnSpc>
            </a:pPr>
            <a:r>
              <a:rPr lang="zh-CN" altLang="zh-CN"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可以把</a:t>
            </a:r>
            <a:r>
              <a:rPr lang="zh-CN" altLang="en-US"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新时代</a:t>
            </a:r>
            <a:r>
              <a:rPr lang="zh-CN" altLang="zh-CN"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坚持和发展什么样的中国特色社会主义、怎样坚持和发展中国特色</a:t>
            </a:r>
            <a:r>
              <a:rPr lang="zh-CN" altLang="zh-CN"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社会主义</a:t>
            </a:r>
            <a:r>
              <a:rPr lang="zh-CN" altLang="en-US"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000" b="1" dirty="0" smtClean="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具体化</a:t>
            </a:r>
            <a:r>
              <a:rPr lang="zh-CN" altLang="zh-CN" sz="2000" b="1"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为一些基本的问题</a:t>
            </a:r>
            <a:r>
              <a:rPr lang="zh-CN" altLang="zh-CN" dirty="0">
                <a:solidFill>
                  <a:prstClr val="white"/>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7" name="矩形 6"/>
          <p:cNvSpPr/>
          <p:nvPr/>
        </p:nvSpPr>
        <p:spPr>
          <a:xfrm>
            <a:off x="6156488" y="1581882"/>
            <a:ext cx="3570208" cy="461665"/>
          </a:xfrm>
          <a:prstGeom prst="rect">
            <a:avLst/>
          </a:prstGeom>
        </p:spPr>
        <p:txBody>
          <a:bodyPr wrap="none">
            <a:spAutoFit/>
          </a:bodyPr>
          <a:lstStyle/>
          <a:p>
            <a:r>
              <a:rPr lang="zh-CN" altLang="zh-CN" sz="2400" b="1"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这些</a:t>
            </a:r>
            <a:r>
              <a:rPr lang="zh-CN"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基本</a:t>
            </a: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的</a:t>
            </a:r>
            <a:r>
              <a:rPr lang="zh-CN"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问题</a:t>
            </a:r>
            <a:r>
              <a:rPr lang="zh-CN" altLang="zh-CN" sz="2400" b="1"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是什么？</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5892798" y="2543431"/>
            <a:ext cx="0" cy="117061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圆角矩形 11"/>
          <p:cNvSpPr/>
          <p:nvPr/>
        </p:nvSpPr>
        <p:spPr>
          <a:xfrm>
            <a:off x="5881509" y="2469419"/>
            <a:ext cx="936979" cy="41338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6060137" y="2953488"/>
            <a:ext cx="5756977" cy="1131079"/>
          </a:xfrm>
          <a:prstGeom prst="rect">
            <a:avLst/>
          </a:prstGeom>
        </p:spPr>
        <p:txBody>
          <a:bodyPr wrap="square">
            <a:spAutoFit/>
          </a:bodyPr>
          <a:lstStyle/>
          <a:p>
            <a:pPr algn="just">
              <a:lnSpc>
                <a:spcPct val="125000"/>
              </a:lnSpc>
            </a:pPr>
            <a:r>
              <a:rPr lang="zh-CN" altLang="zh-CN"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新时代坚持和发展中国特色社会主义的总目标、总任务、总体布局、战略布局和发展方向、发展方式、发展动力、战略步骤、外部条件、政治保证等基本问题。</a:t>
            </a:r>
            <a:endParaRPr lang="zh-CN" altLang="en-US" dirty="0">
              <a:solidFill>
                <a:prstClr val="black"/>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6276563" y="4378582"/>
            <a:ext cx="0" cy="1170613"/>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圆角矩形 26"/>
          <p:cNvSpPr/>
          <p:nvPr/>
        </p:nvSpPr>
        <p:spPr>
          <a:xfrm>
            <a:off x="6265274" y="4304570"/>
            <a:ext cx="936979" cy="413385"/>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矩形 27"/>
          <p:cNvSpPr/>
          <p:nvPr/>
        </p:nvSpPr>
        <p:spPr>
          <a:xfrm>
            <a:off x="6395153" y="4717955"/>
            <a:ext cx="5525913" cy="1823576"/>
          </a:xfrm>
          <a:prstGeom prst="rect">
            <a:avLst/>
          </a:prstGeom>
        </p:spPr>
        <p:txBody>
          <a:bodyPr wrap="square">
            <a:spAutoFit/>
          </a:bodyPr>
          <a:lstStyle/>
          <a:p>
            <a:pPr algn="just">
              <a:lnSpc>
                <a:spcPct val="125000"/>
              </a:lnSpc>
            </a:pPr>
            <a:r>
              <a:rPr lang="zh-CN" altLang="en-US"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要根据新的实践对经济、政治、法治、科技、文化、教育、民生、民族、宗教、社会、生态文明、国家安全、国防和军队、“一国两制”和祖国统一、统一战线、外交、党的建设等各方面作出理论分析和政策指导，以利于更好坚持和发展中国特色社会主义。</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9" name="文本框 18"/>
          <p:cNvSpPr txBox="1">
            <a:spLocks noChangeArrowheads="1"/>
          </p:cNvSpPr>
          <p:nvPr/>
        </p:nvSpPr>
        <p:spPr bwMode="auto">
          <a:xfrm>
            <a:off x="1781614" y="300579"/>
            <a:ext cx="789959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新时代中国特色社会主义思想的基本问题</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551333673"/>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2606040"/>
            <a:ext cx="12192000" cy="1943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 name="矩形 2"/>
          <p:cNvSpPr/>
          <p:nvPr/>
        </p:nvSpPr>
        <p:spPr>
          <a:xfrm>
            <a:off x="2642234" y="2965948"/>
            <a:ext cx="7519035" cy="1274195"/>
          </a:xfrm>
          <a:prstGeom prst="rect">
            <a:avLst/>
          </a:prstGeom>
        </p:spPr>
        <p:txBody>
          <a:bodyPr wrap="square">
            <a:spAutoFit/>
          </a:bodyPr>
          <a:lstStyle/>
          <a:p>
            <a:pPr algn="ctr">
              <a:lnSpc>
                <a:spcPct val="120000"/>
              </a:lnSpc>
            </a:pPr>
            <a:r>
              <a:rPr lang="zh-CN" altLang="zh-CN" sz="3200" b="1" dirty="0">
                <a:solidFill>
                  <a:prstClr val="white"/>
                </a:solidFill>
                <a:effectLst>
                  <a:outerShdw blurRad="38100" dist="38100" dir="2700000" algn="tl">
                    <a:srgbClr val="000000">
                      <a:alpha val="43137"/>
                    </a:srgbClr>
                  </a:outerShdw>
                </a:effectLst>
                <a:cs typeface="+mn-ea"/>
                <a:sym typeface="+mn-lt"/>
              </a:rPr>
              <a:t>新时代中国特色社会主义</a:t>
            </a:r>
            <a:r>
              <a:rPr lang="zh-CN" altLang="zh-CN" sz="3200" b="1" dirty="0" smtClean="0">
                <a:solidFill>
                  <a:prstClr val="white"/>
                </a:solidFill>
                <a:effectLst>
                  <a:outerShdw blurRad="38100" dist="38100" dir="2700000" algn="tl">
                    <a:srgbClr val="000000">
                      <a:alpha val="43137"/>
                    </a:srgbClr>
                  </a:outerShdw>
                </a:effectLst>
                <a:cs typeface="+mn-ea"/>
                <a:sym typeface="+mn-lt"/>
              </a:rPr>
              <a:t>思想是</a:t>
            </a:r>
            <a:endParaRPr lang="en-US" altLang="zh-CN" sz="3200" b="1" dirty="0" smtClean="0">
              <a:solidFill>
                <a:prstClr val="white"/>
              </a:solidFill>
              <a:effectLst>
                <a:outerShdw blurRad="38100" dist="38100" dir="2700000" algn="tl">
                  <a:srgbClr val="000000">
                    <a:alpha val="43137"/>
                  </a:srgbClr>
                </a:outerShdw>
              </a:effectLst>
              <a:cs typeface="+mn-ea"/>
              <a:sym typeface="+mn-lt"/>
            </a:endParaRPr>
          </a:p>
          <a:p>
            <a:pPr algn="ctr">
              <a:lnSpc>
                <a:spcPct val="120000"/>
              </a:lnSpc>
            </a:pPr>
            <a:r>
              <a:rPr lang="zh-CN" altLang="zh-CN" sz="3200" b="1" dirty="0" smtClean="0">
                <a:solidFill>
                  <a:prstClr val="white"/>
                </a:solidFill>
                <a:effectLst>
                  <a:outerShdw blurRad="38100" dist="38100" dir="2700000" algn="tl">
                    <a:srgbClr val="000000">
                      <a:alpha val="43137"/>
                    </a:srgbClr>
                  </a:outerShdw>
                </a:effectLst>
                <a:cs typeface="+mn-ea"/>
                <a:sym typeface="+mn-lt"/>
              </a:rPr>
              <a:t>一个开放</a:t>
            </a:r>
            <a:r>
              <a:rPr lang="zh-CN" altLang="zh-CN" sz="3200" b="1" dirty="0">
                <a:solidFill>
                  <a:prstClr val="white"/>
                </a:solidFill>
                <a:effectLst>
                  <a:outerShdw blurRad="38100" dist="38100" dir="2700000" algn="tl">
                    <a:srgbClr val="000000">
                      <a:alpha val="43137"/>
                    </a:srgbClr>
                  </a:outerShdw>
                </a:effectLst>
                <a:cs typeface="+mn-ea"/>
                <a:sym typeface="+mn-lt"/>
              </a:rPr>
              <a:t>的、发展的科学思想理论</a:t>
            </a:r>
            <a:r>
              <a:rPr lang="zh-CN" altLang="zh-CN" sz="3200" b="1" dirty="0" smtClean="0">
                <a:solidFill>
                  <a:prstClr val="white"/>
                </a:solidFill>
                <a:effectLst>
                  <a:outerShdw blurRad="38100" dist="38100" dir="2700000" algn="tl">
                    <a:srgbClr val="000000">
                      <a:alpha val="43137"/>
                    </a:srgbClr>
                  </a:outerShdw>
                </a:effectLst>
                <a:cs typeface="+mn-ea"/>
                <a:sym typeface="+mn-lt"/>
              </a:rPr>
              <a:t>体系</a:t>
            </a:r>
            <a:endParaRPr lang="zh-CN" altLang="en-US" sz="3200" b="1" dirty="0">
              <a:solidFill>
                <a:prstClr val="white"/>
              </a:solidFill>
              <a:effectLst>
                <a:outerShdw blurRad="38100" dist="38100" dir="2700000" algn="tl">
                  <a:srgbClr val="000000">
                    <a:alpha val="43137"/>
                  </a:srgbClr>
                </a:outerShdw>
              </a:effectLst>
              <a:cs typeface="+mn-ea"/>
              <a:sym typeface="+mn-lt"/>
            </a:endParaRPr>
          </a:p>
        </p:txBody>
      </p:sp>
      <p:sp>
        <p:nvSpPr>
          <p:cNvPr id="6" name="文本框 5"/>
          <p:cNvSpPr txBox="1">
            <a:spLocks noChangeArrowheads="1"/>
          </p:cNvSpPr>
          <p:nvPr/>
        </p:nvSpPr>
        <p:spPr bwMode="auto">
          <a:xfrm>
            <a:off x="1484434" y="291526"/>
            <a:ext cx="837965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新时代中国特色社会主义思想是科学理论体系</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3866827784"/>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2" name="矩形 31"/>
          <p:cNvSpPr/>
          <p:nvPr/>
        </p:nvSpPr>
        <p:spPr>
          <a:xfrm>
            <a:off x="560070" y="1207938"/>
            <a:ext cx="11087100" cy="5187382"/>
          </a:xfrm>
          <a:prstGeom prst="rect">
            <a:avLst/>
          </a:prstGeom>
        </p:spPr>
        <p:txBody>
          <a:bodyPr wrap="square">
            <a:spAutoFit/>
          </a:bodyPr>
          <a:lstStyle/>
          <a:p>
            <a:pPr marL="285750" indent="-285750" algn="just">
              <a:lnSpc>
                <a:spcPct val="130000"/>
              </a:lnSpc>
              <a:spcBef>
                <a:spcPts val="500"/>
              </a:spcBef>
              <a:buFont typeface="Wingdings" panose="05000000000000000000" pitchFamily="2" charset="2"/>
              <a:buChar char="l"/>
            </a:pPr>
            <a:r>
              <a:rPr lang="zh-CN" altLang="en-US" dirty="0" smtClean="0">
                <a:solidFill>
                  <a:srgbClr val="333333"/>
                </a:solidFill>
                <a:latin typeface="微软雅黑" panose="020B0503020204020204" pitchFamily="34" charset="-122"/>
                <a:ea typeface="微软雅黑" panose="020B0503020204020204" pitchFamily="34" charset="-122"/>
                <a:cs typeface="+mn-ea"/>
                <a:sym typeface="+mn-lt"/>
              </a:rPr>
              <a:t>明确</a:t>
            </a:r>
            <a:r>
              <a:rPr lang="zh-CN" altLang="zh-CN" dirty="0" smtClean="0">
                <a:solidFill>
                  <a:srgbClr val="333333"/>
                </a:solidFill>
                <a:latin typeface="微软雅黑" panose="020B0503020204020204" pitchFamily="34" charset="-122"/>
                <a:ea typeface="微软雅黑" panose="020B0503020204020204" pitchFamily="34" charset="-122"/>
                <a:cs typeface="+mn-ea"/>
                <a:sym typeface="+mn-lt"/>
              </a:rPr>
              <a:t>坚持</a:t>
            </a:r>
            <a:r>
              <a:rPr lang="zh-CN" altLang="zh-CN" dirty="0">
                <a:solidFill>
                  <a:srgbClr val="333333"/>
                </a:solidFill>
                <a:latin typeface="微软雅黑" panose="020B0503020204020204" pitchFamily="34" charset="-122"/>
                <a:ea typeface="微软雅黑" panose="020B0503020204020204" pitchFamily="34" charset="-122"/>
                <a:cs typeface="+mn-ea"/>
                <a:sym typeface="+mn-lt"/>
              </a:rPr>
              <a:t>和发展中国特色社会主义，总任务是实现社会主义现代化和中华民族伟大复兴，在全面建成小康社会的基础上，分两步走在本世纪中叶建成富强民主文明和谐美丽的社会主义现代化强国。</a:t>
            </a:r>
            <a:endParaRPr lang="en-US" altLang="zh-CN" dirty="0">
              <a:solidFill>
                <a:srgbClr val="333333"/>
              </a:solidFill>
              <a:latin typeface="微软雅黑" panose="020B0503020204020204" pitchFamily="34" charset="-122"/>
              <a:ea typeface="微软雅黑" panose="020B0503020204020204" pitchFamily="34" charset="-122"/>
              <a:cs typeface="+mn-ea"/>
              <a:sym typeface="+mn-lt"/>
            </a:endParaRPr>
          </a:p>
          <a:p>
            <a:pPr marL="285750" indent="-285750" algn="just">
              <a:lnSpc>
                <a:spcPct val="130000"/>
              </a:lnSpc>
              <a:spcBef>
                <a:spcPts val="500"/>
              </a:spcBef>
              <a:buFont typeface="Wingdings" panose="05000000000000000000" pitchFamily="2" charset="2"/>
              <a:buChar char="l"/>
            </a:pPr>
            <a:r>
              <a:rPr lang="zh-CN" altLang="en-US" dirty="0" smtClean="0">
                <a:solidFill>
                  <a:schemeClr val="accent1"/>
                </a:solidFill>
                <a:latin typeface="微软雅黑" panose="020B0503020204020204" pitchFamily="34" charset="-122"/>
                <a:ea typeface="微软雅黑" panose="020B0503020204020204" pitchFamily="34" charset="-122"/>
                <a:cs typeface="+mn-ea"/>
                <a:sym typeface="+mn-lt"/>
              </a:rPr>
              <a:t>明确新时代</a:t>
            </a:r>
            <a:r>
              <a:rPr lang="zh-CN" altLang="en-US" dirty="0">
                <a:solidFill>
                  <a:schemeClr val="accent1"/>
                </a:solidFill>
                <a:latin typeface="微软雅黑" panose="020B0503020204020204" pitchFamily="34" charset="-122"/>
                <a:ea typeface="微软雅黑" panose="020B0503020204020204" pitchFamily="34" charset="-122"/>
                <a:cs typeface="+mn-ea"/>
                <a:sym typeface="+mn-lt"/>
              </a:rPr>
              <a:t>我国社会主要矛盾是人民日益增长的美好生活需要和不平衡不充分的发展之间的矛盾，必须坚持以人民为中心的发展思想，不断促进人的全面发展、全体人民共同富裕。</a:t>
            </a:r>
            <a:endParaRPr lang="en-US" altLang="zh-CN" dirty="0">
              <a:solidFill>
                <a:schemeClr val="accent1"/>
              </a:solidFill>
              <a:latin typeface="微软雅黑" panose="020B0503020204020204" pitchFamily="34" charset="-122"/>
              <a:ea typeface="微软雅黑" panose="020B0503020204020204" pitchFamily="34" charset="-122"/>
              <a:cs typeface="+mn-ea"/>
              <a:sym typeface="+mn-lt"/>
            </a:endParaRPr>
          </a:p>
          <a:p>
            <a:pPr marL="285750" indent="-285750" algn="just">
              <a:lnSpc>
                <a:spcPct val="130000"/>
              </a:lnSpc>
              <a:spcBef>
                <a:spcPts val="500"/>
              </a:spcBef>
              <a:buFont typeface="Wingdings" panose="05000000000000000000" pitchFamily="2" charset="2"/>
              <a:buChar char="l"/>
            </a:pPr>
            <a:r>
              <a:rPr lang="zh-CN" altLang="en-US" dirty="0">
                <a:solidFill>
                  <a:srgbClr val="333333"/>
                </a:solidFill>
                <a:latin typeface="微软雅黑" panose="020B0503020204020204" pitchFamily="34" charset="-122"/>
                <a:ea typeface="微软雅黑" panose="020B0503020204020204" pitchFamily="34" charset="-122"/>
                <a:cs typeface="+mn-ea"/>
                <a:sym typeface="+mn-lt"/>
              </a:rPr>
              <a:t>明确中国特色社会主义事业总体布局是“五位一体”、战略布局是“四个全面”，强调坚定道路自信、理论自信、制度自信、文化自信。</a:t>
            </a:r>
            <a:endParaRPr lang="en-US" altLang="zh-CN" dirty="0">
              <a:solidFill>
                <a:srgbClr val="333333"/>
              </a:solidFill>
              <a:latin typeface="微软雅黑" panose="020B0503020204020204" pitchFamily="34" charset="-122"/>
              <a:ea typeface="微软雅黑" panose="020B0503020204020204" pitchFamily="34" charset="-122"/>
              <a:cs typeface="+mn-ea"/>
              <a:sym typeface="+mn-lt"/>
            </a:endParaRPr>
          </a:p>
          <a:p>
            <a:pPr marL="285750" indent="-285750" algn="just">
              <a:lnSpc>
                <a:spcPct val="130000"/>
              </a:lnSpc>
              <a:spcBef>
                <a:spcPts val="500"/>
              </a:spcBef>
              <a:buFont typeface="Wingdings" panose="05000000000000000000" pitchFamily="2" charset="2"/>
              <a:buChar char="l"/>
            </a:pPr>
            <a:r>
              <a:rPr lang="zh-CN" altLang="en-US" dirty="0">
                <a:solidFill>
                  <a:schemeClr val="accent1"/>
                </a:solidFill>
                <a:latin typeface="微软雅黑" panose="020B0503020204020204" pitchFamily="34" charset="-122"/>
                <a:ea typeface="微软雅黑" panose="020B0503020204020204" pitchFamily="34" charset="-122"/>
                <a:cs typeface="+mn-ea"/>
                <a:sym typeface="+mn-lt"/>
              </a:rPr>
              <a:t>明确全面深化改革总目标是完善和发展中国特色社会主义制度、推进国家治理体系和治理能力现代化。</a:t>
            </a:r>
            <a:endParaRPr lang="en-US" altLang="zh-CN" dirty="0">
              <a:solidFill>
                <a:schemeClr val="accent1"/>
              </a:solidFill>
              <a:latin typeface="微软雅黑" panose="020B0503020204020204" pitchFamily="34" charset="-122"/>
              <a:ea typeface="微软雅黑" panose="020B0503020204020204" pitchFamily="34" charset="-122"/>
              <a:cs typeface="+mn-ea"/>
              <a:sym typeface="+mn-lt"/>
            </a:endParaRPr>
          </a:p>
          <a:p>
            <a:pPr marL="285750" indent="-285750" algn="just">
              <a:lnSpc>
                <a:spcPct val="130000"/>
              </a:lnSpc>
              <a:spcBef>
                <a:spcPts val="500"/>
              </a:spcBef>
              <a:buFont typeface="Wingdings" panose="05000000000000000000" pitchFamily="2" charset="2"/>
              <a:buChar char="l"/>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明确全面推进依法治国总目标是建设中国特色社会主义法治体系、建设社会主义法治国家。</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marL="285750" indent="-285750" algn="just">
              <a:lnSpc>
                <a:spcPct val="130000"/>
              </a:lnSpc>
              <a:spcBef>
                <a:spcPts val="500"/>
              </a:spcBef>
              <a:buFont typeface="Wingdings" panose="05000000000000000000" pitchFamily="2" charset="2"/>
              <a:buChar char="l"/>
            </a:pPr>
            <a:r>
              <a:rPr lang="zh-CN" altLang="en-US" dirty="0">
                <a:solidFill>
                  <a:schemeClr val="accent1"/>
                </a:solidFill>
                <a:latin typeface="微软雅黑" panose="020B0503020204020204" pitchFamily="34" charset="-122"/>
                <a:ea typeface="微软雅黑" panose="020B0503020204020204" pitchFamily="34" charset="-122"/>
                <a:cs typeface="+mn-ea"/>
                <a:sym typeface="+mn-lt"/>
              </a:rPr>
              <a:t>明确党在新时代的强军目标是建设一支听党指挥、能打胜仗、作风优良的人民军队，把人民军队建设成为世界一流军队。</a:t>
            </a:r>
            <a:endParaRPr lang="en-US" altLang="zh-CN" dirty="0">
              <a:solidFill>
                <a:schemeClr val="accent1"/>
              </a:solidFill>
              <a:latin typeface="微软雅黑" panose="020B0503020204020204" pitchFamily="34" charset="-122"/>
              <a:ea typeface="微软雅黑" panose="020B0503020204020204" pitchFamily="34" charset="-122"/>
              <a:cs typeface="+mn-ea"/>
              <a:sym typeface="+mn-lt"/>
            </a:endParaRPr>
          </a:p>
          <a:p>
            <a:pPr marL="285750" indent="-285750" algn="just">
              <a:lnSpc>
                <a:spcPct val="130000"/>
              </a:lnSpc>
              <a:spcBef>
                <a:spcPts val="500"/>
              </a:spcBef>
              <a:buFont typeface="Wingdings" panose="05000000000000000000" pitchFamily="2" charset="2"/>
              <a:buChar char="l"/>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明确中国特色大国外交要推动构建新型国际关系，推动构建人类命运共同体。</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marL="285750" indent="-285750" algn="just">
              <a:lnSpc>
                <a:spcPct val="130000"/>
              </a:lnSpc>
              <a:spcBef>
                <a:spcPts val="500"/>
              </a:spcBef>
              <a:buFont typeface="Wingdings" panose="05000000000000000000" pitchFamily="2" charset="2"/>
              <a:buChar char="l"/>
            </a:pPr>
            <a:r>
              <a:rPr lang="zh-CN" altLang="en-US" dirty="0">
                <a:solidFill>
                  <a:schemeClr val="accent1"/>
                </a:solidFill>
                <a:latin typeface="微软雅黑" panose="020B0503020204020204" pitchFamily="34" charset="-122"/>
                <a:ea typeface="微软雅黑" panose="020B0503020204020204" pitchFamily="34" charset="-122"/>
                <a:cs typeface="+mn-ea"/>
                <a:sym typeface="+mn-lt"/>
              </a:rPr>
              <a:t>明确中国特色社会主义最本质的特征是中国共产党领导，中国特色社会主义制度的最大优势是中国共产党领导，党是最高政治领导力量，提出新时代党的建设总要求，突出政治建设在党的建设中的重要地位。</a:t>
            </a:r>
          </a:p>
        </p:txBody>
      </p:sp>
      <p:sp>
        <p:nvSpPr>
          <p:cNvPr id="6" name="文本框 5"/>
          <p:cNvSpPr txBox="1">
            <a:spLocks noChangeArrowheads="1"/>
          </p:cNvSpPr>
          <p:nvPr/>
        </p:nvSpPr>
        <p:spPr bwMode="auto">
          <a:xfrm>
            <a:off x="1781614" y="300579"/>
            <a:ext cx="789959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新时代中国特色社会主义思想明确了什么</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2757191452"/>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5" name="矩形 4"/>
          <p:cNvSpPr/>
          <p:nvPr/>
        </p:nvSpPr>
        <p:spPr>
          <a:xfrm>
            <a:off x="1164394" y="1310830"/>
            <a:ext cx="9831265" cy="5139227"/>
          </a:xfrm>
          <a:prstGeom prst="rect">
            <a:avLst/>
          </a:prstGeom>
        </p:spPr>
        <p:txBody>
          <a:bodyPr wrap="square">
            <a:spAutoFit/>
          </a:bodyPr>
          <a:lstStyle/>
          <a:p>
            <a:pPr>
              <a:lnSpc>
                <a:spcPct val="130000"/>
              </a:lnSpc>
              <a:spcBef>
                <a:spcPts val="600"/>
              </a:spcBef>
            </a:pPr>
            <a:r>
              <a:rPr lang="zh-CN" altLang="zh-CN" sz="2000" dirty="0">
                <a:solidFill>
                  <a:schemeClr val="tx1">
                    <a:lumMod val="75000"/>
                    <a:lumOff val="25000"/>
                  </a:schemeClr>
                </a:solidFill>
                <a:latin typeface="+mn-ea"/>
                <a:cs typeface="+mn-ea"/>
                <a:sym typeface="+mn-lt"/>
              </a:rPr>
              <a:t>第一，新时代中国特色社会主义思想和我们党的指导思想是什么关系</a:t>
            </a:r>
            <a:r>
              <a:rPr lang="zh-CN" altLang="zh-CN" sz="2000" dirty="0" smtClean="0">
                <a:solidFill>
                  <a:schemeClr val="tx1">
                    <a:lumMod val="75000"/>
                    <a:lumOff val="25000"/>
                  </a:schemeClr>
                </a:solidFill>
                <a:latin typeface="+mn-ea"/>
                <a:cs typeface="+mn-ea"/>
                <a:sym typeface="+mn-lt"/>
              </a:rPr>
              <a:t>？</a:t>
            </a:r>
            <a:endParaRPr lang="en-US" altLang="zh-CN" sz="2000" dirty="0">
              <a:solidFill>
                <a:schemeClr val="tx1">
                  <a:lumMod val="75000"/>
                  <a:lumOff val="25000"/>
                </a:schemeClr>
              </a:solidFill>
              <a:latin typeface="+mn-ea"/>
              <a:cs typeface="+mn-ea"/>
              <a:sym typeface="+mn-lt"/>
            </a:endParaRPr>
          </a:p>
          <a:p>
            <a:pPr>
              <a:lnSpc>
                <a:spcPct val="130000"/>
              </a:lnSpc>
              <a:spcBef>
                <a:spcPts val="600"/>
              </a:spcBef>
            </a:pPr>
            <a:r>
              <a:rPr lang="en-US" altLang="zh-CN" sz="2000" dirty="0" smtClean="0">
                <a:solidFill>
                  <a:srgbClr val="333333"/>
                </a:solidFill>
                <a:latin typeface="+mn-ea"/>
                <a:cs typeface="+mn-ea"/>
                <a:sym typeface="+mn-lt"/>
              </a:rPr>
              <a:t>                                                                         </a:t>
            </a:r>
            <a:r>
              <a:rPr lang="zh-CN" altLang="zh-CN" sz="2400" dirty="0" smtClean="0">
                <a:solidFill>
                  <a:srgbClr val="C00000"/>
                </a:solidFill>
                <a:latin typeface="+mn-ea"/>
                <a:cs typeface="+mn-ea"/>
                <a:sym typeface="+mn-lt"/>
              </a:rPr>
              <a:t>继承</a:t>
            </a:r>
            <a:r>
              <a:rPr lang="zh-CN" altLang="zh-CN" sz="2400" dirty="0">
                <a:solidFill>
                  <a:srgbClr val="C00000"/>
                </a:solidFill>
                <a:latin typeface="+mn-ea"/>
                <a:cs typeface="+mn-ea"/>
                <a:sym typeface="+mn-lt"/>
              </a:rPr>
              <a:t>和发展的</a:t>
            </a:r>
            <a:r>
              <a:rPr lang="zh-CN" altLang="zh-CN" sz="2400" dirty="0" smtClean="0">
                <a:solidFill>
                  <a:srgbClr val="C00000"/>
                </a:solidFill>
                <a:latin typeface="+mn-ea"/>
                <a:cs typeface="+mn-ea"/>
                <a:sym typeface="+mn-lt"/>
              </a:rPr>
              <a:t>关系</a:t>
            </a:r>
            <a:endParaRPr lang="en-US" altLang="zh-CN" sz="2400" dirty="0" smtClean="0">
              <a:solidFill>
                <a:srgbClr val="C00000"/>
              </a:solidFill>
              <a:latin typeface="+mn-ea"/>
              <a:cs typeface="+mn-ea"/>
              <a:sym typeface="+mn-lt"/>
            </a:endParaRPr>
          </a:p>
          <a:p>
            <a:pPr>
              <a:lnSpc>
                <a:spcPct val="130000"/>
              </a:lnSpc>
              <a:spcBef>
                <a:spcPts val="600"/>
              </a:spcBef>
            </a:pPr>
            <a:r>
              <a:rPr lang="zh-CN" altLang="zh-CN" sz="2000" dirty="0" smtClean="0">
                <a:solidFill>
                  <a:schemeClr val="tx1">
                    <a:lumMod val="75000"/>
                    <a:lumOff val="25000"/>
                  </a:schemeClr>
                </a:solidFill>
                <a:latin typeface="+mn-ea"/>
                <a:cs typeface="+mn-ea"/>
                <a:sym typeface="+mn-lt"/>
              </a:rPr>
              <a:t>第二</a:t>
            </a:r>
            <a:r>
              <a:rPr lang="zh-CN" altLang="zh-CN" sz="2000" dirty="0">
                <a:solidFill>
                  <a:schemeClr val="tx1">
                    <a:lumMod val="75000"/>
                    <a:lumOff val="25000"/>
                  </a:schemeClr>
                </a:solidFill>
                <a:latin typeface="+mn-ea"/>
                <a:cs typeface="+mn-ea"/>
                <a:sym typeface="+mn-lt"/>
              </a:rPr>
              <a:t>，新时代中国特色社会主义思想和马克思主义中国化是什么关系</a:t>
            </a:r>
            <a:r>
              <a:rPr lang="zh-CN" altLang="zh-CN" sz="2000" dirty="0" smtClean="0">
                <a:solidFill>
                  <a:schemeClr val="tx1">
                    <a:lumMod val="75000"/>
                    <a:lumOff val="25000"/>
                  </a:schemeClr>
                </a:solidFill>
                <a:latin typeface="+mn-ea"/>
                <a:cs typeface="+mn-ea"/>
                <a:sym typeface="+mn-lt"/>
              </a:rPr>
              <a:t>？</a:t>
            </a:r>
            <a:endParaRPr lang="en-US" altLang="zh-CN" sz="2000" dirty="0" smtClean="0">
              <a:solidFill>
                <a:schemeClr val="tx1">
                  <a:lumMod val="75000"/>
                  <a:lumOff val="25000"/>
                </a:schemeClr>
              </a:solidFill>
              <a:latin typeface="+mn-ea"/>
              <a:cs typeface="+mn-ea"/>
              <a:sym typeface="+mn-lt"/>
            </a:endParaRPr>
          </a:p>
          <a:p>
            <a:pPr>
              <a:lnSpc>
                <a:spcPct val="130000"/>
              </a:lnSpc>
              <a:spcBef>
                <a:spcPts val="600"/>
              </a:spcBef>
            </a:pPr>
            <a:r>
              <a:rPr lang="en-US" altLang="zh-CN" sz="2000" dirty="0">
                <a:solidFill>
                  <a:srgbClr val="333333"/>
                </a:solidFill>
                <a:latin typeface="+mn-ea"/>
                <a:cs typeface="+mn-ea"/>
                <a:sym typeface="+mn-lt"/>
              </a:rPr>
              <a:t> </a:t>
            </a:r>
            <a:r>
              <a:rPr lang="en-US" altLang="zh-CN" sz="2000" dirty="0" smtClean="0">
                <a:solidFill>
                  <a:srgbClr val="333333"/>
                </a:solidFill>
                <a:latin typeface="+mn-ea"/>
                <a:cs typeface="+mn-ea"/>
                <a:sym typeface="+mn-lt"/>
              </a:rPr>
              <a:t>                                                    </a:t>
            </a:r>
            <a:r>
              <a:rPr lang="zh-CN" altLang="zh-CN" sz="2400" dirty="0" smtClean="0">
                <a:solidFill>
                  <a:srgbClr val="C00000"/>
                </a:solidFill>
                <a:latin typeface="+mn-ea"/>
                <a:cs typeface="+mn-ea"/>
                <a:sym typeface="+mn-lt"/>
              </a:rPr>
              <a:t>马克思主义</a:t>
            </a:r>
            <a:r>
              <a:rPr lang="zh-CN" altLang="zh-CN" sz="2400" dirty="0">
                <a:solidFill>
                  <a:srgbClr val="C00000"/>
                </a:solidFill>
                <a:latin typeface="+mn-ea"/>
                <a:cs typeface="+mn-ea"/>
                <a:sym typeface="+mn-lt"/>
              </a:rPr>
              <a:t>中国化的最新</a:t>
            </a:r>
            <a:r>
              <a:rPr lang="zh-CN" altLang="zh-CN" sz="2400" dirty="0" smtClean="0">
                <a:solidFill>
                  <a:srgbClr val="C00000"/>
                </a:solidFill>
                <a:latin typeface="+mn-ea"/>
                <a:cs typeface="+mn-ea"/>
                <a:sym typeface="+mn-lt"/>
              </a:rPr>
              <a:t>成果</a:t>
            </a:r>
            <a:endParaRPr lang="en-US" altLang="zh-CN" sz="2400" dirty="0">
              <a:solidFill>
                <a:srgbClr val="C00000"/>
              </a:solidFill>
              <a:latin typeface="+mn-ea"/>
              <a:cs typeface="+mn-ea"/>
              <a:sym typeface="+mn-lt"/>
            </a:endParaRPr>
          </a:p>
          <a:p>
            <a:pPr>
              <a:lnSpc>
                <a:spcPct val="130000"/>
              </a:lnSpc>
              <a:spcBef>
                <a:spcPts val="600"/>
              </a:spcBef>
            </a:pPr>
            <a:r>
              <a:rPr lang="zh-CN" altLang="zh-CN" sz="2000" dirty="0" smtClean="0">
                <a:solidFill>
                  <a:schemeClr val="tx1">
                    <a:lumMod val="75000"/>
                    <a:lumOff val="25000"/>
                  </a:schemeClr>
                </a:solidFill>
                <a:latin typeface="+mn-ea"/>
                <a:cs typeface="+mn-ea"/>
                <a:sym typeface="+mn-lt"/>
              </a:rPr>
              <a:t>第三</a:t>
            </a:r>
            <a:r>
              <a:rPr lang="zh-CN" altLang="zh-CN" sz="2000" dirty="0">
                <a:solidFill>
                  <a:schemeClr val="tx1">
                    <a:lumMod val="75000"/>
                    <a:lumOff val="25000"/>
                  </a:schemeClr>
                </a:solidFill>
                <a:latin typeface="+mn-ea"/>
                <a:cs typeface="+mn-ea"/>
                <a:sym typeface="+mn-lt"/>
              </a:rPr>
              <a:t>，新时代中国特色社会主义思想和广大党员、人民群众是什么关系</a:t>
            </a:r>
            <a:r>
              <a:rPr lang="zh-CN" altLang="zh-CN" sz="2000" dirty="0" smtClean="0">
                <a:solidFill>
                  <a:schemeClr val="tx1">
                    <a:lumMod val="75000"/>
                    <a:lumOff val="25000"/>
                  </a:schemeClr>
                </a:solidFill>
                <a:latin typeface="+mn-ea"/>
                <a:cs typeface="+mn-ea"/>
                <a:sym typeface="+mn-lt"/>
              </a:rPr>
              <a:t>？</a:t>
            </a:r>
            <a:endParaRPr lang="en-US" altLang="zh-CN" sz="2000" dirty="0" smtClean="0">
              <a:solidFill>
                <a:schemeClr val="tx1">
                  <a:lumMod val="75000"/>
                  <a:lumOff val="25000"/>
                </a:schemeClr>
              </a:solidFill>
              <a:latin typeface="+mn-ea"/>
              <a:cs typeface="+mn-ea"/>
              <a:sym typeface="+mn-lt"/>
            </a:endParaRPr>
          </a:p>
          <a:p>
            <a:pPr>
              <a:lnSpc>
                <a:spcPct val="130000"/>
              </a:lnSpc>
              <a:spcBef>
                <a:spcPts val="600"/>
              </a:spcBef>
            </a:pPr>
            <a:r>
              <a:rPr lang="en-US" altLang="zh-CN" sz="2400" dirty="0" smtClean="0">
                <a:solidFill>
                  <a:srgbClr val="C00000"/>
                </a:solidFill>
                <a:latin typeface="+mn-ea"/>
                <a:cs typeface="+mn-ea"/>
                <a:sym typeface="+mn-lt"/>
              </a:rPr>
              <a:t>                                    </a:t>
            </a:r>
            <a:r>
              <a:rPr lang="zh-CN" altLang="zh-CN" sz="2400" dirty="0" smtClean="0">
                <a:solidFill>
                  <a:srgbClr val="C00000"/>
                </a:solidFill>
                <a:latin typeface="+mn-ea"/>
                <a:cs typeface="+mn-ea"/>
                <a:sym typeface="+mn-lt"/>
              </a:rPr>
              <a:t>党</a:t>
            </a:r>
            <a:r>
              <a:rPr lang="zh-CN" altLang="zh-CN" sz="2400" dirty="0">
                <a:solidFill>
                  <a:srgbClr val="C00000"/>
                </a:solidFill>
                <a:latin typeface="+mn-ea"/>
                <a:cs typeface="+mn-ea"/>
                <a:sym typeface="+mn-lt"/>
              </a:rPr>
              <a:t>和人民实践经验和集体智慧的</a:t>
            </a:r>
            <a:r>
              <a:rPr lang="zh-CN" altLang="zh-CN" sz="2400" dirty="0" smtClean="0">
                <a:solidFill>
                  <a:srgbClr val="C00000"/>
                </a:solidFill>
                <a:latin typeface="+mn-ea"/>
                <a:cs typeface="+mn-ea"/>
                <a:sym typeface="+mn-lt"/>
              </a:rPr>
              <a:t>结晶</a:t>
            </a:r>
            <a:endParaRPr lang="en-US" altLang="zh-CN" sz="2400" dirty="0">
              <a:solidFill>
                <a:srgbClr val="C00000"/>
              </a:solidFill>
              <a:latin typeface="+mn-ea"/>
              <a:cs typeface="+mn-ea"/>
              <a:sym typeface="+mn-lt"/>
            </a:endParaRPr>
          </a:p>
          <a:p>
            <a:pPr>
              <a:lnSpc>
                <a:spcPct val="130000"/>
              </a:lnSpc>
              <a:spcBef>
                <a:spcPts val="600"/>
              </a:spcBef>
            </a:pPr>
            <a:r>
              <a:rPr lang="zh-CN" altLang="zh-CN" sz="2000" dirty="0" smtClean="0">
                <a:solidFill>
                  <a:schemeClr val="tx1">
                    <a:lumMod val="75000"/>
                    <a:lumOff val="25000"/>
                  </a:schemeClr>
                </a:solidFill>
                <a:latin typeface="+mn-ea"/>
                <a:cs typeface="+mn-ea"/>
                <a:sym typeface="+mn-lt"/>
              </a:rPr>
              <a:t>第四</a:t>
            </a:r>
            <a:r>
              <a:rPr lang="zh-CN" altLang="zh-CN" sz="2000" dirty="0">
                <a:solidFill>
                  <a:schemeClr val="tx1">
                    <a:lumMod val="75000"/>
                    <a:lumOff val="25000"/>
                  </a:schemeClr>
                </a:solidFill>
                <a:latin typeface="+mn-ea"/>
                <a:cs typeface="+mn-ea"/>
                <a:sym typeface="+mn-lt"/>
              </a:rPr>
              <a:t>，新时代中国特色社会主义思想和中国特色社会主义理论是什么关系</a:t>
            </a:r>
            <a:r>
              <a:rPr lang="zh-CN" altLang="zh-CN" sz="2000" dirty="0" smtClean="0">
                <a:solidFill>
                  <a:schemeClr val="tx1">
                    <a:lumMod val="75000"/>
                    <a:lumOff val="25000"/>
                  </a:schemeClr>
                </a:solidFill>
                <a:latin typeface="+mn-ea"/>
                <a:cs typeface="+mn-ea"/>
                <a:sym typeface="+mn-lt"/>
              </a:rPr>
              <a:t>？</a:t>
            </a:r>
            <a:endParaRPr lang="en-US" altLang="zh-CN" sz="2000" dirty="0" smtClean="0">
              <a:solidFill>
                <a:schemeClr val="tx1">
                  <a:lumMod val="75000"/>
                  <a:lumOff val="25000"/>
                </a:schemeClr>
              </a:solidFill>
              <a:latin typeface="+mn-ea"/>
              <a:cs typeface="+mn-ea"/>
              <a:sym typeface="+mn-lt"/>
            </a:endParaRPr>
          </a:p>
          <a:p>
            <a:pPr>
              <a:lnSpc>
                <a:spcPct val="130000"/>
              </a:lnSpc>
              <a:spcBef>
                <a:spcPts val="600"/>
              </a:spcBef>
            </a:pPr>
            <a:r>
              <a:rPr lang="en-US" altLang="zh-CN" sz="2400" dirty="0" smtClean="0">
                <a:solidFill>
                  <a:srgbClr val="C00000"/>
                </a:solidFill>
                <a:latin typeface="+mn-ea"/>
                <a:cs typeface="+mn-ea"/>
                <a:sym typeface="+mn-lt"/>
              </a:rPr>
              <a:t>                            </a:t>
            </a:r>
            <a:r>
              <a:rPr lang="zh-CN" altLang="zh-CN" sz="2400" dirty="0" smtClean="0">
                <a:solidFill>
                  <a:srgbClr val="C00000"/>
                </a:solidFill>
                <a:latin typeface="+mn-ea"/>
                <a:cs typeface="+mn-ea"/>
                <a:sym typeface="+mn-lt"/>
              </a:rPr>
              <a:t>中国</a:t>
            </a:r>
            <a:r>
              <a:rPr lang="zh-CN" altLang="zh-CN" sz="2400" dirty="0">
                <a:solidFill>
                  <a:srgbClr val="C00000"/>
                </a:solidFill>
                <a:latin typeface="+mn-ea"/>
                <a:cs typeface="+mn-ea"/>
                <a:sym typeface="+mn-lt"/>
              </a:rPr>
              <a:t>特色社会主义理论体系的重要</a:t>
            </a:r>
            <a:r>
              <a:rPr lang="zh-CN" altLang="zh-CN" sz="2400" dirty="0" smtClean="0">
                <a:solidFill>
                  <a:srgbClr val="C00000"/>
                </a:solidFill>
                <a:latin typeface="+mn-ea"/>
                <a:cs typeface="+mn-ea"/>
                <a:sym typeface="+mn-lt"/>
              </a:rPr>
              <a:t>组成部分</a:t>
            </a:r>
            <a:endParaRPr lang="en-US" altLang="zh-CN" sz="2400" dirty="0">
              <a:solidFill>
                <a:srgbClr val="C00000"/>
              </a:solidFill>
              <a:latin typeface="+mn-ea"/>
              <a:cs typeface="+mn-ea"/>
              <a:sym typeface="+mn-lt"/>
            </a:endParaRPr>
          </a:p>
          <a:p>
            <a:pPr>
              <a:lnSpc>
                <a:spcPct val="130000"/>
              </a:lnSpc>
              <a:spcBef>
                <a:spcPts val="600"/>
              </a:spcBef>
            </a:pPr>
            <a:r>
              <a:rPr lang="zh-CN" altLang="zh-CN" sz="2000" dirty="0" smtClean="0">
                <a:solidFill>
                  <a:schemeClr val="tx1">
                    <a:lumMod val="75000"/>
                    <a:lumOff val="25000"/>
                  </a:schemeClr>
                </a:solidFill>
                <a:latin typeface="+mn-ea"/>
                <a:cs typeface="+mn-ea"/>
                <a:sym typeface="+mn-lt"/>
              </a:rPr>
              <a:t>第五</a:t>
            </a:r>
            <a:r>
              <a:rPr lang="zh-CN" altLang="zh-CN" sz="2000" dirty="0">
                <a:solidFill>
                  <a:schemeClr val="tx1">
                    <a:lumMod val="75000"/>
                    <a:lumOff val="25000"/>
                  </a:schemeClr>
                </a:solidFill>
                <a:latin typeface="+mn-ea"/>
                <a:cs typeface="+mn-ea"/>
                <a:sym typeface="+mn-lt"/>
              </a:rPr>
              <a:t>，新时代中国特色社会主义思想和我们所从事的伟大事业、伟大实践是什么关系</a:t>
            </a:r>
            <a:r>
              <a:rPr lang="zh-CN" altLang="zh-CN" sz="2000" dirty="0" smtClean="0">
                <a:solidFill>
                  <a:schemeClr val="tx1">
                    <a:lumMod val="75000"/>
                    <a:lumOff val="25000"/>
                  </a:schemeClr>
                </a:solidFill>
                <a:latin typeface="+mn-ea"/>
                <a:cs typeface="+mn-ea"/>
                <a:sym typeface="+mn-lt"/>
              </a:rPr>
              <a:t>？</a:t>
            </a:r>
            <a:endParaRPr lang="en-US" altLang="zh-CN" sz="2000" dirty="0" smtClean="0">
              <a:solidFill>
                <a:schemeClr val="tx1">
                  <a:lumMod val="75000"/>
                  <a:lumOff val="25000"/>
                </a:schemeClr>
              </a:solidFill>
              <a:latin typeface="+mn-ea"/>
              <a:cs typeface="+mn-ea"/>
              <a:sym typeface="+mn-lt"/>
            </a:endParaRPr>
          </a:p>
          <a:p>
            <a:pPr>
              <a:lnSpc>
                <a:spcPct val="130000"/>
              </a:lnSpc>
              <a:spcBef>
                <a:spcPts val="600"/>
              </a:spcBef>
            </a:pPr>
            <a:r>
              <a:rPr lang="en-US" altLang="zh-CN" sz="2400" dirty="0" smtClean="0">
                <a:solidFill>
                  <a:srgbClr val="C00000"/>
                </a:solidFill>
                <a:latin typeface="+mn-ea"/>
                <a:cs typeface="+mn-ea"/>
                <a:sym typeface="+mn-lt"/>
              </a:rPr>
              <a:t>                      </a:t>
            </a:r>
            <a:r>
              <a:rPr lang="zh-CN" altLang="zh-CN" sz="2400" dirty="0" smtClean="0">
                <a:solidFill>
                  <a:srgbClr val="C00000"/>
                </a:solidFill>
                <a:latin typeface="+mn-ea"/>
                <a:cs typeface="+mn-ea"/>
                <a:sym typeface="+mn-lt"/>
              </a:rPr>
              <a:t>全党全国</a:t>
            </a:r>
            <a:r>
              <a:rPr lang="zh-CN" altLang="zh-CN" sz="2400" dirty="0">
                <a:solidFill>
                  <a:srgbClr val="C00000"/>
                </a:solidFill>
                <a:latin typeface="+mn-ea"/>
                <a:cs typeface="+mn-ea"/>
                <a:sym typeface="+mn-lt"/>
              </a:rPr>
              <a:t>人民为实现中华民族伟大复兴而奋斗的行动</a:t>
            </a:r>
            <a:r>
              <a:rPr lang="zh-CN" altLang="zh-CN" sz="2400" dirty="0" smtClean="0">
                <a:solidFill>
                  <a:srgbClr val="C00000"/>
                </a:solidFill>
                <a:latin typeface="+mn-ea"/>
                <a:cs typeface="+mn-ea"/>
                <a:sym typeface="+mn-lt"/>
              </a:rPr>
              <a:t>指南</a:t>
            </a:r>
            <a:endParaRPr lang="zh-CN" altLang="en-US" sz="2400" dirty="0">
              <a:solidFill>
                <a:srgbClr val="C00000"/>
              </a:solidFill>
              <a:latin typeface="+mn-ea"/>
              <a:cs typeface="+mn-ea"/>
              <a:sym typeface="+mn-lt"/>
            </a:endParaRPr>
          </a:p>
        </p:txBody>
      </p:sp>
      <p:sp>
        <p:nvSpPr>
          <p:cNvPr id="6" name="文本框 5"/>
          <p:cNvSpPr txBox="1">
            <a:spLocks noChangeArrowheads="1"/>
          </p:cNvSpPr>
          <p:nvPr/>
        </p:nvSpPr>
        <p:spPr bwMode="auto">
          <a:xfrm>
            <a:off x="1781614" y="300579"/>
            <a:ext cx="789959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新时代</a:t>
            </a:r>
            <a:r>
              <a:rPr lang="zh-CN" altLang="zh-CN" sz="3200" b="1" dirty="0">
                <a:solidFill>
                  <a:srgbClr val="D8060A"/>
                </a:solidFill>
                <a:latin typeface="微软雅黑" panose="020B0503020204020204" pitchFamily="34" charset="-122"/>
                <a:ea typeface="微软雅黑" panose="020B0503020204020204" pitchFamily="34" charset="-122"/>
                <a:sym typeface="+mn-lt"/>
              </a:rPr>
              <a:t>中国特色社会主义思想的</a:t>
            </a: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定位</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2444627393"/>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 xmlns:a14="http://schemas.microsoft.com/office/drawing/2010/main" val="0"/>
              </a:ext>
            </a:extLst>
          </a:blip>
          <a:srcRect r="47036" b="75016"/>
          <a:stretch/>
        </p:blipFill>
        <p:spPr>
          <a:xfrm>
            <a:off x="0" y="-1"/>
            <a:ext cx="6457361" cy="1522784"/>
          </a:xfrm>
          <a:prstGeom prst="rect">
            <a:avLst/>
          </a:prstGeom>
        </p:spPr>
      </p:pic>
      <p:pic>
        <p:nvPicPr>
          <p:cNvPr id="4" name="图片 3"/>
          <p:cNvPicPr>
            <a:picLocks noChangeAspect="1"/>
          </p:cNvPicPr>
          <p:nvPr/>
        </p:nvPicPr>
        <p:blipFill rotWithShape="1">
          <a:blip r:embed="rId4" cstate="print">
            <a:extLst>
              <a:ext uri="{28A0092B-C50C-407E-A947-70E740481C1C}">
                <a14:useLocalDpi xmlns="" xmlns:a14="http://schemas.microsoft.com/office/drawing/2010/main" val="0"/>
              </a:ext>
            </a:extLst>
          </a:blip>
          <a:srcRect l="38815" t="69371"/>
          <a:stretch/>
        </p:blipFill>
        <p:spPr>
          <a:xfrm>
            <a:off x="4732256" y="4991137"/>
            <a:ext cx="7459744" cy="1866863"/>
          </a:xfrm>
          <a:prstGeom prst="rect">
            <a:avLst/>
          </a:prstGeom>
        </p:spPr>
      </p:pic>
      <p:pic>
        <p:nvPicPr>
          <p:cNvPr id="5" name="图片 4"/>
          <p:cNvPicPr>
            <a:picLocks noChangeAspect="1"/>
          </p:cNvPicPr>
          <p:nvPr/>
        </p:nvPicPr>
        <p:blipFill rotWithShape="1">
          <a:blip r:embed="rId5" cstate="print">
            <a:extLst>
              <a:ext uri="{28A0092B-C50C-407E-A947-70E740481C1C}">
                <a14:useLocalDpi xmlns="" xmlns:a14="http://schemas.microsoft.com/office/drawing/2010/main" val="0"/>
              </a:ext>
            </a:extLst>
          </a:blip>
          <a:srcRect t="26375" r="47191"/>
          <a:stretch/>
        </p:blipFill>
        <p:spPr>
          <a:xfrm>
            <a:off x="0" y="2370487"/>
            <a:ext cx="6438507" cy="4487514"/>
          </a:xfrm>
          <a:prstGeom prst="rect">
            <a:avLst/>
          </a:prstGeom>
        </p:spPr>
      </p:pic>
      <p:grpSp>
        <p:nvGrpSpPr>
          <p:cNvPr id="6" name="组合 29"/>
          <p:cNvGrpSpPr/>
          <p:nvPr/>
        </p:nvGrpSpPr>
        <p:grpSpPr>
          <a:xfrm>
            <a:off x="5750771" y="1876369"/>
            <a:ext cx="1964528" cy="1002509"/>
            <a:chOff x="5090838" y="1334805"/>
            <a:chExt cx="1964528" cy="1002509"/>
          </a:xfrm>
        </p:grpSpPr>
        <p:sp>
          <p:nvSpPr>
            <p:cNvPr id="31" name="Freeform 8"/>
            <p:cNvSpPr>
              <a:spLocks/>
            </p:cNvSpPr>
            <p:nvPr/>
          </p:nvSpPr>
          <p:spPr bwMode="auto">
            <a:xfrm>
              <a:off x="5144417" y="1396720"/>
              <a:ext cx="1858565" cy="940594"/>
            </a:xfrm>
            <a:custGeom>
              <a:avLst/>
              <a:gdLst>
                <a:gd name="T0" fmla="*/ 3963 w 3963"/>
                <a:gd name="T1" fmla="*/ 0 h 1997"/>
                <a:gd name="T2" fmla="*/ 3963 w 3963"/>
                <a:gd name="T3" fmla="*/ 16 h 1997"/>
                <a:gd name="T4" fmla="*/ 1982 w 3963"/>
                <a:gd name="T5" fmla="*/ 1997 h 1997"/>
                <a:gd name="T6" fmla="*/ 0 w 3963"/>
                <a:gd name="T7" fmla="*/ 16 h 1997"/>
              </a:gdLst>
              <a:ahLst/>
              <a:cxnLst>
                <a:cxn ang="0">
                  <a:pos x="T0" y="T1"/>
                </a:cxn>
                <a:cxn ang="0">
                  <a:pos x="T2" y="T3"/>
                </a:cxn>
                <a:cxn ang="0">
                  <a:pos x="T4" y="T5"/>
                </a:cxn>
                <a:cxn ang="0">
                  <a:pos x="T6" y="T7"/>
                </a:cxn>
              </a:cxnLst>
              <a:rect l="0" t="0" r="r" b="b"/>
              <a:pathLst>
                <a:path w="3963" h="1997">
                  <a:moveTo>
                    <a:pt x="3963" y="0"/>
                  </a:moveTo>
                  <a:cubicBezTo>
                    <a:pt x="3963" y="5"/>
                    <a:pt x="3963" y="11"/>
                    <a:pt x="3963" y="16"/>
                  </a:cubicBezTo>
                  <a:cubicBezTo>
                    <a:pt x="3963" y="1110"/>
                    <a:pt x="3076" y="1997"/>
                    <a:pt x="1982" y="1997"/>
                  </a:cubicBezTo>
                  <a:cubicBezTo>
                    <a:pt x="888" y="1997"/>
                    <a:pt x="0" y="1110"/>
                    <a:pt x="0" y="16"/>
                  </a:cubicBezTo>
                </a:path>
              </a:pathLst>
            </a:custGeom>
            <a:noFill/>
            <a:ln w="8" cap="flat" cmpd="sng">
              <a:solidFill>
                <a:srgbClr val="4E4B49"/>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endParaRPr lang="zh-CN" altLang="en-US"/>
            </a:p>
          </p:txBody>
        </p:sp>
        <p:sp>
          <p:nvSpPr>
            <p:cNvPr id="32" name="Oval 9"/>
            <p:cNvSpPr>
              <a:spLocks noChangeArrowheads="1"/>
            </p:cNvSpPr>
            <p:nvPr/>
          </p:nvSpPr>
          <p:spPr bwMode="auto">
            <a:xfrm>
              <a:off x="6950591" y="1334805"/>
              <a:ext cx="10477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sp>
          <p:nvSpPr>
            <p:cNvPr id="33" name="Oval 10"/>
            <p:cNvSpPr>
              <a:spLocks noChangeArrowheads="1"/>
            </p:cNvSpPr>
            <p:nvPr/>
          </p:nvSpPr>
          <p:spPr bwMode="auto">
            <a:xfrm>
              <a:off x="5090838" y="1334805"/>
              <a:ext cx="10358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grpSp>
      <p:grpSp>
        <p:nvGrpSpPr>
          <p:cNvPr id="7" name="组合 33"/>
          <p:cNvGrpSpPr/>
          <p:nvPr/>
        </p:nvGrpSpPr>
        <p:grpSpPr>
          <a:xfrm>
            <a:off x="5887691" y="1096512"/>
            <a:ext cx="1691878" cy="1699022"/>
            <a:chOff x="5227758" y="554948"/>
            <a:chExt cx="1691878" cy="1699022"/>
          </a:xfrm>
        </p:grpSpPr>
        <p:sp>
          <p:nvSpPr>
            <p:cNvPr id="35" name="Oval 5"/>
            <p:cNvSpPr>
              <a:spLocks noChangeArrowheads="1"/>
            </p:cNvSpPr>
            <p:nvPr/>
          </p:nvSpPr>
          <p:spPr bwMode="auto">
            <a:xfrm>
              <a:off x="5227758" y="554948"/>
              <a:ext cx="1691878" cy="1699022"/>
            </a:xfrm>
            <a:prstGeom prst="ellipse">
              <a:avLst/>
            </a:prstGeom>
            <a:solidFill>
              <a:srgbClr val="D8060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36" name="TextBox 13"/>
            <p:cNvSpPr txBox="1">
              <a:spLocks noChangeArrowheads="1"/>
            </p:cNvSpPr>
            <p:nvPr/>
          </p:nvSpPr>
          <p:spPr bwMode="auto">
            <a:xfrm>
              <a:off x="5417107" y="781211"/>
              <a:ext cx="1313180" cy="1246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7500" dirty="0" smtClean="0">
                  <a:solidFill>
                    <a:srgbClr val="F8F8F8"/>
                  </a:solidFill>
                  <a:latin typeface="微软雅黑" panose="020B0503020204020204" pitchFamily="34" charset="-122"/>
                  <a:ea typeface="微软雅黑" panose="020B0503020204020204" pitchFamily="34" charset="-122"/>
                </a:rPr>
                <a:t>04</a:t>
              </a:r>
              <a:endParaRPr lang="zh-CN" altLang="en-US" sz="7500" dirty="0">
                <a:solidFill>
                  <a:srgbClr val="F8F8F8"/>
                </a:solidFill>
                <a:latin typeface="微软雅黑" panose="020B0503020204020204" pitchFamily="34" charset="-122"/>
                <a:ea typeface="微软雅黑" panose="020B0503020204020204" pitchFamily="34" charset="-122"/>
              </a:endParaRPr>
            </a:p>
          </p:txBody>
        </p:sp>
      </p:grpSp>
      <p:sp>
        <p:nvSpPr>
          <p:cNvPr id="37" name="矩形 259"/>
          <p:cNvSpPr>
            <a:spLocks noChangeArrowheads="1"/>
          </p:cNvSpPr>
          <p:nvPr/>
        </p:nvSpPr>
        <p:spPr bwMode="auto">
          <a:xfrm>
            <a:off x="2470240" y="3429000"/>
            <a:ext cx="8526779" cy="1846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scene3d>
              <a:camera prst="orthographicFront"/>
              <a:lightRig rig="soft" dir="t">
                <a:rot lat="0" lon="0" rev="15600000"/>
              </a:lightRig>
            </a:scene3d>
            <a:sp3d extrusionH="57150" prstMaterial="softEdge">
              <a:bevelT w="25400" h="38100"/>
            </a:sp3d>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defRPr/>
            </a:pPr>
            <a:r>
              <a:rPr lang="zh-CN" altLang="zh-CN" sz="5400" dirty="0" smtClean="0">
                <a:ln/>
                <a:solidFill>
                  <a:srgbClr val="D8060A"/>
                </a:solidFill>
                <a:cs typeface="Arial" panose="020B0604020202020204" pitchFamily="34" charset="0"/>
              </a:rPr>
              <a:t>新时代</a:t>
            </a:r>
            <a:r>
              <a:rPr lang="zh-CN" altLang="zh-CN" sz="5400" dirty="0">
                <a:ln/>
                <a:solidFill>
                  <a:srgbClr val="D8060A"/>
                </a:solidFill>
                <a:cs typeface="Arial" panose="020B0604020202020204" pitchFamily="34" charset="0"/>
              </a:rPr>
              <a:t>中国特色社会主义的</a:t>
            </a:r>
            <a:r>
              <a:rPr lang="zh-CN" altLang="zh-CN" sz="6000" b="1" dirty="0">
                <a:ln/>
                <a:solidFill>
                  <a:schemeClr val="tx1">
                    <a:lumMod val="75000"/>
                    <a:lumOff val="25000"/>
                  </a:schemeClr>
                </a:solidFill>
                <a:cs typeface="Arial" panose="020B0604020202020204" pitchFamily="34" charset="0"/>
              </a:rPr>
              <a:t>基本方略</a:t>
            </a:r>
            <a:endParaRPr lang="zh-CN" altLang="en-US" sz="6000" b="1" dirty="0">
              <a:ln/>
              <a:solidFill>
                <a:schemeClr val="tx1">
                  <a:lumMod val="75000"/>
                  <a:lumOff val="25000"/>
                </a:schemeClr>
              </a:solidFill>
              <a:cs typeface="Arial" panose="020B0604020202020204" pitchFamily="34" charset="0"/>
            </a:endParaRPr>
          </a:p>
        </p:txBody>
      </p:sp>
      <p:pic>
        <p:nvPicPr>
          <p:cNvPr id="15" name="图片 14"/>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293536" y="165067"/>
            <a:ext cx="2719155" cy="725108"/>
          </a:xfrm>
          <a:prstGeom prst="rect">
            <a:avLst/>
          </a:prstGeom>
        </p:spPr>
      </p:pic>
    </p:spTree>
    <p:extLst>
      <p:ext uri="{BB962C8B-B14F-4D97-AF65-F5344CB8AC3E}">
        <p14:creationId xmlns="" xmlns:p14="http://schemas.microsoft.com/office/powerpoint/2010/main" val="4056930509"/>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par>
                                <p:cTn id="12" presetID="22" presetClass="entr" presetSubtype="4"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175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par>
                          <p:cTn id="19" fill="hold">
                            <p:stCondLst>
                              <p:cond delay="275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1000"/>
                                        <p:tgtEl>
                                          <p:spTgt spid="15"/>
                                        </p:tgtEl>
                                      </p:cBhvr>
                                    </p:animEffect>
                                  </p:childTnLst>
                                </p:cTn>
                              </p:par>
                            </p:childTnLst>
                          </p:cTn>
                        </p:par>
                        <p:par>
                          <p:cTn id="23" fill="hold">
                            <p:stCondLst>
                              <p:cond delay="3750"/>
                            </p:stCondLst>
                            <p:childTnLst>
                              <p:par>
                                <p:cTn id="24" presetID="1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750"/>
                                        <p:tgtEl>
                                          <p:spTgt spid="7"/>
                                        </p:tgtEl>
                                        <p:attrNameLst>
                                          <p:attrName>ppt_y</p:attrName>
                                        </p:attrNameLst>
                                      </p:cBhvr>
                                      <p:tavLst>
                                        <p:tav tm="0">
                                          <p:val>
                                            <p:strVal val="#ppt_y+#ppt_h*1.125000"/>
                                          </p:val>
                                        </p:tav>
                                        <p:tav tm="100000">
                                          <p:val>
                                            <p:strVal val="#ppt_y"/>
                                          </p:val>
                                        </p:tav>
                                      </p:tavLst>
                                    </p:anim>
                                    <p:animEffect transition="in" filter="wipe(up)">
                                      <p:cBhvr>
                                        <p:cTn id="27" dur="750"/>
                                        <p:tgtEl>
                                          <p:spTgt spid="7"/>
                                        </p:tgtEl>
                                      </p:cBhvr>
                                    </p:animEffect>
                                  </p:childTnLst>
                                </p:cTn>
                              </p:par>
                              <p:par>
                                <p:cTn id="28" presetID="16" presetClass="entr" presetSubtype="37" fill="hold" nodeType="withEffect">
                                  <p:stCondLst>
                                    <p:cond delay="250"/>
                                  </p:stCondLst>
                                  <p:childTnLst>
                                    <p:set>
                                      <p:cBhvr>
                                        <p:cTn id="29" dur="1" fill="hold">
                                          <p:stCondLst>
                                            <p:cond delay="0"/>
                                          </p:stCondLst>
                                        </p:cTn>
                                        <p:tgtEl>
                                          <p:spTgt spid="6"/>
                                        </p:tgtEl>
                                        <p:attrNameLst>
                                          <p:attrName>style.visibility</p:attrName>
                                        </p:attrNameLst>
                                      </p:cBhvr>
                                      <p:to>
                                        <p:strVal val="visible"/>
                                      </p:to>
                                    </p:set>
                                    <p:animEffect transition="in" filter="barn(outVertical)">
                                      <p:cBhvr>
                                        <p:cTn id="30" dur="500"/>
                                        <p:tgtEl>
                                          <p:spTgt spid="6"/>
                                        </p:tgtEl>
                                      </p:cBhvr>
                                    </p:animEffect>
                                  </p:childTnLst>
                                </p:cTn>
                              </p:par>
                            </p:childTnLst>
                          </p:cTn>
                        </p:par>
                        <p:par>
                          <p:cTn id="31" fill="hold">
                            <p:stCondLst>
                              <p:cond delay="4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7"/>
                                        </p:tgtEl>
                                        <p:attrNameLst>
                                          <p:attrName>ppt_y</p:attrName>
                                        </p:attrNameLst>
                                      </p:cBhvr>
                                      <p:tavLst>
                                        <p:tav tm="0">
                                          <p:val>
                                            <p:strVal val="#ppt_y"/>
                                          </p:val>
                                        </p:tav>
                                        <p:tav tm="100000">
                                          <p:val>
                                            <p:strVal val="#ppt_y"/>
                                          </p:val>
                                        </p:tav>
                                      </p:tavLst>
                                    </p:anim>
                                    <p:anim calcmode="lin" valueType="num">
                                      <p:cBhvr>
                                        <p:cTn id="36"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7"/>
                                        </p:tgtEl>
                                      </p:cBhvr>
                                    </p:animEffect>
                                  </p:childTnLst>
                                </p:cTn>
                              </p:par>
                            </p:childTnLst>
                          </p:cTn>
                        </p:par>
                        <p:par>
                          <p:cTn id="39" fill="hold">
                            <p:stCondLst>
                              <p:cond delay="575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37"/>
                                        </p:tgtEl>
                                      </p:cBhvr>
                                    </p:animEffect>
                                    <p:animScale>
                                      <p:cBhvr>
                                        <p:cTn id="42" dur="25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7"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2" name="矩形 31"/>
          <p:cNvSpPr/>
          <p:nvPr/>
        </p:nvSpPr>
        <p:spPr>
          <a:xfrm>
            <a:off x="702212" y="2250631"/>
            <a:ext cx="5207098" cy="2862322"/>
          </a:xfrm>
          <a:prstGeom prst="rect">
            <a:avLst/>
          </a:prstGeom>
        </p:spPr>
        <p:txBody>
          <a:bodyPr wrap="square">
            <a:spAutoFit/>
          </a:bodyPr>
          <a:lstStyle/>
          <a:p>
            <a:pPr algn="just">
              <a:lnSpc>
                <a:spcPct val="150000"/>
              </a:lnSpc>
              <a:spcBef>
                <a:spcPts val="60"/>
              </a:spcBef>
            </a:pPr>
            <a:r>
              <a:rPr lang="zh-CN" altLang="zh-CN" sz="2000" dirty="0">
                <a:solidFill>
                  <a:schemeClr val="tx1">
                    <a:lumMod val="75000"/>
                    <a:lumOff val="25000"/>
                  </a:schemeClr>
                </a:solidFill>
                <a:cs typeface="+mn-ea"/>
                <a:sym typeface="+mn-lt"/>
              </a:rPr>
              <a:t>这十四条基本方略是改革开放以来，特别是十八大以来，我们党坚持和发展中国特色社会主义的基本经验，是中国特色社会主义理论体系的基本观点、基本内容，是十八大以来党的理论创新成果，也是新时代中国特色社会主义思想的基本要点。</a:t>
            </a:r>
            <a:endParaRPr lang="zh-CN" altLang="en-US" sz="2000" dirty="0">
              <a:solidFill>
                <a:schemeClr val="tx1">
                  <a:lumMod val="75000"/>
                  <a:lumOff val="25000"/>
                </a:schemeClr>
              </a:solidFill>
              <a:cs typeface="+mn-ea"/>
              <a:sym typeface="+mn-lt"/>
            </a:endParaRPr>
          </a:p>
        </p:txBody>
      </p:sp>
      <p:pic>
        <p:nvPicPr>
          <p:cNvPr id="33" name="图片 3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263640" y="2250631"/>
            <a:ext cx="5055321" cy="2835719"/>
          </a:xfrm>
          <a:prstGeom prst="rect">
            <a:avLst/>
          </a:prstGeom>
        </p:spPr>
      </p:pic>
      <p:sp>
        <p:nvSpPr>
          <p:cNvPr id="9" name="文本框 8"/>
          <p:cNvSpPr txBox="1">
            <a:spLocks noChangeArrowheads="1"/>
          </p:cNvSpPr>
          <p:nvPr/>
        </p:nvSpPr>
        <p:spPr bwMode="auto">
          <a:xfrm>
            <a:off x="1781614" y="300579"/>
            <a:ext cx="754526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新时代</a:t>
            </a:r>
            <a:r>
              <a:rPr lang="zh-CN" altLang="zh-CN" sz="3200" b="1" dirty="0">
                <a:solidFill>
                  <a:srgbClr val="D8060A"/>
                </a:solidFill>
                <a:latin typeface="微软雅黑" panose="020B0503020204020204" pitchFamily="34" charset="-122"/>
                <a:ea typeface="微软雅黑" panose="020B0503020204020204" pitchFamily="34" charset="-122"/>
                <a:sym typeface="+mn-lt"/>
              </a:rPr>
              <a:t>中国特色</a:t>
            </a: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社会主义</a:t>
            </a:r>
            <a:r>
              <a:rPr lang="zh-CN" altLang="zh-CN" sz="3200" b="1" dirty="0">
                <a:solidFill>
                  <a:srgbClr val="D8060A"/>
                </a:solidFill>
                <a:latin typeface="微软雅黑" panose="020B0503020204020204" pitchFamily="34" charset="-122"/>
                <a:ea typeface="微软雅黑" panose="020B0503020204020204" pitchFamily="34" charset="-122"/>
                <a:sym typeface="+mn-lt"/>
              </a:rPr>
              <a:t>十四条</a:t>
            </a: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基本方略</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3419340943"/>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728117" y="1519484"/>
            <a:ext cx="1947908" cy="1749044"/>
          </a:xfrm>
          <a:prstGeom prst="rect">
            <a:avLst/>
          </a:prstGeom>
        </p:spPr>
      </p:pic>
      <p:pic>
        <p:nvPicPr>
          <p:cNvPr id="2" name="图片 1"/>
          <p:cNvPicPr>
            <a:picLocks noChangeAspect="1"/>
          </p:cNvPicPr>
          <p:nvPr/>
        </p:nvPicPr>
        <p:blipFill rotWithShape="1">
          <a:blip r:embed="rId4"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 name="矩形 2"/>
          <p:cNvSpPr/>
          <p:nvPr/>
        </p:nvSpPr>
        <p:spPr>
          <a:xfrm>
            <a:off x="916967" y="1053889"/>
            <a:ext cx="4493538" cy="497316"/>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cs typeface="+mn-ea"/>
                <a:sym typeface="+mn-lt"/>
              </a:rPr>
              <a:t>第一，坚持党对一切工作的</a:t>
            </a:r>
            <a:r>
              <a:rPr lang="zh-CN" altLang="zh-CN" sz="2400" b="1" dirty="0" smtClean="0">
                <a:solidFill>
                  <a:schemeClr val="tx1">
                    <a:lumMod val="75000"/>
                    <a:lumOff val="25000"/>
                  </a:schemeClr>
                </a:solidFill>
                <a:cs typeface="+mn-ea"/>
                <a:sym typeface="+mn-lt"/>
              </a:rPr>
              <a:t>领导</a:t>
            </a:r>
            <a:endParaRPr lang="zh-CN" altLang="en-US" sz="2400" dirty="0">
              <a:solidFill>
                <a:schemeClr val="tx1">
                  <a:lumMod val="75000"/>
                  <a:lumOff val="25000"/>
                </a:schemeClr>
              </a:solidFill>
              <a:cs typeface="+mn-ea"/>
              <a:sym typeface="+mn-lt"/>
            </a:endParaRPr>
          </a:p>
        </p:txBody>
      </p:sp>
      <p:sp>
        <p:nvSpPr>
          <p:cNvPr id="5" name="矩形 4"/>
          <p:cNvSpPr/>
          <p:nvPr/>
        </p:nvSpPr>
        <p:spPr>
          <a:xfrm>
            <a:off x="3851910" y="1793842"/>
            <a:ext cx="7509511" cy="1200329"/>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cs typeface="+mn-ea"/>
                <a:sym typeface="+mn-lt"/>
              </a:rPr>
              <a:t>中国共产党作为中国特色社会主义伟大事业的领导核心，他的领导能力、领导水平、领导效果对中国特色社会主义的</a:t>
            </a:r>
            <a:r>
              <a:rPr lang="zh-CN" altLang="zh-CN" sz="2000" dirty="0" smtClean="0">
                <a:solidFill>
                  <a:schemeClr val="tx1">
                    <a:lumMod val="75000"/>
                    <a:lumOff val="25000"/>
                  </a:schemeClr>
                </a:solidFill>
                <a:cs typeface="+mn-ea"/>
                <a:sym typeface="+mn-lt"/>
              </a:rPr>
              <a:t>发展壮大</a:t>
            </a:r>
            <a:r>
              <a:rPr lang="zh-CN" altLang="zh-CN" sz="2000" dirty="0">
                <a:solidFill>
                  <a:schemeClr val="tx1">
                    <a:lumMod val="75000"/>
                    <a:lumOff val="25000"/>
                  </a:schemeClr>
                </a:solidFill>
                <a:cs typeface="+mn-ea"/>
                <a:sym typeface="+mn-lt"/>
              </a:rPr>
              <a:t>起到了决定性作用。</a:t>
            </a:r>
            <a:endParaRPr lang="zh-CN" altLang="en-US" sz="2000" dirty="0">
              <a:solidFill>
                <a:schemeClr val="tx1">
                  <a:lumMod val="75000"/>
                  <a:lumOff val="25000"/>
                </a:schemeClr>
              </a:solidFill>
              <a:cs typeface="+mn-ea"/>
              <a:sym typeface="+mn-lt"/>
            </a:endParaRPr>
          </a:p>
        </p:txBody>
      </p:sp>
      <p:sp>
        <p:nvSpPr>
          <p:cNvPr id="6" name="矩形 5"/>
          <p:cNvSpPr/>
          <p:nvPr/>
        </p:nvSpPr>
        <p:spPr>
          <a:xfrm>
            <a:off x="916967" y="3291877"/>
            <a:ext cx="3570208" cy="497316"/>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cs typeface="+mn-ea"/>
                <a:sym typeface="+mn-lt"/>
              </a:rPr>
              <a:t>第二，坚持以人民为</a:t>
            </a:r>
            <a:r>
              <a:rPr lang="zh-CN" altLang="zh-CN" sz="2400" b="1" dirty="0" smtClean="0">
                <a:solidFill>
                  <a:schemeClr val="tx1">
                    <a:lumMod val="75000"/>
                    <a:lumOff val="25000"/>
                  </a:schemeClr>
                </a:solidFill>
                <a:cs typeface="+mn-ea"/>
                <a:sym typeface="+mn-lt"/>
              </a:rPr>
              <a:t>中心</a:t>
            </a:r>
            <a:endParaRPr lang="zh-CN" altLang="en-US" sz="2400" dirty="0">
              <a:solidFill>
                <a:schemeClr val="tx1">
                  <a:lumMod val="75000"/>
                  <a:lumOff val="25000"/>
                </a:schemeClr>
              </a:solidFill>
              <a:cs typeface="+mn-ea"/>
              <a:sym typeface="+mn-lt"/>
            </a:endParaRPr>
          </a:p>
        </p:txBody>
      </p:sp>
      <p:sp>
        <p:nvSpPr>
          <p:cNvPr id="7" name="矩形 6"/>
          <p:cNvSpPr/>
          <p:nvPr/>
        </p:nvSpPr>
        <p:spPr>
          <a:xfrm>
            <a:off x="916967" y="4073062"/>
            <a:ext cx="7426932" cy="429861"/>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cs typeface="+mn-ea"/>
                <a:sym typeface="+mn-lt"/>
              </a:rPr>
              <a:t>新时代中国特色社会主义是为了人民、服务人民、依靠人民的。</a:t>
            </a:r>
            <a:endParaRPr lang="zh-CN" altLang="en-US" sz="2000" dirty="0">
              <a:solidFill>
                <a:schemeClr val="tx1">
                  <a:lumMod val="75000"/>
                  <a:lumOff val="25000"/>
                </a:schemeClr>
              </a:solidFill>
              <a:cs typeface="+mn-ea"/>
              <a:sym typeface="+mn-lt"/>
            </a:endParaRPr>
          </a:p>
        </p:txBody>
      </p:sp>
      <p:sp>
        <p:nvSpPr>
          <p:cNvPr id="8" name="矩形 7"/>
          <p:cNvSpPr/>
          <p:nvPr/>
        </p:nvSpPr>
        <p:spPr>
          <a:xfrm>
            <a:off x="916967" y="4780381"/>
            <a:ext cx="3570208" cy="497316"/>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cs typeface="+mn-ea"/>
                <a:sym typeface="+mn-lt"/>
              </a:rPr>
              <a:t>第三，坚持全面深化</a:t>
            </a:r>
            <a:r>
              <a:rPr lang="zh-CN" altLang="zh-CN" sz="2400" b="1" dirty="0" smtClean="0">
                <a:solidFill>
                  <a:schemeClr val="tx1">
                    <a:lumMod val="75000"/>
                    <a:lumOff val="25000"/>
                  </a:schemeClr>
                </a:solidFill>
                <a:cs typeface="+mn-ea"/>
                <a:sym typeface="+mn-lt"/>
              </a:rPr>
              <a:t>改革</a:t>
            </a:r>
            <a:endParaRPr lang="zh-CN" altLang="en-US" sz="2400" dirty="0">
              <a:solidFill>
                <a:schemeClr val="tx1">
                  <a:lumMod val="75000"/>
                  <a:lumOff val="25000"/>
                </a:schemeClr>
              </a:solidFill>
              <a:cs typeface="+mn-ea"/>
              <a:sym typeface="+mn-lt"/>
            </a:endParaRPr>
          </a:p>
        </p:txBody>
      </p:sp>
      <p:sp>
        <p:nvSpPr>
          <p:cNvPr id="9" name="矩形 8"/>
          <p:cNvSpPr/>
          <p:nvPr/>
        </p:nvSpPr>
        <p:spPr>
          <a:xfrm>
            <a:off x="916967" y="5528978"/>
            <a:ext cx="9157569" cy="1200329"/>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cs typeface="+mn-ea"/>
                <a:sym typeface="+mn-lt"/>
              </a:rPr>
              <a:t>通过改革，解决生产关系与生产力发展不相适应的矛盾，解决上层建筑和经济基础不相适应的矛盾，解决体制机制中存在的弊端。这样才能使生产力得到更好更快的发展，才能使人民群众的积极性、主动性、创造性得到最大的发挥。</a:t>
            </a:r>
            <a:endParaRPr lang="zh-CN" altLang="en-US" sz="2000" dirty="0">
              <a:solidFill>
                <a:schemeClr val="tx1">
                  <a:lumMod val="75000"/>
                  <a:lumOff val="25000"/>
                </a:schemeClr>
              </a:solidFill>
              <a:cs typeface="+mn-ea"/>
              <a:sym typeface="+mn-lt"/>
            </a:endParaRPr>
          </a:p>
        </p:txBody>
      </p:sp>
      <p:sp>
        <p:nvSpPr>
          <p:cNvPr id="10" name="KSO_Shape"/>
          <p:cNvSpPr>
            <a:spLocks/>
          </p:cNvSpPr>
          <p:nvPr/>
        </p:nvSpPr>
        <p:spPr bwMode="auto">
          <a:xfrm>
            <a:off x="8629651" y="3379821"/>
            <a:ext cx="2731769" cy="1828799"/>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tx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Arial" panose="020F0502020204030204"/>
              <a:ea typeface="微软雅黑"/>
              <a:cs typeface="+mn-ea"/>
              <a:sym typeface="+mn-lt"/>
            </a:endParaRPr>
          </a:p>
        </p:txBody>
      </p:sp>
      <p:sp>
        <p:nvSpPr>
          <p:cNvPr id="14" name="文本框 13"/>
          <p:cNvSpPr txBox="1">
            <a:spLocks noChangeArrowheads="1"/>
          </p:cNvSpPr>
          <p:nvPr/>
        </p:nvSpPr>
        <p:spPr bwMode="auto">
          <a:xfrm>
            <a:off x="1781614" y="300579"/>
            <a:ext cx="754526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新时代</a:t>
            </a:r>
            <a:r>
              <a:rPr lang="zh-CN" altLang="zh-CN" sz="3200" b="1" dirty="0">
                <a:solidFill>
                  <a:srgbClr val="D8060A"/>
                </a:solidFill>
                <a:latin typeface="微软雅黑" panose="020B0503020204020204" pitchFamily="34" charset="-122"/>
                <a:ea typeface="微软雅黑" panose="020B0503020204020204" pitchFamily="34" charset="-122"/>
                <a:sym typeface="+mn-lt"/>
              </a:rPr>
              <a:t>中国特色</a:t>
            </a: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社会主义</a:t>
            </a:r>
            <a:r>
              <a:rPr lang="zh-CN" altLang="zh-CN" sz="3200" b="1" dirty="0">
                <a:solidFill>
                  <a:srgbClr val="D8060A"/>
                </a:solidFill>
                <a:latin typeface="微软雅黑" panose="020B0503020204020204" pitchFamily="34" charset="-122"/>
                <a:ea typeface="微软雅黑" panose="020B0503020204020204" pitchFamily="34" charset="-122"/>
                <a:sym typeface="+mn-lt"/>
              </a:rPr>
              <a:t>十四条</a:t>
            </a: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基本方略</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3350778648"/>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 name="矩形 2"/>
          <p:cNvSpPr/>
          <p:nvPr/>
        </p:nvSpPr>
        <p:spPr>
          <a:xfrm>
            <a:off x="1372472" y="1133261"/>
            <a:ext cx="3262432" cy="497957"/>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latin typeface="+mn-ea"/>
                <a:cs typeface="+mn-ea"/>
                <a:sym typeface="+mn-lt"/>
              </a:rPr>
              <a:t>第四，坚持新发展</a:t>
            </a:r>
            <a:r>
              <a:rPr lang="zh-CN" altLang="zh-CN" sz="2400" b="1" dirty="0" smtClean="0">
                <a:solidFill>
                  <a:schemeClr val="tx1">
                    <a:lumMod val="75000"/>
                    <a:lumOff val="25000"/>
                  </a:schemeClr>
                </a:solidFill>
                <a:latin typeface="+mn-ea"/>
                <a:cs typeface="+mn-ea"/>
                <a:sym typeface="+mn-lt"/>
              </a:rPr>
              <a:t>理念</a:t>
            </a:r>
            <a:endParaRPr lang="zh-CN" altLang="en-US" sz="2400" b="1" dirty="0">
              <a:solidFill>
                <a:schemeClr val="tx1">
                  <a:lumMod val="75000"/>
                  <a:lumOff val="25000"/>
                </a:schemeClr>
              </a:solidFill>
              <a:latin typeface="+mn-ea"/>
              <a:cs typeface="+mn-ea"/>
              <a:sym typeface="+mn-lt"/>
            </a:endParaRPr>
          </a:p>
        </p:txBody>
      </p:sp>
      <p:sp>
        <p:nvSpPr>
          <p:cNvPr id="5" name="矩形 4"/>
          <p:cNvSpPr/>
          <p:nvPr/>
        </p:nvSpPr>
        <p:spPr>
          <a:xfrm>
            <a:off x="2299346" y="1862036"/>
            <a:ext cx="6798507" cy="830997"/>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latin typeface="+mn-ea"/>
                <a:cs typeface="+mn-ea"/>
                <a:sym typeface="+mn-lt"/>
              </a:rPr>
              <a:t>新发展理念回答了发展的基本准则问题</a:t>
            </a:r>
            <a:r>
              <a:rPr lang="en-US" altLang="zh-CN" sz="2000" dirty="0">
                <a:solidFill>
                  <a:schemeClr val="tx1">
                    <a:lumMod val="75000"/>
                    <a:lumOff val="25000"/>
                  </a:schemeClr>
                </a:solidFill>
                <a:latin typeface="+mn-ea"/>
                <a:cs typeface="+mn-ea"/>
                <a:sym typeface="+mn-lt"/>
              </a:rPr>
              <a:t>——</a:t>
            </a:r>
            <a:r>
              <a:rPr lang="zh-CN" altLang="zh-CN" sz="2000" dirty="0">
                <a:solidFill>
                  <a:schemeClr val="tx1">
                    <a:lumMod val="75000"/>
                    <a:lumOff val="25000"/>
                  </a:schemeClr>
                </a:solidFill>
                <a:latin typeface="+mn-ea"/>
                <a:cs typeface="+mn-ea"/>
                <a:sym typeface="+mn-lt"/>
              </a:rPr>
              <a:t>按照什么样的准则来发展。</a:t>
            </a:r>
            <a:endParaRPr lang="zh-CN" altLang="en-US" sz="2000" dirty="0">
              <a:solidFill>
                <a:schemeClr val="tx1">
                  <a:lumMod val="75000"/>
                  <a:lumOff val="25000"/>
                </a:schemeClr>
              </a:solidFill>
              <a:latin typeface="+mn-ea"/>
              <a:cs typeface="+mn-ea"/>
              <a:sym typeface="+mn-lt"/>
            </a:endParaRPr>
          </a:p>
        </p:txBody>
      </p:sp>
      <p:sp>
        <p:nvSpPr>
          <p:cNvPr id="6" name="矩形 5"/>
          <p:cNvSpPr/>
          <p:nvPr/>
        </p:nvSpPr>
        <p:spPr>
          <a:xfrm>
            <a:off x="1372472" y="2924492"/>
            <a:ext cx="3570208" cy="497957"/>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latin typeface="+mn-ea"/>
                <a:cs typeface="+mn-ea"/>
                <a:sym typeface="+mn-lt"/>
              </a:rPr>
              <a:t>第五，坚持人民</a:t>
            </a:r>
            <a:r>
              <a:rPr lang="zh-CN" altLang="zh-CN" sz="2400" b="1" dirty="0" smtClean="0">
                <a:solidFill>
                  <a:schemeClr val="tx1">
                    <a:lumMod val="75000"/>
                    <a:lumOff val="25000"/>
                  </a:schemeClr>
                </a:solidFill>
                <a:latin typeface="+mn-ea"/>
                <a:cs typeface="+mn-ea"/>
                <a:sym typeface="+mn-lt"/>
              </a:rPr>
              <a:t>当家作主</a:t>
            </a:r>
            <a:endParaRPr lang="zh-CN" altLang="en-US" sz="2400" b="1" dirty="0">
              <a:solidFill>
                <a:schemeClr val="tx1">
                  <a:lumMod val="75000"/>
                  <a:lumOff val="25000"/>
                </a:schemeClr>
              </a:solidFill>
              <a:latin typeface="+mn-ea"/>
              <a:cs typeface="+mn-ea"/>
              <a:sym typeface="+mn-lt"/>
            </a:endParaRPr>
          </a:p>
        </p:txBody>
      </p:sp>
      <p:sp>
        <p:nvSpPr>
          <p:cNvPr id="7" name="矩形 6"/>
          <p:cNvSpPr/>
          <p:nvPr/>
        </p:nvSpPr>
        <p:spPr>
          <a:xfrm>
            <a:off x="2299347" y="3653267"/>
            <a:ext cx="6798507" cy="830997"/>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latin typeface="+mn-ea"/>
                <a:cs typeface="+mn-ea"/>
                <a:sym typeface="+mn-lt"/>
              </a:rPr>
              <a:t>社会主义政治建设的目标就是要建设社会主义民主政治。社会主义民主政治的根本原则就是人民当家作主。</a:t>
            </a:r>
            <a:endParaRPr lang="zh-CN" altLang="en-US" sz="2000" dirty="0">
              <a:solidFill>
                <a:schemeClr val="tx1">
                  <a:lumMod val="75000"/>
                  <a:lumOff val="25000"/>
                </a:schemeClr>
              </a:solidFill>
              <a:latin typeface="+mn-ea"/>
              <a:cs typeface="+mn-ea"/>
              <a:sym typeface="+mn-lt"/>
            </a:endParaRPr>
          </a:p>
        </p:txBody>
      </p:sp>
      <p:sp>
        <p:nvSpPr>
          <p:cNvPr id="8" name="矩形 7"/>
          <p:cNvSpPr/>
          <p:nvPr/>
        </p:nvSpPr>
        <p:spPr>
          <a:xfrm>
            <a:off x="1372472" y="4715723"/>
            <a:ext cx="3570208" cy="497957"/>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latin typeface="+mn-ea"/>
                <a:cs typeface="+mn-ea"/>
                <a:sym typeface="+mn-lt"/>
              </a:rPr>
              <a:t>第六，坚持全面依法</a:t>
            </a:r>
            <a:r>
              <a:rPr lang="zh-CN" altLang="zh-CN" sz="2400" b="1" dirty="0" smtClean="0">
                <a:solidFill>
                  <a:schemeClr val="tx1">
                    <a:lumMod val="75000"/>
                    <a:lumOff val="25000"/>
                  </a:schemeClr>
                </a:solidFill>
                <a:latin typeface="+mn-ea"/>
                <a:cs typeface="+mn-ea"/>
                <a:sym typeface="+mn-lt"/>
              </a:rPr>
              <a:t>治国</a:t>
            </a:r>
            <a:endParaRPr lang="zh-CN" altLang="en-US" sz="2400" b="1" dirty="0">
              <a:solidFill>
                <a:schemeClr val="tx1">
                  <a:lumMod val="75000"/>
                  <a:lumOff val="25000"/>
                </a:schemeClr>
              </a:solidFill>
              <a:latin typeface="+mn-ea"/>
              <a:cs typeface="+mn-ea"/>
              <a:sym typeface="+mn-lt"/>
            </a:endParaRPr>
          </a:p>
        </p:txBody>
      </p:sp>
      <p:sp>
        <p:nvSpPr>
          <p:cNvPr id="9" name="矩形 8"/>
          <p:cNvSpPr/>
          <p:nvPr/>
        </p:nvSpPr>
        <p:spPr>
          <a:xfrm>
            <a:off x="2299347" y="5444498"/>
            <a:ext cx="6798507" cy="1200329"/>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latin typeface="+mn-ea"/>
                <a:cs typeface="+mn-ea"/>
                <a:sym typeface="+mn-lt"/>
              </a:rPr>
              <a:t>新时代的治国理政，就是要把法治作为治国理政的基本方式。而全面依法治国则解决了新时代中国特色社会主义的基本运行机制。</a:t>
            </a:r>
            <a:endParaRPr lang="zh-CN" altLang="en-US" sz="2000" dirty="0">
              <a:solidFill>
                <a:schemeClr val="tx1">
                  <a:lumMod val="75000"/>
                  <a:lumOff val="25000"/>
                </a:schemeClr>
              </a:solidFill>
              <a:latin typeface="+mn-ea"/>
              <a:cs typeface="+mn-ea"/>
              <a:sym typeface="+mn-lt"/>
            </a:endParaRPr>
          </a:p>
        </p:txBody>
      </p:sp>
      <p:sp>
        <p:nvSpPr>
          <p:cNvPr id="11" name="KSO_Shape"/>
          <p:cNvSpPr>
            <a:spLocks noChangeArrowheads="1"/>
          </p:cNvSpPr>
          <p:nvPr/>
        </p:nvSpPr>
        <p:spPr bwMode="auto">
          <a:xfrm>
            <a:off x="9586049" y="3331515"/>
            <a:ext cx="1080000" cy="1260000"/>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tx2"/>
          </a:solidFill>
          <a:ln>
            <a:noFill/>
          </a:ln>
          <a:extLst/>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a:solidFill>
                <a:srgbClr val="FFFFFF"/>
              </a:solidFill>
              <a:cs typeface="+mn-ea"/>
              <a:sym typeface="+mn-lt"/>
            </a:endParaRPr>
          </a:p>
        </p:txBody>
      </p:sp>
      <p:sp>
        <p:nvSpPr>
          <p:cNvPr id="12" name="KSO_Shape"/>
          <p:cNvSpPr>
            <a:spLocks/>
          </p:cNvSpPr>
          <p:nvPr/>
        </p:nvSpPr>
        <p:spPr bwMode="auto">
          <a:xfrm>
            <a:off x="9586049" y="1433033"/>
            <a:ext cx="1080000" cy="1260000"/>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chemeClr val="tx2"/>
          </a:solidFill>
          <a:ln>
            <a:noFill/>
          </a:ln>
          <a:extLst/>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a:solidFill>
                <a:srgbClr val="FFFFFF"/>
              </a:solidFill>
              <a:cs typeface="+mn-ea"/>
              <a:sym typeface="+mn-lt"/>
            </a:endParaRPr>
          </a:p>
        </p:txBody>
      </p:sp>
      <p:sp>
        <p:nvSpPr>
          <p:cNvPr id="15" name="KSO_Shape"/>
          <p:cNvSpPr>
            <a:spLocks/>
          </p:cNvSpPr>
          <p:nvPr/>
        </p:nvSpPr>
        <p:spPr bwMode="auto">
          <a:xfrm>
            <a:off x="9586049" y="5096910"/>
            <a:ext cx="1227434" cy="1547917"/>
          </a:xfrm>
          <a:custGeom>
            <a:avLst/>
            <a:gdLst>
              <a:gd name="T0" fmla="*/ 1366642 w 3058"/>
              <a:gd name="T1" fmla="*/ 267199 h 3241"/>
              <a:gd name="T2" fmla="*/ 1120080 w 3058"/>
              <a:gd name="T3" fmla="*/ 814373 h 3241"/>
              <a:gd name="T4" fmla="*/ 1048444 w 3058"/>
              <a:gd name="T5" fmla="*/ 814373 h 3241"/>
              <a:gd name="T6" fmla="*/ 1311665 w 3058"/>
              <a:gd name="T7" fmla="*/ 234979 h 3241"/>
              <a:gd name="T8" fmla="*/ 905727 w 3058"/>
              <a:gd name="T9" fmla="*/ 234979 h 3241"/>
              <a:gd name="T10" fmla="*/ 905727 w 3058"/>
              <a:gd name="T11" fmla="*/ 1588749 h 3241"/>
              <a:gd name="T12" fmla="*/ 1416066 w 3058"/>
              <a:gd name="T13" fmla="*/ 1730403 h 3241"/>
              <a:gd name="T14" fmla="*/ 1416066 w 3058"/>
              <a:gd name="T15" fmla="*/ 1800397 h 3241"/>
              <a:gd name="T16" fmla="*/ 268775 w 3058"/>
              <a:gd name="T17" fmla="*/ 1800397 h 3241"/>
              <a:gd name="T18" fmla="*/ 268775 w 3058"/>
              <a:gd name="T19" fmla="*/ 1725959 h 3241"/>
              <a:gd name="T20" fmla="*/ 761899 w 3058"/>
              <a:gd name="T21" fmla="*/ 1588749 h 3241"/>
              <a:gd name="T22" fmla="*/ 761899 w 3058"/>
              <a:gd name="T23" fmla="*/ 234979 h 3241"/>
              <a:gd name="T24" fmla="*/ 378173 w 3058"/>
              <a:gd name="T25" fmla="*/ 234979 h 3241"/>
              <a:gd name="T26" fmla="*/ 640839 w 3058"/>
              <a:gd name="T27" fmla="*/ 814373 h 3241"/>
              <a:gd name="T28" fmla="*/ 569203 w 3058"/>
              <a:gd name="T29" fmla="*/ 814373 h 3241"/>
              <a:gd name="T30" fmla="*/ 322641 w 3058"/>
              <a:gd name="T31" fmla="*/ 267199 h 3241"/>
              <a:gd name="T32" fmla="*/ 76079 w 3058"/>
              <a:gd name="T33" fmla="*/ 814373 h 3241"/>
              <a:gd name="T34" fmla="*/ 4443 w 3058"/>
              <a:gd name="T35" fmla="*/ 814373 h 3241"/>
              <a:gd name="T36" fmla="*/ 268775 w 3058"/>
              <a:gd name="T37" fmla="*/ 228313 h 3241"/>
              <a:gd name="T38" fmla="*/ 268775 w 3058"/>
              <a:gd name="T39" fmla="*/ 161097 h 3241"/>
              <a:gd name="T40" fmla="*/ 273217 w 3058"/>
              <a:gd name="T41" fmla="*/ 161097 h 3241"/>
              <a:gd name="T42" fmla="*/ 710254 w 3058"/>
              <a:gd name="T43" fmla="*/ 161097 h 3241"/>
              <a:gd name="T44" fmla="*/ 838533 w 3058"/>
              <a:gd name="T45" fmla="*/ 0 h 3241"/>
              <a:gd name="T46" fmla="*/ 966812 w 3058"/>
              <a:gd name="T47" fmla="*/ 161097 h 3241"/>
              <a:gd name="T48" fmla="*/ 1416066 w 3058"/>
              <a:gd name="T49" fmla="*/ 161097 h 3241"/>
              <a:gd name="T50" fmla="*/ 1416066 w 3058"/>
              <a:gd name="T51" fmla="*/ 218870 h 3241"/>
              <a:gd name="T52" fmla="*/ 1684840 w 3058"/>
              <a:gd name="T53" fmla="*/ 814373 h 3241"/>
              <a:gd name="T54" fmla="*/ 1613204 w 3058"/>
              <a:gd name="T55" fmla="*/ 814373 h 3241"/>
              <a:gd name="T56" fmla="*/ 1366642 w 3058"/>
              <a:gd name="T57" fmla="*/ 267199 h 3241"/>
              <a:gd name="T58" fmla="*/ 645282 w 3058"/>
              <a:gd name="T59" fmla="*/ 889922 h 3241"/>
              <a:gd name="T60" fmla="*/ 322641 w 3058"/>
              <a:gd name="T61" fmla="*/ 1226003 h 3241"/>
              <a:gd name="T62" fmla="*/ 0 w 3058"/>
              <a:gd name="T63" fmla="*/ 889922 h 3241"/>
              <a:gd name="T64" fmla="*/ 645282 w 3058"/>
              <a:gd name="T65" fmla="*/ 889922 h 3241"/>
              <a:gd name="T66" fmla="*/ 1052886 w 3058"/>
              <a:gd name="T67" fmla="*/ 889922 h 3241"/>
              <a:gd name="T68" fmla="*/ 1698168 w 3058"/>
              <a:gd name="T69" fmla="*/ 889922 h 3241"/>
              <a:gd name="T70" fmla="*/ 1375527 w 3058"/>
              <a:gd name="T71" fmla="*/ 1226003 h 3241"/>
              <a:gd name="T72" fmla="*/ 1052886 w 3058"/>
              <a:gd name="T73" fmla="*/ 889922 h 324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058" h="3241">
                <a:moveTo>
                  <a:pt x="2461" y="481"/>
                </a:moveTo>
                <a:cubicBezTo>
                  <a:pt x="2017" y="1466"/>
                  <a:pt x="2017" y="1466"/>
                  <a:pt x="2017" y="1466"/>
                </a:cubicBezTo>
                <a:cubicBezTo>
                  <a:pt x="1888" y="1466"/>
                  <a:pt x="1888" y="1466"/>
                  <a:pt x="1888" y="1466"/>
                </a:cubicBezTo>
                <a:cubicBezTo>
                  <a:pt x="2362" y="423"/>
                  <a:pt x="2362" y="423"/>
                  <a:pt x="2362" y="423"/>
                </a:cubicBezTo>
                <a:cubicBezTo>
                  <a:pt x="1631" y="423"/>
                  <a:pt x="1631" y="423"/>
                  <a:pt x="1631" y="423"/>
                </a:cubicBezTo>
                <a:cubicBezTo>
                  <a:pt x="1631" y="2860"/>
                  <a:pt x="1631" y="2860"/>
                  <a:pt x="1631" y="2860"/>
                </a:cubicBezTo>
                <a:cubicBezTo>
                  <a:pt x="1782" y="2866"/>
                  <a:pt x="2550" y="3115"/>
                  <a:pt x="2550" y="3115"/>
                </a:cubicBezTo>
                <a:cubicBezTo>
                  <a:pt x="2550" y="3241"/>
                  <a:pt x="2550" y="3241"/>
                  <a:pt x="2550" y="3241"/>
                </a:cubicBezTo>
                <a:cubicBezTo>
                  <a:pt x="484" y="3241"/>
                  <a:pt x="484" y="3241"/>
                  <a:pt x="484" y="3241"/>
                </a:cubicBezTo>
                <a:cubicBezTo>
                  <a:pt x="484" y="3107"/>
                  <a:pt x="484" y="3107"/>
                  <a:pt x="484" y="3107"/>
                </a:cubicBezTo>
                <a:cubicBezTo>
                  <a:pt x="484" y="3107"/>
                  <a:pt x="1253" y="2860"/>
                  <a:pt x="1372" y="2860"/>
                </a:cubicBezTo>
                <a:cubicBezTo>
                  <a:pt x="1372" y="423"/>
                  <a:pt x="1372" y="423"/>
                  <a:pt x="1372" y="423"/>
                </a:cubicBezTo>
                <a:cubicBezTo>
                  <a:pt x="681" y="423"/>
                  <a:pt x="681" y="423"/>
                  <a:pt x="681" y="423"/>
                </a:cubicBezTo>
                <a:cubicBezTo>
                  <a:pt x="1154" y="1466"/>
                  <a:pt x="1154" y="1466"/>
                  <a:pt x="1154" y="1466"/>
                </a:cubicBezTo>
                <a:cubicBezTo>
                  <a:pt x="1025" y="1466"/>
                  <a:pt x="1025" y="1466"/>
                  <a:pt x="1025" y="1466"/>
                </a:cubicBezTo>
                <a:cubicBezTo>
                  <a:pt x="581" y="481"/>
                  <a:pt x="581" y="481"/>
                  <a:pt x="581" y="481"/>
                </a:cubicBezTo>
                <a:cubicBezTo>
                  <a:pt x="137" y="1466"/>
                  <a:pt x="137" y="1466"/>
                  <a:pt x="137" y="1466"/>
                </a:cubicBezTo>
                <a:cubicBezTo>
                  <a:pt x="8" y="1466"/>
                  <a:pt x="8" y="1466"/>
                  <a:pt x="8" y="1466"/>
                </a:cubicBezTo>
                <a:cubicBezTo>
                  <a:pt x="484" y="411"/>
                  <a:pt x="484" y="411"/>
                  <a:pt x="484" y="411"/>
                </a:cubicBezTo>
                <a:cubicBezTo>
                  <a:pt x="484" y="290"/>
                  <a:pt x="484" y="290"/>
                  <a:pt x="484" y="290"/>
                </a:cubicBezTo>
                <a:cubicBezTo>
                  <a:pt x="492" y="290"/>
                  <a:pt x="492" y="290"/>
                  <a:pt x="492" y="290"/>
                </a:cubicBezTo>
                <a:cubicBezTo>
                  <a:pt x="1279" y="290"/>
                  <a:pt x="1279" y="290"/>
                  <a:pt x="1279" y="290"/>
                </a:cubicBezTo>
                <a:cubicBezTo>
                  <a:pt x="1279" y="131"/>
                  <a:pt x="1385" y="0"/>
                  <a:pt x="1510" y="0"/>
                </a:cubicBezTo>
                <a:cubicBezTo>
                  <a:pt x="1641" y="0"/>
                  <a:pt x="1741" y="138"/>
                  <a:pt x="1741" y="290"/>
                </a:cubicBezTo>
                <a:cubicBezTo>
                  <a:pt x="2550" y="290"/>
                  <a:pt x="2550" y="290"/>
                  <a:pt x="2550" y="290"/>
                </a:cubicBezTo>
                <a:cubicBezTo>
                  <a:pt x="2550" y="394"/>
                  <a:pt x="2550" y="394"/>
                  <a:pt x="2550" y="394"/>
                </a:cubicBezTo>
                <a:cubicBezTo>
                  <a:pt x="3034" y="1466"/>
                  <a:pt x="3034" y="1466"/>
                  <a:pt x="3034" y="1466"/>
                </a:cubicBezTo>
                <a:cubicBezTo>
                  <a:pt x="2905" y="1466"/>
                  <a:pt x="2905" y="1466"/>
                  <a:pt x="2905" y="1466"/>
                </a:cubicBezTo>
                <a:lnTo>
                  <a:pt x="2461" y="481"/>
                </a:lnTo>
                <a:close/>
                <a:moveTo>
                  <a:pt x="1162" y="1602"/>
                </a:moveTo>
                <a:cubicBezTo>
                  <a:pt x="1162" y="1919"/>
                  <a:pt x="942" y="2207"/>
                  <a:pt x="581" y="2207"/>
                </a:cubicBezTo>
                <a:cubicBezTo>
                  <a:pt x="228" y="2207"/>
                  <a:pt x="0" y="1919"/>
                  <a:pt x="0" y="1602"/>
                </a:cubicBezTo>
                <a:cubicBezTo>
                  <a:pt x="0" y="1603"/>
                  <a:pt x="1162" y="1603"/>
                  <a:pt x="1162" y="1602"/>
                </a:cubicBezTo>
                <a:close/>
                <a:moveTo>
                  <a:pt x="1896" y="1602"/>
                </a:moveTo>
                <a:cubicBezTo>
                  <a:pt x="1896" y="1603"/>
                  <a:pt x="3058" y="1603"/>
                  <a:pt x="3058" y="1602"/>
                </a:cubicBezTo>
                <a:cubicBezTo>
                  <a:pt x="3058" y="1919"/>
                  <a:pt x="2839" y="2207"/>
                  <a:pt x="2477" y="2207"/>
                </a:cubicBezTo>
                <a:cubicBezTo>
                  <a:pt x="2124" y="2207"/>
                  <a:pt x="1896" y="1919"/>
                  <a:pt x="1896" y="1602"/>
                </a:cubicBezTo>
                <a:close/>
              </a:path>
            </a:pathLst>
          </a:custGeom>
          <a:solidFill>
            <a:schemeClr val="tx2"/>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6" name="文本框 15"/>
          <p:cNvSpPr txBox="1">
            <a:spLocks noChangeArrowheads="1"/>
          </p:cNvSpPr>
          <p:nvPr/>
        </p:nvSpPr>
        <p:spPr bwMode="auto">
          <a:xfrm>
            <a:off x="1781614" y="300579"/>
            <a:ext cx="754526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新时代</a:t>
            </a:r>
            <a:r>
              <a:rPr lang="zh-CN" altLang="zh-CN" sz="3200" b="1" dirty="0">
                <a:solidFill>
                  <a:srgbClr val="D8060A"/>
                </a:solidFill>
                <a:latin typeface="微软雅黑" panose="020B0503020204020204" pitchFamily="34" charset="-122"/>
                <a:ea typeface="微软雅黑" panose="020B0503020204020204" pitchFamily="34" charset="-122"/>
                <a:sym typeface="+mn-lt"/>
              </a:rPr>
              <a:t>中国特色</a:t>
            </a: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社会主义</a:t>
            </a:r>
            <a:r>
              <a:rPr lang="zh-CN" altLang="zh-CN" sz="3200" b="1" dirty="0">
                <a:solidFill>
                  <a:srgbClr val="D8060A"/>
                </a:solidFill>
                <a:latin typeface="微软雅黑" panose="020B0503020204020204" pitchFamily="34" charset="-122"/>
                <a:ea typeface="微软雅黑" panose="020B0503020204020204" pitchFamily="34" charset="-122"/>
                <a:sym typeface="+mn-lt"/>
              </a:rPr>
              <a:t>十四条</a:t>
            </a: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基本方略</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3012203394"/>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 name="矩形 2"/>
          <p:cNvSpPr/>
          <p:nvPr/>
        </p:nvSpPr>
        <p:spPr>
          <a:xfrm>
            <a:off x="1320624" y="1175618"/>
            <a:ext cx="4801314" cy="497316"/>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cs typeface="+mn-ea"/>
                <a:sym typeface="+mn-lt"/>
              </a:rPr>
              <a:t>第七，坚持社会主义核心价值</a:t>
            </a:r>
            <a:r>
              <a:rPr lang="zh-CN" altLang="zh-CN" sz="2400" b="1" dirty="0" smtClean="0">
                <a:solidFill>
                  <a:schemeClr val="tx1">
                    <a:lumMod val="75000"/>
                    <a:lumOff val="25000"/>
                  </a:schemeClr>
                </a:solidFill>
                <a:cs typeface="+mn-ea"/>
                <a:sym typeface="+mn-lt"/>
              </a:rPr>
              <a:t>体系</a:t>
            </a:r>
            <a:endParaRPr lang="zh-CN" altLang="en-US" sz="2400" b="1" dirty="0">
              <a:solidFill>
                <a:schemeClr val="tx1">
                  <a:lumMod val="75000"/>
                  <a:lumOff val="25000"/>
                </a:schemeClr>
              </a:solidFill>
              <a:cs typeface="+mn-ea"/>
              <a:sym typeface="+mn-lt"/>
            </a:endParaRPr>
          </a:p>
        </p:txBody>
      </p:sp>
      <p:sp>
        <p:nvSpPr>
          <p:cNvPr id="5" name="矩形 4"/>
          <p:cNvSpPr/>
          <p:nvPr/>
        </p:nvSpPr>
        <p:spPr>
          <a:xfrm>
            <a:off x="1320624" y="1987723"/>
            <a:ext cx="9946117" cy="1200329"/>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cs typeface="+mn-ea"/>
                <a:sym typeface="+mn-lt"/>
              </a:rPr>
              <a:t>培育和践行社会主义核心价值观，为新时代中国特色社会主义提供了基本的价值准则和价值遵循，明确</a:t>
            </a:r>
            <a:r>
              <a:rPr lang="zh-CN" altLang="zh-CN" sz="2000" dirty="0" smtClean="0">
                <a:solidFill>
                  <a:schemeClr val="tx1">
                    <a:lumMod val="75000"/>
                    <a:lumOff val="25000"/>
                  </a:schemeClr>
                </a:solidFill>
                <a:cs typeface="+mn-ea"/>
                <a:sym typeface="+mn-lt"/>
              </a:rPr>
              <a:t>了</a:t>
            </a:r>
            <a:r>
              <a:rPr lang="zh-CN" altLang="en-US" sz="2000" dirty="0">
                <a:solidFill>
                  <a:schemeClr val="tx1">
                    <a:lumMod val="75000"/>
                    <a:lumOff val="25000"/>
                  </a:schemeClr>
                </a:solidFill>
                <a:cs typeface="+mn-ea"/>
                <a:sym typeface="+mn-lt"/>
              </a:rPr>
              <a:t>“</a:t>
            </a:r>
            <a:r>
              <a:rPr lang="zh-CN" altLang="zh-CN" sz="2000" dirty="0" smtClean="0">
                <a:solidFill>
                  <a:schemeClr val="tx1">
                    <a:lumMod val="75000"/>
                    <a:lumOff val="25000"/>
                  </a:schemeClr>
                </a:solidFill>
                <a:cs typeface="+mn-ea"/>
                <a:sym typeface="+mn-lt"/>
              </a:rPr>
              <a:t>要</a:t>
            </a:r>
            <a:r>
              <a:rPr lang="zh-CN" altLang="zh-CN" sz="2000" dirty="0">
                <a:solidFill>
                  <a:schemeClr val="tx1">
                    <a:lumMod val="75000"/>
                    <a:lumOff val="25000"/>
                  </a:schemeClr>
                </a:solidFill>
                <a:cs typeface="+mn-ea"/>
                <a:sym typeface="+mn-lt"/>
              </a:rPr>
              <a:t>建设一个什么样的国家，建设一个什么样的社会，培育什么样的</a:t>
            </a:r>
            <a:r>
              <a:rPr lang="zh-CN" altLang="zh-CN" sz="2000" dirty="0" smtClean="0">
                <a:solidFill>
                  <a:schemeClr val="tx1">
                    <a:lumMod val="75000"/>
                    <a:lumOff val="25000"/>
                  </a:schemeClr>
                </a:solidFill>
                <a:cs typeface="+mn-ea"/>
                <a:sym typeface="+mn-lt"/>
              </a:rPr>
              <a:t>公民</a:t>
            </a:r>
            <a:r>
              <a:rPr lang="zh-CN" altLang="en-US" sz="2000" dirty="0">
                <a:solidFill>
                  <a:schemeClr val="tx1">
                    <a:lumMod val="75000"/>
                    <a:lumOff val="25000"/>
                  </a:schemeClr>
                </a:solidFill>
                <a:cs typeface="+mn-ea"/>
                <a:sym typeface="+mn-lt"/>
              </a:rPr>
              <a:t>”</a:t>
            </a:r>
            <a:r>
              <a:rPr lang="zh-CN" altLang="zh-CN" sz="2000" dirty="0" smtClean="0">
                <a:solidFill>
                  <a:schemeClr val="tx1">
                    <a:lumMod val="75000"/>
                    <a:lumOff val="25000"/>
                  </a:schemeClr>
                </a:solidFill>
                <a:cs typeface="+mn-ea"/>
                <a:sym typeface="+mn-lt"/>
              </a:rPr>
              <a:t>这个</a:t>
            </a:r>
            <a:r>
              <a:rPr lang="zh-CN" altLang="zh-CN" sz="2000" dirty="0">
                <a:solidFill>
                  <a:schemeClr val="tx1">
                    <a:lumMod val="75000"/>
                    <a:lumOff val="25000"/>
                  </a:schemeClr>
                </a:solidFill>
                <a:cs typeface="+mn-ea"/>
                <a:sym typeface="+mn-lt"/>
              </a:rPr>
              <a:t>重大问题。</a:t>
            </a:r>
            <a:endParaRPr lang="zh-CN" altLang="en-US" sz="2000" dirty="0">
              <a:solidFill>
                <a:schemeClr val="tx1">
                  <a:lumMod val="75000"/>
                  <a:lumOff val="25000"/>
                </a:schemeClr>
              </a:solidFill>
              <a:cs typeface="+mn-ea"/>
              <a:sym typeface="+mn-lt"/>
            </a:endParaRPr>
          </a:p>
        </p:txBody>
      </p:sp>
      <p:sp>
        <p:nvSpPr>
          <p:cNvPr id="6" name="矩形 5"/>
          <p:cNvSpPr/>
          <p:nvPr/>
        </p:nvSpPr>
        <p:spPr>
          <a:xfrm>
            <a:off x="1320624" y="3502841"/>
            <a:ext cx="5109091" cy="497316"/>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cs typeface="+mn-ea"/>
                <a:sym typeface="+mn-lt"/>
              </a:rPr>
              <a:t>第八，坚持在发展中保障和改善</a:t>
            </a:r>
            <a:r>
              <a:rPr lang="zh-CN" altLang="zh-CN" sz="2400" b="1" dirty="0" smtClean="0">
                <a:solidFill>
                  <a:schemeClr val="tx1">
                    <a:lumMod val="75000"/>
                    <a:lumOff val="25000"/>
                  </a:schemeClr>
                </a:solidFill>
                <a:cs typeface="+mn-ea"/>
                <a:sym typeface="+mn-lt"/>
              </a:rPr>
              <a:t>民生</a:t>
            </a:r>
            <a:endParaRPr lang="zh-CN" altLang="en-US" sz="2400" b="1" dirty="0">
              <a:solidFill>
                <a:schemeClr val="tx1">
                  <a:lumMod val="75000"/>
                  <a:lumOff val="25000"/>
                </a:schemeClr>
              </a:solidFill>
              <a:cs typeface="+mn-ea"/>
              <a:sym typeface="+mn-lt"/>
            </a:endParaRPr>
          </a:p>
        </p:txBody>
      </p:sp>
      <p:sp>
        <p:nvSpPr>
          <p:cNvPr id="7" name="矩形 6"/>
          <p:cNvSpPr/>
          <p:nvPr/>
        </p:nvSpPr>
        <p:spPr>
          <a:xfrm>
            <a:off x="1320624" y="4314946"/>
            <a:ext cx="9946117" cy="1200329"/>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cs typeface="+mn-ea"/>
                <a:sym typeface="+mn-lt"/>
              </a:rPr>
              <a:t>教育、医疗、就业、住房、社会保障等方方面面都关系到广大人民群众的切身利益。保障和改善民生的前提是发展，只有实现更好的发展、更快的发展、更加公平和更有效率的发展，才能使保障和改善民生有基本的物质条件和物质基础。</a:t>
            </a:r>
            <a:endParaRPr lang="zh-CN" altLang="en-US" sz="2000" dirty="0">
              <a:solidFill>
                <a:schemeClr val="tx1">
                  <a:lumMod val="75000"/>
                  <a:lumOff val="25000"/>
                </a:schemeClr>
              </a:solidFill>
              <a:cs typeface="+mn-ea"/>
              <a:sym typeface="+mn-lt"/>
            </a:endParaRPr>
          </a:p>
        </p:txBody>
      </p:sp>
      <p:pic>
        <p:nvPicPr>
          <p:cNvPr id="8" name="图片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79182" y="5701899"/>
            <a:ext cx="4298733" cy="1156099"/>
          </a:xfrm>
          <a:prstGeom prst="rect">
            <a:avLst/>
          </a:prstGeom>
        </p:spPr>
      </p:pic>
      <p:pic>
        <p:nvPicPr>
          <p:cNvPr id="9" name="图片 8"/>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920289" y="5701901"/>
            <a:ext cx="4298733" cy="1156099"/>
          </a:xfrm>
          <a:prstGeom prst="rect">
            <a:avLst/>
          </a:prstGeom>
        </p:spPr>
      </p:pic>
      <p:pic>
        <p:nvPicPr>
          <p:cNvPr id="10" name="图片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8219022" y="5701900"/>
            <a:ext cx="4298733" cy="1156099"/>
          </a:xfrm>
          <a:prstGeom prst="rect">
            <a:avLst/>
          </a:prstGeom>
        </p:spPr>
      </p:pic>
      <p:sp>
        <p:nvSpPr>
          <p:cNvPr id="13" name="文本框 12"/>
          <p:cNvSpPr txBox="1">
            <a:spLocks noChangeArrowheads="1"/>
          </p:cNvSpPr>
          <p:nvPr/>
        </p:nvSpPr>
        <p:spPr bwMode="auto">
          <a:xfrm>
            <a:off x="1781614" y="300579"/>
            <a:ext cx="754526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新时代</a:t>
            </a:r>
            <a:r>
              <a:rPr lang="zh-CN" altLang="zh-CN" sz="3200" b="1" dirty="0">
                <a:solidFill>
                  <a:srgbClr val="D8060A"/>
                </a:solidFill>
                <a:latin typeface="微软雅黑" panose="020B0503020204020204" pitchFamily="34" charset="-122"/>
                <a:ea typeface="微软雅黑" panose="020B0503020204020204" pitchFamily="34" charset="-122"/>
                <a:sym typeface="+mn-lt"/>
              </a:rPr>
              <a:t>中国特色</a:t>
            </a: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社会主义</a:t>
            </a:r>
            <a:r>
              <a:rPr lang="zh-CN" altLang="zh-CN" sz="3200" b="1" dirty="0">
                <a:solidFill>
                  <a:srgbClr val="D8060A"/>
                </a:solidFill>
                <a:latin typeface="微软雅黑" panose="020B0503020204020204" pitchFamily="34" charset="-122"/>
                <a:ea typeface="微软雅黑" panose="020B0503020204020204" pitchFamily="34" charset="-122"/>
                <a:sym typeface="+mn-lt"/>
              </a:rPr>
              <a:t>十四条</a:t>
            </a: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基本方略</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3517307532"/>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 name="矩形 2"/>
          <p:cNvSpPr/>
          <p:nvPr/>
        </p:nvSpPr>
        <p:spPr>
          <a:xfrm>
            <a:off x="1318757" y="1212679"/>
            <a:ext cx="4185761" cy="497316"/>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cs typeface="+mn-ea"/>
                <a:sym typeface="+mn-lt"/>
              </a:rPr>
              <a:t>第九，坚持人与自然和谐</a:t>
            </a:r>
            <a:r>
              <a:rPr lang="zh-CN" altLang="zh-CN" sz="2400" b="1" dirty="0" smtClean="0">
                <a:solidFill>
                  <a:schemeClr val="tx1">
                    <a:lumMod val="75000"/>
                    <a:lumOff val="25000"/>
                  </a:schemeClr>
                </a:solidFill>
                <a:cs typeface="+mn-ea"/>
                <a:sym typeface="+mn-lt"/>
              </a:rPr>
              <a:t>共生</a:t>
            </a:r>
            <a:endParaRPr lang="zh-CN" altLang="en-US" sz="2400" b="1" dirty="0">
              <a:solidFill>
                <a:schemeClr val="tx1">
                  <a:lumMod val="75000"/>
                  <a:lumOff val="25000"/>
                </a:schemeClr>
              </a:solidFill>
              <a:cs typeface="+mn-ea"/>
              <a:sym typeface="+mn-lt"/>
            </a:endParaRPr>
          </a:p>
        </p:txBody>
      </p:sp>
      <p:sp>
        <p:nvSpPr>
          <p:cNvPr id="5" name="矩形 4"/>
          <p:cNvSpPr/>
          <p:nvPr/>
        </p:nvSpPr>
        <p:spPr>
          <a:xfrm>
            <a:off x="2603798" y="1836201"/>
            <a:ext cx="6096000" cy="830997"/>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cs typeface="+mn-ea"/>
                <a:sym typeface="+mn-lt"/>
              </a:rPr>
              <a:t>要建设有绿水青山的、美丽的、美好的、宜人的、清新的生产生活环境和空间。</a:t>
            </a:r>
            <a:endParaRPr lang="zh-CN" altLang="en-US" sz="2000" dirty="0">
              <a:solidFill>
                <a:schemeClr val="tx1">
                  <a:lumMod val="75000"/>
                  <a:lumOff val="25000"/>
                </a:schemeClr>
              </a:solidFill>
              <a:cs typeface="+mn-ea"/>
              <a:sym typeface="+mn-lt"/>
            </a:endParaRPr>
          </a:p>
        </p:txBody>
      </p:sp>
      <p:sp>
        <p:nvSpPr>
          <p:cNvPr id="6" name="矩形 5"/>
          <p:cNvSpPr/>
          <p:nvPr/>
        </p:nvSpPr>
        <p:spPr>
          <a:xfrm>
            <a:off x="1318757" y="2793404"/>
            <a:ext cx="3877985" cy="497316"/>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cs typeface="+mn-ea"/>
                <a:sym typeface="+mn-lt"/>
              </a:rPr>
              <a:t>第十，坚持总体国家安全</a:t>
            </a:r>
            <a:r>
              <a:rPr lang="zh-CN" altLang="zh-CN" sz="2400" b="1" dirty="0" smtClean="0">
                <a:solidFill>
                  <a:schemeClr val="tx1">
                    <a:lumMod val="75000"/>
                    <a:lumOff val="25000"/>
                  </a:schemeClr>
                </a:solidFill>
                <a:cs typeface="+mn-ea"/>
                <a:sym typeface="+mn-lt"/>
              </a:rPr>
              <a:t>观</a:t>
            </a:r>
            <a:endParaRPr lang="zh-CN" altLang="en-US" sz="2400" b="1" dirty="0">
              <a:solidFill>
                <a:schemeClr val="tx1">
                  <a:lumMod val="75000"/>
                  <a:lumOff val="25000"/>
                </a:schemeClr>
              </a:solidFill>
              <a:cs typeface="+mn-ea"/>
              <a:sym typeface="+mn-lt"/>
            </a:endParaRPr>
          </a:p>
        </p:txBody>
      </p:sp>
      <p:sp>
        <p:nvSpPr>
          <p:cNvPr id="7" name="矩形 6"/>
          <p:cNvSpPr/>
          <p:nvPr/>
        </p:nvSpPr>
        <p:spPr>
          <a:xfrm>
            <a:off x="2603798" y="3414450"/>
            <a:ext cx="6096000" cy="830997"/>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cs typeface="+mn-ea"/>
                <a:sym typeface="+mn-lt"/>
              </a:rPr>
              <a:t>总体国家安全观为新时代坚持和发展中国特色社会主义构建了安全网和安全盾牌。</a:t>
            </a:r>
            <a:endParaRPr lang="zh-CN" altLang="en-US" sz="2000" dirty="0">
              <a:solidFill>
                <a:schemeClr val="tx1">
                  <a:lumMod val="75000"/>
                  <a:lumOff val="25000"/>
                </a:schemeClr>
              </a:solidFill>
              <a:cs typeface="+mn-ea"/>
              <a:sym typeface="+mn-lt"/>
            </a:endParaRPr>
          </a:p>
        </p:txBody>
      </p:sp>
      <p:sp>
        <p:nvSpPr>
          <p:cNvPr id="8" name="矩形 7"/>
          <p:cNvSpPr/>
          <p:nvPr/>
        </p:nvSpPr>
        <p:spPr>
          <a:xfrm>
            <a:off x="1318757" y="4369178"/>
            <a:ext cx="5416868" cy="497316"/>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cs typeface="+mn-ea"/>
                <a:sym typeface="+mn-lt"/>
              </a:rPr>
              <a:t>第十一，坚持党对人民军队的绝对</a:t>
            </a:r>
            <a:r>
              <a:rPr lang="zh-CN" altLang="zh-CN" sz="2400" b="1" dirty="0" smtClean="0">
                <a:solidFill>
                  <a:schemeClr val="tx1">
                    <a:lumMod val="75000"/>
                    <a:lumOff val="25000"/>
                  </a:schemeClr>
                </a:solidFill>
                <a:cs typeface="+mn-ea"/>
                <a:sym typeface="+mn-lt"/>
              </a:rPr>
              <a:t>领导</a:t>
            </a:r>
            <a:endParaRPr lang="zh-CN" altLang="en-US" sz="2400" b="1" dirty="0">
              <a:solidFill>
                <a:schemeClr val="tx1">
                  <a:lumMod val="75000"/>
                  <a:lumOff val="25000"/>
                </a:schemeClr>
              </a:solidFill>
              <a:cs typeface="+mn-ea"/>
              <a:sym typeface="+mn-lt"/>
            </a:endParaRPr>
          </a:p>
        </p:txBody>
      </p:sp>
      <p:sp>
        <p:nvSpPr>
          <p:cNvPr id="9" name="矩形 8"/>
          <p:cNvSpPr/>
          <p:nvPr/>
        </p:nvSpPr>
        <p:spPr>
          <a:xfrm>
            <a:off x="2603798" y="4990225"/>
            <a:ext cx="6096000" cy="1569660"/>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cs typeface="+mn-ea"/>
                <a:sym typeface="+mn-lt"/>
              </a:rPr>
              <a:t>人民军队是在中国共产党绝对领导下的一支忠诚军队。党对人民军队的绝对领导是军队永远不变的军魂。我们强调政治建军，而政治建军的最根本任务就是要巩固和强化党对军队的绝对领导。</a:t>
            </a:r>
            <a:endParaRPr lang="zh-CN" altLang="en-US" sz="2000" dirty="0">
              <a:solidFill>
                <a:schemeClr val="tx1">
                  <a:lumMod val="75000"/>
                  <a:lumOff val="25000"/>
                </a:schemeClr>
              </a:solidFill>
              <a:cs typeface="+mn-ea"/>
              <a:sym typeface="+mn-lt"/>
            </a:endParaRPr>
          </a:p>
        </p:txBody>
      </p:sp>
      <p:sp>
        <p:nvSpPr>
          <p:cNvPr id="10" name="KSO_Shape"/>
          <p:cNvSpPr>
            <a:spLocks/>
          </p:cNvSpPr>
          <p:nvPr/>
        </p:nvSpPr>
        <p:spPr bwMode="auto">
          <a:xfrm>
            <a:off x="9460692" y="3300858"/>
            <a:ext cx="1260000" cy="1260000"/>
          </a:xfrm>
          <a:custGeom>
            <a:avLst/>
            <a:gdLst>
              <a:gd name="T0" fmla="*/ 900088 w 3432"/>
              <a:gd name="T1" fmla="*/ 1800397 h 3432"/>
              <a:gd name="T2" fmla="*/ 0 w 3432"/>
              <a:gd name="T3" fmla="*/ 900199 h 3432"/>
              <a:gd name="T4" fmla="*/ 900088 w 3432"/>
              <a:gd name="T5" fmla="*/ 0 h 3432"/>
              <a:gd name="T6" fmla="*/ 1800175 w 3432"/>
              <a:gd name="T7" fmla="*/ 900199 h 3432"/>
              <a:gd name="T8" fmla="*/ 900088 w 3432"/>
              <a:gd name="T9" fmla="*/ 1800397 h 3432"/>
              <a:gd name="T10" fmla="*/ 1404157 w 3432"/>
              <a:gd name="T11" fmla="*/ 720264 h 3432"/>
              <a:gd name="T12" fmla="*/ 1278271 w 3432"/>
              <a:gd name="T13" fmla="*/ 720264 h 3432"/>
              <a:gd name="T14" fmla="*/ 1278271 w 3432"/>
              <a:gd name="T15" fmla="*/ 558165 h 3432"/>
              <a:gd name="T16" fmla="*/ 900088 w 3432"/>
              <a:gd name="T17" fmla="*/ 179935 h 3432"/>
              <a:gd name="T18" fmla="*/ 521904 w 3432"/>
              <a:gd name="T19" fmla="*/ 558165 h 3432"/>
              <a:gd name="T20" fmla="*/ 521904 w 3432"/>
              <a:gd name="T21" fmla="*/ 720264 h 3432"/>
              <a:gd name="T22" fmla="*/ 396018 w 3432"/>
              <a:gd name="T23" fmla="*/ 720264 h 3432"/>
              <a:gd name="T24" fmla="*/ 396018 w 3432"/>
              <a:gd name="T25" fmla="*/ 1440527 h 3432"/>
              <a:gd name="T26" fmla="*/ 1404157 w 3432"/>
              <a:gd name="T27" fmla="*/ 1440527 h 3432"/>
              <a:gd name="T28" fmla="*/ 1404157 w 3432"/>
              <a:gd name="T29" fmla="*/ 720264 h 3432"/>
              <a:gd name="T30" fmla="*/ 900088 w 3432"/>
              <a:gd name="T31" fmla="*/ 288001 h 3432"/>
              <a:gd name="T32" fmla="*/ 1170219 w 3432"/>
              <a:gd name="T33" fmla="*/ 558165 h 3432"/>
              <a:gd name="T34" fmla="*/ 1170219 w 3432"/>
              <a:gd name="T35" fmla="*/ 720264 h 3432"/>
              <a:gd name="T36" fmla="*/ 629956 w 3432"/>
              <a:gd name="T37" fmla="*/ 720264 h 3432"/>
              <a:gd name="T38" fmla="*/ 629956 w 3432"/>
              <a:gd name="T39" fmla="*/ 558690 h 3432"/>
              <a:gd name="T40" fmla="*/ 900088 w 3432"/>
              <a:gd name="T41" fmla="*/ 288001 h 3432"/>
              <a:gd name="T42" fmla="*/ 900088 w 3432"/>
              <a:gd name="T43" fmla="*/ 936395 h 3432"/>
              <a:gd name="T44" fmla="*/ 1008140 w 3432"/>
              <a:gd name="T45" fmla="*/ 1044461 h 3432"/>
              <a:gd name="T46" fmla="*/ 954114 w 3432"/>
              <a:gd name="T47" fmla="*/ 1137314 h 3432"/>
              <a:gd name="T48" fmla="*/ 954114 w 3432"/>
              <a:gd name="T49" fmla="*/ 1329839 h 3432"/>
              <a:gd name="T50" fmla="*/ 846061 w 3432"/>
              <a:gd name="T51" fmla="*/ 1329839 h 3432"/>
              <a:gd name="T52" fmla="*/ 846061 w 3432"/>
              <a:gd name="T53" fmla="*/ 1137314 h 3432"/>
              <a:gd name="T54" fmla="*/ 792035 w 3432"/>
              <a:gd name="T55" fmla="*/ 1044461 h 3432"/>
              <a:gd name="T56" fmla="*/ 900088 w 3432"/>
              <a:gd name="T57" fmla="*/ 936395 h 34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432" h="3432">
                <a:moveTo>
                  <a:pt x="1716" y="3432"/>
                </a:moveTo>
                <a:cubicBezTo>
                  <a:pt x="768" y="3432"/>
                  <a:pt x="0" y="2664"/>
                  <a:pt x="0" y="1716"/>
                </a:cubicBezTo>
                <a:cubicBezTo>
                  <a:pt x="0" y="768"/>
                  <a:pt x="768" y="0"/>
                  <a:pt x="1716" y="0"/>
                </a:cubicBezTo>
                <a:cubicBezTo>
                  <a:pt x="2663" y="0"/>
                  <a:pt x="3432" y="768"/>
                  <a:pt x="3432" y="1716"/>
                </a:cubicBezTo>
                <a:cubicBezTo>
                  <a:pt x="3432" y="2664"/>
                  <a:pt x="2663" y="3432"/>
                  <a:pt x="1716" y="3432"/>
                </a:cubicBezTo>
                <a:close/>
                <a:moveTo>
                  <a:pt x="2677" y="1373"/>
                </a:moveTo>
                <a:cubicBezTo>
                  <a:pt x="2437" y="1373"/>
                  <a:pt x="2437" y="1373"/>
                  <a:pt x="2437" y="1373"/>
                </a:cubicBezTo>
                <a:cubicBezTo>
                  <a:pt x="2437" y="1064"/>
                  <a:pt x="2437" y="1064"/>
                  <a:pt x="2437" y="1064"/>
                </a:cubicBezTo>
                <a:cubicBezTo>
                  <a:pt x="2437" y="1064"/>
                  <a:pt x="2436" y="343"/>
                  <a:pt x="1716" y="343"/>
                </a:cubicBezTo>
                <a:cubicBezTo>
                  <a:pt x="995" y="343"/>
                  <a:pt x="995" y="1064"/>
                  <a:pt x="995" y="1064"/>
                </a:cubicBezTo>
                <a:cubicBezTo>
                  <a:pt x="995" y="1373"/>
                  <a:pt x="995" y="1373"/>
                  <a:pt x="995" y="1373"/>
                </a:cubicBezTo>
                <a:cubicBezTo>
                  <a:pt x="755" y="1373"/>
                  <a:pt x="755" y="1373"/>
                  <a:pt x="755" y="1373"/>
                </a:cubicBezTo>
                <a:cubicBezTo>
                  <a:pt x="755" y="2746"/>
                  <a:pt x="755" y="2746"/>
                  <a:pt x="755" y="2746"/>
                </a:cubicBezTo>
                <a:cubicBezTo>
                  <a:pt x="2677" y="2746"/>
                  <a:pt x="2677" y="2746"/>
                  <a:pt x="2677" y="2746"/>
                </a:cubicBezTo>
                <a:lnTo>
                  <a:pt x="2677" y="1373"/>
                </a:lnTo>
                <a:close/>
                <a:moveTo>
                  <a:pt x="1716" y="549"/>
                </a:moveTo>
                <a:cubicBezTo>
                  <a:pt x="2199" y="549"/>
                  <a:pt x="2230" y="979"/>
                  <a:pt x="2231" y="1064"/>
                </a:cubicBezTo>
                <a:cubicBezTo>
                  <a:pt x="2231" y="1373"/>
                  <a:pt x="2231" y="1373"/>
                  <a:pt x="2231" y="1373"/>
                </a:cubicBezTo>
                <a:cubicBezTo>
                  <a:pt x="1201" y="1373"/>
                  <a:pt x="1201" y="1373"/>
                  <a:pt x="1201" y="1373"/>
                </a:cubicBezTo>
                <a:cubicBezTo>
                  <a:pt x="1201" y="1065"/>
                  <a:pt x="1201" y="1065"/>
                  <a:pt x="1201" y="1065"/>
                </a:cubicBezTo>
                <a:cubicBezTo>
                  <a:pt x="1202" y="979"/>
                  <a:pt x="1233" y="549"/>
                  <a:pt x="1716" y="549"/>
                </a:cubicBezTo>
                <a:close/>
                <a:moveTo>
                  <a:pt x="1716" y="1785"/>
                </a:moveTo>
                <a:cubicBezTo>
                  <a:pt x="1830" y="1785"/>
                  <a:pt x="1922" y="1877"/>
                  <a:pt x="1922" y="1991"/>
                </a:cubicBezTo>
                <a:cubicBezTo>
                  <a:pt x="1922" y="2067"/>
                  <a:pt x="1880" y="2132"/>
                  <a:pt x="1819" y="2168"/>
                </a:cubicBezTo>
                <a:cubicBezTo>
                  <a:pt x="1819" y="2535"/>
                  <a:pt x="1819" y="2535"/>
                  <a:pt x="1819" y="2535"/>
                </a:cubicBezTo>
                <a:cubicBezTo>
                  <a:pt x="1613" y="2535"/>
                  <a:pt x="1613" y="2535"/>
                  <a:pt x="1613" y="2535"/>
                </a:cubicBezTo>
                <a:cubicBezTo>
                  <a:pt x="1613" y="2168"/>
                  <a:pt x="1613" y="2168"/>
                  <a:pt x="1613" y="2168"/>
                </a:cubicBezTo>
                <a:cubicBezTo>
                  <a:pt x="1552" y="2132"/>
                  <a:pt x="1510" y="2067"/>
                  <a:pt x="1510" y="1991"/>
                </a:cubicBezTo>
                <a:cubicBezTo>
                  <a:pt x="1510" y="1877"/>
                  <a:pt x="1602" y="1785"/>
                  <a:pt x="1716" y="1785"/>
                </a:cubicBezTo>
                <a:close/>
              </a:path>
            </a:pathLst>
          </a:custGeom>
          <a:solidFill>
            <a:schemeClr val="tx2"/>
          </a:solidFill>
          <a:ln>
            <a:noFill/>
          </a:ln>
          <a:extLst/>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a:solidFill>
                <a:srgbClr val="FFFFFF"/>
              </a:solidFill>
              <a:cs typeface="+mn-ea"/>
              <a:sym typeface="+mn-lt"/>
            </a:endParaRPr>
          </a:p>
        </p:txBody>
      </p:sp>
      <p:pic>
        <p:nvPicPr>
          <p:cNvPr id="11" name="图片 10"/>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9460692" y="1199897"/>
            <a:ext cx="1260000" cy="1467301"/>
          </a:xfrm>
          <a:prstGeom prst="rect">
            <a:avLst/>
          </a:prstGeom>
        </p:spPr>
      </p:pic>
      <p:pic>
        <p:nvPicPr>
          <p:cNvPr id="12" name="图片 11"/>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460692" y="5194518"/>
            <a:ext cx="1260450" cy="1161073"/>
          </a:xfrm>
          <a:prstGeom prst="rect">
            <a:avLst/>
          </a:prstGeom>
        </p:spPr>
      </p:pic>
      <p:sp>
        <p:nvSpPr>
          <p:cNvPr id="15" name="文本框 14"/>
          <p:cNvSpPr txBox="1">
            <a:spLocks noChangeArrowheads="1"/>
          </p:cNvSpPr>
          <p:nvPr/>
        </p:nvSpPr>
        <p:spPr bwMode="auto">
          <a:xfrm>
            <a:off x="1781614" y="300579"/>
            <a:ext cx="754526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新时代</a:t>
            </a:r>
            <a:r>
              <a:rPr lang="zh-CN" altLang="zh-CN" sz="3200" b="1" dirty="0">
                <a:solidFill>
                  <a:srgbClr val="D8060A"/>
                </a:solidFill>
                <a:latin typeface="微软雅黑" panose="020B0503020204020204" pitchFamily="34" charset="-122"/>
                <a:ea typeface="微软雅黑" panose="020B0503020204020204" pitchFamily="34" charset="-122"/>
                <a:sym typeface="+mn-lt"/>
              </a:rPr>
              <a:t>中国特色</a:t>
            </a: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社会主义</a:t>
            </a:r>
            <a:r>
              <a:rPr lang="zh-CN" altLang="zh-CN" sz="3200" b="1" dirty="0">
                <a:solidFill>
                  <a:srgbClr val="D8060A"/>
                </a:solidFill>
                <a:latin typeface="微软雅黑" panose="020B0503020204020204" pitchFamily="34" charset="-122"/>
                <a:ea typeface="微软雅黑" panose="020B0503020204020204" pitchFamily="34" charset="-122"/>
                <a:sym typeface="+mn-lt"/>
              </a:rPr>
              <a:t>十四条</a:t>
            </a: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基本方略</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2806743582"/>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 name="矩形 2"/>
          <p:cNvSpPr/>
          <p:nvPr/>
        </p:nvSpPr>
        <p:spPr>
          <a:xfrm>
            <a:off x="1019005" y="1109760"/>
            <a:ext cx="6032421" cy="497957"/>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latin typeface="+mn-ea"/>
                <a:cs typeface="+mn-ea"/>
                <a:sym typeface="+mn-lt"/>
              </a:rPr>
              <a:t>第十二，坚持</a:t>
            </a:r>
            <a:r>
              <a:rPr lang="en-US" altLang="zh-CN" sz="2400" b="1" dirty="0">
                <a:solidFill>
                  <a:schemeClr val="tx1">
                    <a:lumMod val="75000"/>
                    <a:lumOff val="25000"/>
                  </a:schemeClr>
                </a:solidFill>
                <a:latin typeface="+mn-ea"/>
                <a:cs typeface="+mn-ea"/>
                <a:sym typeface="+mn-lt"/>
              </a:rPr>
              <a:t>“</a:t>
            </a:r>
            <a:r>
              <a:rPr lang="zh-CN" altLang="zh-CN" sz="2400" b="1" dirty="0">
                <a:solidFill>
                  <a:schemeClr val="tx1">
                    <a:lumMod val="75000"/>
                    <a:lumOff val="25000"/>
                  </a:schemeClr>
                </a:solidFill>
                <a:latin typeface="+mn-ea"/>
                <a:cs typeface="+mn-ea"/>
                <a:sym typeface="+mn-lt"/>
              </a:rPr>
              <a:t>一国两制</a:t>
            </a:r>
            <a:r>
              <a:rPr lang="en-US" altLang="zh-CN" sz="2400" b="1" dirty="0">
                <a:solidFill>
                  <a:schemeClr val="tx1">
                    <a:lumMod val="75000"/>
                    <a:lumOff val="25000"/>
                  </a:schemeClr>
                </a:solidFill>
                <a:latin typeface="+mn-ea"/>
                <a:cs typeface="+mn-ea"/>
                <a:sym typeface="+mn-lt"/>
              </a:rPr>
              <a:t>”</a:t>
            </a:r>
            <a:r>
              <a:rPr lang="zh-CN" altLang="zh-CN" sz="2400" b="1" dirty="0">
                <a:solidFill>
                  <a:schemeClr val="tx1">
                    <a:lumMod val="75000"/>
                    <a:lumOff val="25000"/>
                  </a:schemeClr>
                </a:solidFill>
                <a:latin typeface="+mn-ea"/>
                <a:cs typeface="+mn-ea"/>
                <a:sym typeface="+mn-lt"/>
              </a:rPr>
              <a:t>和推进祖国</a:t>
            </a:r>
            <a:r>
              <a:rPr lang="zh-CN" altLang="zh-CN" sz="2400" b="1" dirty="0" smtClean="0">
                <a:solidFill>
                  <a:schemeClr val="tx1">
                    <a:lumMod val="75000"/>
                    <a:lumOff val="25000"/>
                  </a:schemeClr>
                </a:solidFill>
                <a:latin typeface="+mn-ea"/>
                <a:cs typeface="+mn-ea"/>
                <a:sym typeface="+mn-lt"/>
              </a:rPr>
              <a:t>统一</a:t>
            </a:r>
            <a:endParaRPr lang="zh-CN" altLang="en-US" sz="2400" b="1" dirty="0">
              <a:solidFill>
                <a:schemeClr val="tx1">
                  <a:lumMod val="75000"/>
                  <a:lumOff val="25000"/>
                </a:schemeClr>
              </a:solidFill>
              <a:latin typeface="+mn-ea"/>
              <a:cs typeface="+mn-ea"/>
              <a:sym typeface="+mn-lt"/>
            </a:endParaRPr>
          </a:p>
        </p:txBody>
      </p:sp>
      <p:sp>
        <p:nvSpPr>
          <p:cNvPr id="5" name="矩形 4"/>
          <p:cNvSpPr/>
          <p:nvPr/>
        </p:nvSpPr>
        <p:spPr>
          <a:xfrm>
            <a:off x="4503420" y="1685119"/>
            <a:ext cx="6537960" cy="1569660"/>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latin typeface="+mn-ea"/>
                <a:cs typeface="+mn-ea"/>
                <a:sym typeface="+mn-lt"/>
              </a:rPr>
              <a:t>十九大报告中，</a:t>
            </a:r>
            <a:r>
              <a:rPr lang="zh-CN" altLang="zh-CN" sz="2000" dirty="0" smtClean="0">
                <a:solidFill>
                  <a:schemeClr val="tx1">
                    <a:lumMod val="75000"/>
                    <a:lumOff val="25000"/>
                  </a:schemeClr>
                </a:solidFill>
                <a:latin typeface="+mn-ea"/>
                <a:cs typeface="+mn-ea"/>
                <a:sym typeface="+mn-lt"/>
              </a:rPr>
              <a:t>习近平</a:t>
            </a:r>
            <a:r>
              <a:rPr lang="zh-CN" altLang="en-US" sz="2000" dirty="0" smtClean="0">
                <a:solidFill>
                  <a:schemeClr val="tx1">
                    <a:lumMod val="75000"/>
                    <a:lumOff val="25000"/>
                  </a:schemeClr>
                </a:solidFill>
                <a:latin typeface="+mn-ea"/>
                <a:cs typeface="+mn-ea"/>
                <a:sym typeface="+mn-lt"/>
              </a:rPr>
              <a:t>同志</a:t>
            </a:r>
            <a:r>
              <a:rPr lang="zh-CN" altLang="zh-CN" sz="2000" dirty="0" smtClean="0">
                <a:solidFill>
                  <a:schemeClr val="tx1">
                    <a:lumMod val="75000"/>
                    <a:lumOff val="25000"/>
                  </a:schemeClr>
                </a:solidFill>
                <a:latin typeface="+mn-ea"/>
                <a:cs typeface="+mn-ea"/>
                <a:sym typeface="+mn-lt"/>
              </a:rPr>
              <a:t>对坚持</a:t>
            </a:r>
            <a:r>
              <a:rPr lang="zh-CN" altLang="en-US" sz="2000" dirty="0" smtClean="0">
                <a:solidFill>
                  <a:schemeClr val="tx1">
                    <a:lumMod val="75000"/>
                    <a:lumOff val="25000"/>
                  </a:schemeClr>
                </a:solidFill>
                <a:latin typeface="+mn-ea"/>
                <a:cs typeface="+mn-ea"/>
                <a:sym typeface="+mn-lt"/>
              </a:rPr>
              <a:t>“</a:t>
            </a:r>
            <a:r>
              <a:rPr lang="zh-CN" altLang="zh-CN" sz="2000" dirty="0" smtClean="0">
                <a:solidFill>
                  <a:schemeClr val="tx1">
                    <a:lumMod val="75000"/>
                    <a:lumOff val="25000"/>
                  </a:schemeClr>
                </a:solidFill>
                <a:latin typeface="+mn-ea"/>
                <a:cs typeface="+mn-ea"/>
                <a:sym typeface="+mn-lt"/>
              </a:rPr>
              <a:t>一国两制</a:t>
            </a:r>
            <a:r>
              <a:rPr lang="zh-CN" altLang="en-US" sz="2000" dirty="0" smtClean="0">
                <a:solidFill>
                  <a:schemeClr val="tx1">
                    <a:lumMod val="75000"/>
                    <a:lumOff val="25000"/>
                  </a:schemeClr>
                </a:solidFill>
                <a:latin typeface="+mn-ea"/>
                <a:cs typeface="+mn-ea"/>
                <a:sym typeface="+mn-lt"/>
              </a:rPr>
              <a:t>”</a:t>
            </a:r>
            <a:r>
              <a:rPr lang="zh-CN" altLang="zh-CN" sz="2000" dirty="0" smtClean="0">
                <a:solidFill>
                  <a:schemeClr val="tx1">
                    <a:lumMod val="75000"/>
                    <a:lumOff val="25000"/>
                  </a:schemeClr>
                </a:solidFill>
                <a:latin typeface="+mn-ea"/>
                <a:cs typeface="+mn-ea"/>
                <a:sym typeface="+mn-lt"/>
              </a:rPr>
              <a:t>和</a:t>
            </a:r>
            <a:r>
              <a:rPr lang="zh-CN" altLang="zh-CN" sz="2000" dirty="0">
                <a:solidFill>
                  <a:schemeClr val="tx1">
                    <a:lumMod val="75000"/>
                    <a:lumOff val="25000"/>
                  </a:schemeClr>
                </a:solidFill>
                <a:latin typeface="+mn-ea"/>
                <a:cs typeface="+mn-ea"/>
                <a:sym typeface="+mn-lt"/>
              </a:rPr>
              <a:t>推进祖国统一作了重要的论述，是党和国家、全体中国人民对</a:t>
            </a:r>
            <a:r>
              <a:rPr lang="zh-CN" altLang="zh-CN" sz="2000" dirty="0" smtClean="0">
                <a:solidFill>
                  <a:schemeClr val="tx1">
                    <a:lumMod val="75000"/>
                    <a:lumOff val="25000"/>
                  </a:schemeClr>
                </a:solidFill>
                <a:latin typeface="+mn-ea"/>
                <a:cs typeface="+mn-ea"/>
                <a:sym typeface="+mn-lt"/>
              </a:rPr>
              <a:t>坚持</a:t>
            </a:r>
            <a:r>
              <a:rPr lang="zh-CN" altLang="en-US" sz="2000" dirty="0" smtClean="0">
                <a:solidFill>
                  <a:schemeClr val="tx1">
                    <a:lumMod val="75000"/>
                    <a:lumOff val="25000"/>
                  </a:schemeClr>
                </a:solidFill>
                <a:latin typeface="+mn-ea"/>
                <a:cs typeface="+mn-ea"/>
                <a:sym typeface="+mn-lt"/>
              </a:rPr>
              <a:t>“</a:t>
            </a:r>
            <a:r>
              <a:rPr lang="zh-CN" altLang="zh-CN" sz="2000" dirty="0" smtClean="0">
                <a:solidFill>
                  <a:schemeClr val="tx1">
                    <a:lumMod val="75000"/>
                    <a:lumOff val="25000"/>
                  </a:schemeClr>
                </a:solidFill>
                <a:latin typeface="+mn-ea"/>
                <a:cs typeface="+mn-ea"/>
                <a:sym typeface="+mn-lt"/>
              </a:rPr>
              <a:t>一国两制</a:t>
            </a:r>
            <a:r>
              <a:rPr lang="zh-CN" altLang="en-US" sz="2000" dirty="0" smtClean="0">
                <a:solidFill>
                  <a:schemeClr val="tx1">
                    <a:lumMod val="75000"/>
                    <a:lumOff val="25000"/>
                  </a:schemeClr>
                </a:solidFill>
                <a:latin typeface="+mn-ea"/>
                <a:cs typeface="+mn-ea"/>
                <a:sym typeface="+mn-lt"/>
              </a:rPr>
              <a:t>”</a:t>
            </a:r>
            <a:r>
              <a:rPr lang="zh-CN" altLang="zh-CN" sz="2000" dirty="0" smtClean="0">
                <a:solidFill>
                  <a:schemeClr val="tx1">
                    <a:lumMod val="75000"/>
                    <a:lumOff val="25000"/>
                  </a:schemeClr>
                </a:solidFill>
                <a:latin typeface="+mn-ea"/>
                <a:cs typeface="+mn-ea"/>
                <a:sym typeface="+mn-lt"/>
              </a:rPr>
              <a:t>、</a:t>
            </a:r>
            <a:r>
              <a:rPr lang="zh-CN" altLang="zh-CN" sz="2000" dirty="0">
                <a:solidFill>
                  <a:schemeClr val="tx1">
                    <a:lumMod val="75000"/>
                    <a:lumOff val="25000"/>
                  </a:schemeClr>
                </a:solidFill>
                <a:latin typeface="+mn-ea"/>
                <a:cs typeface="+mn-ea"/>
                <a:sym typeface="+mn-lt"/>
              </a:rPr>
              <a:t>推进祖国统一、坚决反对分裂祖国行径的铿锵有力、掷地有声的回答。</a:t>
            </a:r>
            <a:endParaRPr lang="zh-CN" altLang="en-US" sz="2000" dirty="0">
              <a:solidFill>
                <a:schemeClr val="tx1">
                  <a:lumMod val="75000"/>
                  <a:lumOff val="25000"/>
                </a:schemeClr>
              </a:solidFill>
              <a:latin typeface="+mn-ea"/>
              <a:cs typeface="+mn-ea"/>
              <a:sym typeface="+mn-lt"/>
            </a:endParaRPr>
          </a:p>
        </p:txBody>
      </p:sp>
      <p:sp>
        <p:nvSpPr>
          <p:cNvPr id="6" name="矩形 5"/>
          <p:cNvSpPr/>
          <p:nvPr/>
        </p:nvSpPr>
        <p:spPr>
          <a:xfrm>
            <a:off x="1019005" y="3316018"/>
            <a:ext cx="5416868" cy="497957"/>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latin typeface="+mn-ea"/>
                <a:cs typeface="+mn-ea"/>
                <a:sym typeface="+mn-lt"/>
              </a:rPr>
              <a:t>第十三，坚持推动构建人类命运</a:t>
            </a:r>
            <a:r>
              <a:rPr lang="zh-CN" altLang="zh-CN" sz="2400" b="1" dirty="0" smtClean="0">
                <a:solidFill>
                  <a:schemeClr val="tx1">
                    <a:lumMod val="75000"/>
                    <a:lumOff val="25000"/>
                  </a:schemeClr>
                </a:solidFill>
                <a:latin typeface="+mn-ea"/>
                <a:cs typeface="+mn-ea"/>
                <a:sym typeface="+mn-lt"/>
              </a:rPr>
              <a:t>共同体</a:t>
            </a:r>
            <a:endParaRPr lang="zh-CN" altLang="en-US" sz="2400" b="1" dirty="0">
              <a:solidFill>
                <a:schemeClr val="tx1">
                  <a:lumMod val="75000"/>
                  <a:lumOff val="25000"/>
                </a:schemeClr>
              </a:solidFill>
              <a:latin typeface="+mn-ea"/>
              <a:cs typeface="+mn-ea"/>
              <a:sym typeface="+mn-lt"/>
            </a:endParaRPr>
          </a:p>
        </p:txBody>
      </p:sp>
      <p:sp>
        <p:nvSpPr>
          <p:cNvPr id="7" name="矩形 6"/>
          <p:cNvSpPr/>
          <p:nvPr/>
        </p:nvSpPr>
        <p:spPr>
          <a:xfrm>
            <a:off x="1019004" y="3891378"/>
            <a:ext cx="6340199" cy="1569660"/>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latin typeface="+mn-ea"/>
                <a:cs typeface="+mn-ea"/>
                <a:sym typeface="+mn-lt"/>
              </a:rPr>
              <a:t>十八大以来，我们党对建设一个什么样的世界的探索所取得的一个重大成果，就是提出了构建人类命运共同体的重大概念。可以说，人类命运共同体是当今社会建立国与国之间基本关系的总体构思和框架。</a:t>
            </a:r>
            <a:endParaRPr lang="zh-CN" altLang="en-US" sz="2000" dirty="0">
              <a:solidFill>
                <a:schemeClr val="tx1">
                  <a:lumMod val="75000"/>
                  <a:lumOff val="25000"/>
                </a:schemeClr>
              </a:solidFill>
              <a:latin typeface="+mn-ea"/>
              <a:cs typeface="+mn-ea"/>
              <a:sym typeface="+mn-lt"/>
            </a:endParaRPr>
          </a:p>
        </p:txBody>
      </p:sp>
      <p:sp>
        <p:nvSpPr>
          <p:cNvPr id="8" name="矩形 7"/>
          <p:cNvSpPr/>
          <p:nvPr/>
        </p:nvSpPr>
        <p:spPr>
          <a:xfrm>
            <a:off x="1019005" y="5522276"/>
            <a:ext cx="3877985" cy="497957"/>
          </a:xfrm>
          <a:prstGeom prst="rect">
            <a:avLst/>
          </a:prstGeom>
        </p:spPr>
        <p:txBody>
          <a:bodyPr wrap="none">
            <a:spAutoFit/>
          </a:bodyPr>
          <a:lstStyle/>
          <a:p>
            <a:pPr>
              <a:lnSpc>
                <a:spcPct val="120000"/>
              </a:lnSpc>
              <a:spcBef>
                <a:spcPts val="60"/>
              </a:spcBef>
            </a:pPr>
            <a:r>
              <a:rPr lang="zh-CN" altLang="zh-CN" sz="2400" b="1" dirty="0">
                <a:solidFill>
                  <a:schemeClr val="tx1">
                    <a:lumMod val="75000"/>
                    <a:lumOff val="25000"/>
                  </a:schemeClr>
                </a:solidFill>
                <a:latin typeface="+mn-ea"/>
                <a:cs typeface="+mn-ea"/>
                <a:sym typeface="+mn-lt"/>
              </a:rPr>
              <a:t>第十四，坚持全面从严治</a:t>
            </a:r>
            <a:r>
              <a:rPr lang="zh-CN" altLang="zh-CN" sz="2400" b="1" dirty="0" smtClean="0">
                <a:solidFill>
                  <a:schemeClr val="tx1">
                    <a:lumMod val="75000"/>
                    <a:lumOff val="25000"/>
                  </a:schemeClr>
                </a:solidFill>
                <a:latin typeface="+mn-ea"/>
                <a:cs typeface="+mn-ea"/>
                <a:sym typeface="+mn-lt"/>
              </a:rPr>
              <a:t>党</a:t>
            </a:r>
            <a:endParaRPr lang="zh-CN" altLang="en-US" sz="2400" b="1" dirty="0">
              <a:solidFill>
                <a:schemeClr val="tx1">
                  <a:lumMod val="75000"/>
                  <a:lumOff val="25000"/>
                </a:schemeClr>
              </a:solidFill>
              <a:latin typeface="+mn-ea"/>
              <a:cs typeface="+mn-ea"/>
              <a:sym typeface="+mn-lt"/>
            </a:endParaRPr>
          </a:p>
        </p:txBody>
      </p:sp>
      <p:sp>
        <p:nvSpPr>
          <p:cNvPr id="9" name="矩形 8"/>
          <p:cNvSpPr/>
          <p:nvPr/>
        </p:nvSpPr>
        <p:spPr>
          <a:xfrm>
            <a:off x="1019004" y="6097636"/>
            <a:ext cx="9348006" cy="430374"/>
          </a:xfrm>
          <a:prstGeom prst="rect">
            <a:avLst/>
          </a:prstGeom>
        </p:spPr>
        <p:txBody>
          <a:bodyPr wrap="square">
            <a:spAutoFit/>
          </a:bodyPr>
          <a:lstStyle/>
          <a:p>
            <a:pPr marL="285750" indent="-285750" algn="just">
              <a:lnSpc>
                <a:spcPct val="120000"/>
              </a:lnSpc>
              <a:spcBef>
                <a:spcPts val="60"/>
              </a:spcBef>
              <a:buFont typeface="Wingdings" panose="05000000000000000000" pitchFamily="2" charset="2"/>
              <a:buChar char="l"/>
            </a:pPr>
            <a:r>
              <a:rPr lang="zh-CN" altLang="zh-CN" sz="2000" dirty="0">
                <a:solidFill>
                  <a:schemeClr val="tx1">
                    <a:lumMod val="75000"/>
                    <a:lumOff val="25000"/>
                  </a:schemeClr>
                </a:solidFill>
                <a:latin typeface="+mn-ea"/>
                <a:cs typeface="+mn-ea"/>
                <a:sym typeface="+mn-lt"/>
              </a:rPr>
              <a:t>党的领导、党的建设，对于新时代中国特色社会主义起到重大的、攸关的作用。</a:t>
            </a:r>
            <a:endParaRPr lang="zh-CN" altLang="en-US" sz="2000" dirty="0">
              <a:solidFill>
                <a:schemeClr val="tx1">
                  <a:lumMod val="75000"/>
                  <a:lumOff val="25000"/>
                </a:schemeClr>
              </a:solidFill>
              <a:latin typeface="+mn-ea"/>
              <a:cs typeface="+mn-ea"/>
              <a:sym typeface="+mn-lt"/>
            </a:endParaRPr>
          </a:p>
        </p:txBody>
      </p:sp>
      <p:pic>
        <p:nvPicPr>
          <p:cNvPr id="10" name="图片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164590" y="1697962"/>
            <a:ext cx="3062108" cy="1527810"/>
          </a:xfrm>
          <a:prstGeom prst="rect">
            <a:avLst/>
          </a:prstGeom>
        </p:spPr>
      </p:pic>
      <p:pic>
        <p:nvPicPr>
          <p:cNvPr id="11" name="图片 10"/>
          <p:cNvPicPr>
            <a:picLocks noChangeAspect="1"/>
          </p:cNvPicPr>
          <p:nvPr/>
        </p:nvPicPr>
        <p:blipFill rotWithShape="1">
          <a:blip r:embed="rId5" cstate="print">
            <a:extLst>
              <a:ext uri="{28A0092B-C50C-407E-A947-70E740481C1C}">
                <a14:useLocalDpi xmlns="" xmlns:a14="http://schemas.microsoft.com/office/drawing/2010/main" val="0"/>
              </a:ext>
            </a:extLst>
          </a:blip>
          <a:srcRect l="10870"/>
          <a:stretch/>
        </p:blipFill>
        <p:spPr>
          <a:xfrm>
            <a:off x="7692390" y="3628853"/>
            <a:ext cx="3348990" cy="2123767"/>
          </a:xfrm>
          <a:prstGeom prst="rect">
            <a:avLst/>
          </a:prstGeom>
        </p:spPr>
      </p:pic>
      <p:sp>
        <p:nvSpPr>
          <p:cNvPr id="14" name="文本框 13"/>
          <p:cNvSpPr txBox="1">
            <a:spLocks noChangeArrowheads="1"/>
          </p:cNvSpPr>
          <p:nvPr/>
        </p:nvSpPr>
        <p:spPr bwMode="auto">
          <a:xfrm>
            <a:off x="1781614" y="300579"/>
            <a:ext cx="754526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新时代</a:t>
            </a:r>
            <a:r>
              <a:rPr lang="zh-CN" altLang="zh-CN" sz="3200" b="1" dirty="0">
                <a:solidFill>
                  <a:srgbClr val="D8060A"/>
                </a:solidFill>
                <a:latin typeface="微软雅黑" panose="020B0503020204020204" pitchFamily="34" charset="-122"/>
                <a:ea typeface="微软雅黑" panose="020B0503020204020204" pitchFamily="34" charset="-122"/>
                <a:sym typeface="+mn-lt"/>
              </a:rPr>
              <a:t>中国特色</a:t>
            </a: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社会主义</a:t>
            </a:r>
            <a:r>
              <a:rPr lang="zh-CN" altLang="zh-CN" sz="3200" b="1" dirty="0">
                <a:solidFill>
                  <a:srgbClr val="D8060A"/>
                </a:solidFill>
                <a:latin typeface="微软雅黑" panose="020B0503020204020204" pitchFamily="34" charset="-122"/>
                <a:ea typeface="微软雅黑" panose="020B0503020204020204" pitchFamily="34" charset="-122"/>
                <a:sym typeface="+mn-lt"/>
              </a:rPr>
              <a:t>十四条</a:t>
            </a:r>
            <a:r>
              <a:rPr lang="zh-CN" altLang="zh-CN" sz="3200" b="1" dirty="0" smtClean="0">
                <a:solidFill>
                  <a:srgbClr val="D8060A"/>
                </a:solidFill>
                <a:latin typeface="微软雅黑" panose="020B0503020204020204" pitchFamily="34" charset="-122"/>
                <a:ea typeface="微软雅黑" panose="020B0503020204020204" pitchFamily="34" charset="-122"/>
                <a:sym typeface="+mn-lt"/>
              </a:rPr>
              <a:t>基本方略</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2500739573"/>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 xmlns:a14="http://schemas.microsoft.com/office/drawing/2010/main" val="0"/>
              </a:ext>
            </a:extLst>
          </a:blip>
          <a:srcRect r="47036" b="75016"/>
          <a:stretch/>
        </p:blipFill>
        <p:spPr>
          <a:xfrm>
            <a:off x="0" y="-1"/>
            <a:ext cx="6457361" cy="1522784"/>
          </a:xfrm>
          <a:prstGeom prst="rect">
            <a:avLst/>
          </a:prstGeom>
        </p:spPr>
      </p:pic>
      <p:pic>
        <p:nvPicPr>
          <p:cNvPr id="4" name="图片 3"/>
          <p:cNvPicPr>
            <a:picLocks noChangeAspect="1"/>
          </p:cNvPicPr>
          <p:nvPr/>
        </p:nvPicPr>
        <p:blipFill rotWithShape="1">
          <a:blip r:embed="rId4" cstate="print">
            <a:extLst>
              <a:ext uri="{28A0092B-C50C-407E-A947-70E740481C1C}">
                <a14:useLocalDpi xmlns="" xmlns:a14="http://schemas.microsoft.com/office/drawing/2010/main" val="0"/>
              </a:ext>
            </a:extLst>
          </a:blip>
          <a:srcRect l="38815" t="69371"/>
          <a:stretch/>
        </p:blipFill>
        <p:spPr>
          <a:xfrm>
            <a:off x="4732256" y="4991137"/>
            <a:ext cx="7459744" cy="1866863"/>
          </a:xfrm>
          <a:prstGeom prst="rect">
            <a:avLst/>
          </a:prstGeom>
        </p:spPr>
      </p:pic>
      <p:pic>
        <p:nvPicPr>
          <p:cNvPr id="5" name="图片 4"/>
          <p:cNvPicPr>
            <a:picLocks noChangeAspect="1"/>
          </p:cNvPicPr>
          <p:nvPr/>
        </p:nvPicPr>
        <p:blipFill rotWithShape="1">
          <a:blip r:embed="rId5" cstate="print">
            <a:extLst>
              <a:ext uri="{28A0092B-C50C-407E-A947-70E740481C1C}">
                <a14:useLocalDpi xmlns="" xmlns:a14="http://schemas.microsoft.com/office/drawing/2010/main" val="0"/>
              </a:ext>
            </a:extLst>
          </a:blip>
          <a:srcRect t="26375" r="47191"/>
          <a:stretch/>
        </p:blipFill>
        <p:spPr>
          <a:xfrm>
            <a:off x="0" y="2370487"/>
            <a:ext cx="6438507" cy="4487514"/>
          </a:xfrm>
          <a:prstGeom prst="rect">
            <a:avLst/>
          </a:prstGeom>
        </p:spPr>
      </p:pic>
      <p:grpSp>
        <p:nvGrpSpPr>
          <p:cNvPr id="6" name="组合 29"/>
          <p:cNvGrpSpPr/>
          <p:nvPr/>
        </p:nvGrpSpPr>
        <p:grpSpPr>
          <a:xfrm>
            <a:off x="5750771" y="1876369"/>
            <a:ext cx="1964528" cy="1002509"/>
            <a:chOff x="5090838" y="1334805"/>
            <a:chExt cx="1964528" cy="1002509"/>
          </a:xfrm>
        </p:grpSpPr>
        <p:sp>
          <p:nvSpPr>
            <p:cNvPr id="31" name="Freeform 8"/>
            <p:cNvSpPr>
              <a:spLocks/>
            </p:cNvSpPr>
            <p:nvPr/>
          </p:nvSpPr>
          <p:spPr bwMode="auto">
            <a:xfrm>
              <a:off x="5144417" y="1396720"/>
              <a:ext cx="1858565" cy="940594"/>
            </a:xfrm>
            <a:custGeom>
              <a:avLst/>
              <a:gdLst>
                <a:gd name="T0" fmla="*/ 3963 w 3963"/>
                <a:gd name="T1" fmla="*/ 0 h 1997"/>
                <a:gd name="T2" fmla="*/ 3963 w 3963"/>
                <a:gd name="T3" fmla="*/ 16 h 1997"/>
                <a:gd name="T4" fmla="*/ 1982 w 3963"/>
                <a:gd name="T5" fmla="*/ 1997 h 1997"/>
                <a:gd name="T6" fmla="*/ 0 w 3963"/>
                <a:gd name="T7" fmla="*/ 16 h 1997"/>
              </a:gdLst>
              <a:ahLst/>
              <a:cxnLst>
                <a:cxn ang="0">
                  <a:pos x="T0" y="T1"/>
                </a:cxn>
                <a:cxn ang="0">
                  <a:pos x="T2" y="T3"/>
                </a:cxn>
                <a:cxn ang="0">
                  <a:pos x="T4" y="T5"/>
                </a:cxn>
                <a:cxn ang="0">
                  <a:pos x="T6" y="T7"/>
                </a:cxn>
              </a:cxnLst>
              <a:rect l="0" t="0" r="r" b="b"/>
              <a:pathLst>
                <a:path w="3963" h="1997">
                  <a:moveTo>
                    <a:pt x="3963" y="0"/>
                  </a:moveTo>
                  <a:cubicBezTo>
                    <a:pt x="3963" y="5"/>
                    <a:pt x="3963" y="11"/>
                    <a:pt x="3963" y="16"/>
                  </a:cubicBezTo>
                  <a:cubicBezTo>
                    <a:pt x="3963" y="1110"/>
                    <a:pt x="3076" y="1997"/>
                    <a:pt x="1982" y="1997"/>
                  </a:cubicBezTo>
                  <a:cubicBezTo>
                    <a:pt x="888" y="1997"/>
                    <a:pt x="0" y="1110"/>
                    <a:pt x="0" y="16"/>
                  </a:cubicBezTo>
                </a:path>
              </a:pathLst>
            </a:custGeom>
            <a:noFill/>
            <a:ln w="8" cap="flat" cmpd="sng">
              <a:solidFill>
                <a:srgbClr val="4E4B49"/>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endParaRPr lang="zh-CN" altLang="en-US"/>
            </a:p>
          </p:txBody>
        </p:sp>
        <p:sp>
          <p:nvSpPr>
            <p:cNvPr id="32" name="Oval 9"/>
            <p:cNvSpPr>
              <a:spLocks noChangeArrowheads="1"/>
            </p:cNvSpPr>
            <p:nvPr/>
          </p:nvSpPr>
          <p:spPr bwMode="auto">
            <a:xfrm>
              <a:off x="6950591" y="1334805"/>
              <a:ext cx="10477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sp>
          <p:nvSpPr>
            <p:cNvPr id="33" name="Oval 10"/>
            <p:cNvSpPr>
              <a:spLocks noChangeArrowheads="1"/>
            </p:cNvSpPr>
            <p:nvPr/>
          </p:nvSpPr>
          <p:spPr bwMode="auto">
            <a:xfrm>
              <a:off x="5090838" y="1334805"/>
              <a:ext cx="10358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grpSp>
      <p:grpSp>
        <p:nvGrpSpPr>
          <p:cNvPr id="7" name="组合 33"/>
          <p:cNvGrpSpPr/>
          <p:nvPr/>
        </p:nvGrpSpPr>
        <p:grpSpPr>
          <a:xfrm>
            <a:off x="5887691" y="1096512"/>
            <a:ext cx="1691878" cy="1699022"/>
            <a:chOff x="5227758" y="554948"/>
            <a:chExt cx="1691878" cy="1699022"/>
          </a:xfrm>
        </p:grpSpPr>
        <p:sp>
          <p:nvSpPr>
            <p:cNvPr id="35" name="Oval 5"/>
            <p:cNvSpPr>
              <a:spLocks noChangeArrowheads="1"/>
            </p:cNvSpPr>
            <p:nvPr/>
          </p:nvSpPr>
          <p:spPr bwMode="auto">
            <a:xfrm>
              <a:off x="5227758" y="554948"/>
              <a:ext cx="1691878" cy="1699022"/>
            </a:xfrm>
            <a:prstGeom prst="ellipse">
              <a:avLst/>
            </a:prstGeom>
            <a:solidFill>
              <a:srgbClr val="D8060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36" name="TextBox 13"/>
            <p:cNvSpPr txBox="1">
              <a:spLocks noChangeArrowheads="1"/>
            </p:cNvSpPr>
            <p:nvPr/>
          </p:nvSpPr>
          <p:spPr bwMode="auto">
            <a:xfrm>
              <a:off x="5417106" y="801592"/>
              <a:ext cx="1313180" cy="1246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7500" dirty="0" smtClean="0">
                  <a:solidFill>
                    <a:srgbClr val="F8F8F8"/>
                  </a:solidFill>
                  <a:latin typeface="微软雅黑" panose="020B0503020204020204" pitchFamily="34" charset="-122"/>
                  <a:ea typeface="微软雅黑" panose="020B0503020204020204" pitchFamily="34" charset="-122"/>
                </a:rPr>
                <a:t>05</a:t>
              </a:r>
              <a:endParaRPr lang="zh-CN" altLang="en-US" sz="7500" dirty="0">
                <a:solidFill>
                  <a:srgbClr val="F8F8F8"/>
                </a:solidFill>
                <a:latin typeface="微软雅黑" panose="020B0503020204020204" pitchFamily="34" charset="-122"/>
                <a:ea typeface="微软雅黑" panose="020B0503020204020204" pitchFamily="34" charset="-122"/>
              </a:endParaRPr>
            </a:p>
          </p:txBody>
        </p:sp>
      </p:grpSp>
      <p:sp>
        <p:nvSpPr>
          <p:cNvPr id="37" name="矩形 259"/>
          <p:cNvSpPr>
            <a:spLocks noChangeArrowheads="1"/>
          </p:cNvSpPr>
          <p:nvPr/>
        </p:nvSpPr>
        <p:spPr bwMode="auto">
          <a:xfrm>
            <a:off x="2470240" y="3429000"/>
            <a:ext cx="8526779" cy="1846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scene3d>
              <a:camera prst="orthographicFront"/>
              <a:lightRig rig="soft" dir="t">
                <a:rot lat="0" lon="0" rev="15600000"/>
              </a:lightRig>
            </a:scene3d>
            <a:sp3d extrusionH="57150" prstMaterial="softEdge">
              <a:bevelT w="25400" h="38100"/>
            </a:sp3d>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defRPr/>
            </a:pPr>
            <a:r>
              <a:rPr lang="zh-CN" altLang="zh-CN" sz="5400" dirty="0" smtClean="0">
                <a:ln/>
                <a:solidFill>
                  <a:srgbClr val="D8060A"/>
                </a:solidFill>
                <a:cs typeface="Arial" panose="020B0604020202020204" pitchFamily="34" charset="0"/>
              </a:rPr>
              <a:t>新时代</a:t>
            </a:r>
            <a:r>
              <a:rPr lang="zh-CN" altLang="zh-CN" sz="5400" dirty="0">
                <a:ln/>
                <a:solidFill>
                  <a:srgbClr val="D8060A"/>
                </a:solidFill>
                <a:cs typeface="Arial" panose="020B0604020202020204" pitchFamily="34" charset="0"/>
              </a:rPr>
              <a:t>中国特色社会主义的</a:t>
            </a:r>
            <a:r>
              <a:rPr lang="zh-CN" altLang="zh-CN" sz="6000" b="1" dirty="0">
                <a:ln/>
                <a:solidFill>
                  <a:schemeClr val="tx1">
                    <a:lumMod val="75000"/>
                    <a:lumOff val="25000"/>
                  </a:schemeClr>
                </a:solidFill>
                <a:cs typeface="Arial" panose="020B0604020202020204" pitchFamily="34" charset="0"/>
              </a:rPr>
              <a:t>战略安排</a:t>
            </a:r>
            <a:endParaRPr lang="zh-CN" altLang="en-US" sz="6000" b="1" dirty="0">
              <a:ln/>
              <a:solidFill>
                <a:schemeClr val="tx1">
                  <a:lumMod val="75000"/>
                  <a:lumOff val="25000"/>
                </a:schemeClr>
              </a:solidFill>
              <a:cs typeface="Arial" panose="020B0604020202020204" pitchFamily="34" charset="0"/>
            </a:endParaRPr>
          </a:p>
        </p:txBody>
      </p:sp>
      <p:pic>
        <p:nvPicPr>
          <p:cNvPr id="15" name="图片 14"/>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293536" y="165067"/>
            <a:ext cx="2719155" cy="725108"/>
          </a:xfrm>
          <a:prstGeom prst="rect">
            <a:avLst/>
          </a:prstGeom>
        </p:spPr>
      </p:pic>
    </p:spTree>
    <p:extLst>
      <p:ext uri="{BB962C8B-B14F-4D97-AF65-F5344CB8AC3E}">
        <p14:creationId xmlns="" xmlns:p14="http://schemas.microsoft.com/office/powerpoint/2010/main" val="3600449770"/>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par>
                                <p:cTn id="12" presetID="22" presetClass="entr" presetSubtype="4"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175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par>
                          <p:cTn id="19" fill="hold">
                            <p:stCondLst>
                              <p:cond delay="275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1000"/>
                                        <p:tgtEl>
                                          <p:spTgt spid="15"/>
                                        </p:tgtEl>
                                      </p:cBhvr>
                                    </p:animEffect>
                                  </p:childTnLst>
                                </p:cTn>
                              </p:par>
                            </p:childTnLst>
                          </p:cTn>
                        </p:par>
                        <p:par>
                          <p:cTn id="23" fill="hold">
                            <p:stCondLst>
                              <p:cond delay="3750"/>
                            </p:stCondLst>
                            <p:childTnLst>
                              <p:par>
                                <p:cTn id="24" presetID="1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750"/>
                                        <p:tgtEl>
                                          <p:spTgt spid="7"/>
                                        </p:tgtEl>
                                        <p:attrNameLst>
                                          <p:attrName>ppt_y</p:attrName>
                                        </p:attrNameLst>
                                      </p:cBhvr>
                                      <p:tavLst>
                                        <p:tav tm="0">
                                          <p:val>
                                            <p:strVal val="#ppt_y+#ppt_h*1.125000"/>
                                          </p:val>
                                        </p:tav>
                                        <p:tav tm="100000">
                                          <p:val>
                                            <p:strVal val="#ppt_y"/>
                                          </p:val>
                                        </p:tav>
                                      </p:tavLst>
                                    </p:anim>
                                    <p:animEffect transition="in" filter="wipe(up)">
                                      <p:cBhvr>
                                        <p:cTn id="27" dur="750"/>
                                        <p:tgtEl>
                                          <p:spTgt spid="7"/>
                                        </p:tgtEl>
                                      </p:cBhvr>
                                    </p:animEffect>
                                  </p:childTnLst>
                                </p:cTn>
                              </p:par>
                              <p:par>
                                <p:cTn id="28" presetID="16" presetClass="entr" presetSubtype="37" fill="hold" nodeType="withEffect">
                                  <p:stCondLst>
                                    <p:cond delay="250"/>
                                  </p:stCondLst>
                                  <p:childTnLst>
                                    <p:set>
                                      <p:cBhvr>
                                        <p:cTn id="29" dur="1" fill="hold">
                                          <p:stCondLst>
                                            <p:cond delay="0"/>
                                          </p:stCondLst>
                                        </p:cTn>
                                        <p:tgtEl>
                                          <p:spTgt spid="6"/>
                                        </p:tgtEl>
                                        <p:attrNameLst>
                                          <p:attrName>style.visibility</p:attrName>
                                        </p:attrNameLst>
                                      </p:cBhvr>
                                      <p:to>
                                        <p:strVal val="visible"/>
                                      </p:to>
                                    </p:set>
                                    <p:animEffect transition="in" filter="barn(outVertical)">
                                      <p:cBhvr>
                                        <p:cTn id="30" dur="500"/>
                                        <p:tgtEl>
                                          <p:spTgt spid="6"/>
                                        </p:tgtEl>
                                      </p:cBhvr>
                                    </p:animEffect>
                                  </p:childTnLst>
                                </p:cTn>
                              </p:par>
                            </p:childTnLst>
                          </p:cTn>
                        </p:par>
                        <p:par>
                          <p:cTn id="31" fill="hold">
                            <p:stCondLst>
                              <p:cond delay="4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7"/>
                                        </p:tgtEl>
                                        <p:attrNameLst>
                                          <p:attrName>ppt_y</p:attrName>
                                        </p:attrNameLst>
                                      </p:cBhvr>
                                      <p:tavLst>
                                        <p:tav tm="0">
                                          <p:val>
                                            <p:strVal val="#ppt_y"/>
                                          </p:val>
                                        </p:tav>
                                        <p:tav tm="100000">
                                          <p:val>
                                            <p:strVal val="#ppt_y"/>
                                          </p:val>
                                        </p:tav>
                                      </p:tavLst>
                                    </p:anim>
                                    <p:anim calcmode="lin" valueType="num">
                                      <p:cBhvr>
                                        <p:cTn id="36"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7"/>
                                        </p:tgtEl>
                                      </p:cBhvr>
                                    </p:animEffect>
                                  </p:childTnLst>
                                </p:cTn>
                              </p:par>
                            </p:childTnLst>
                          </p:cTn>
                        </p:par>
                        <p:par>
                          <p:cTn id="39" fill="hold">
                            <p:stCondLst>
                              <p:cond delay="575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37"/>
                                        </p:tgtEl>
                                      </p:cBhvr>
                                    </p:animEffect>
                                    <p:animScale>
                                      <p:cBhvr>
                                        <p:cTn id="42" dur="25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7"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8" name="文本框 7"/>
          <p:cNvSpPr txBox="1"/>
          <p:nvPr/>
        </p:nvSpPr>
        <p:spPr>
          <a:xfrm>
            <a:off x="4458459" y="3450167"/>
            <a:ext cx="3084363" cy="2862322"/>
          </a:xfrm>
          <a:prstGeom prst="rect">
            <a:avLst/>
          </a:prstGeom>
          <a:noFill/>
        </p:spPr>
        <p:txBody>
          <a:bodyPr wrap="square" rtlCol="0">
            <a:spAutoFit/>
          </a:bodyPr>
          <a:lstStyle>
            <a:defPPr>
              <a:defRPr lang="zh-CN"/>
            </a:defPPr>
            <a:lvl1pPr>
              <a:lnSpc>
                <a:spcPct val="150000"/>
              </a:lnSpc>
              <a:defRPr sz="20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zh-CN" dirty="0"/>
              <a:t>建成经济更加</a:t>
            </a:r>
            <a:r>
              <a:rPr lang="zh-CN" altLang="zh-CN" dirty="0" smtClean="0"/>
              <a:t>发展、民主更加健全、科教</a:t>
            </a:r>
            <a:r>
              <a:rPr lang="zh-CN" altLang="zh-CN" dirty="0"/>
              <a:t>更加进步</a:t>
            </a:r>
            <a:r>
              <a:rPr lang="zh-CN" altLang="zh-CN" dirty="0" smtClean="0"/>
              <a:t>、文化</a:t>
            </a:r>
            <a:r>
              <a:rPr lang="zh-CN" altLang="zh-CN" dirty="0"/>
              <a:t>更加繁荣</a:t>
            </a:r>
            <a:r>
              <a:rPr lang="zh-CN" altLang="zh-CN" dirty="0" smtClean="0"/>
              <a:t>、社会</a:t>
            </a:r>
            <a:r>
              <a:rPr lang="zh-CN" altLang="zh-CN" dirty="0"/>
              <a:t>更加和谐</a:t>
            </a:r>
            <a:r>
              <a:rPr lang="zh-CN" altLang="zh-CN" dirty="0" smtClean="0"/>
              <a:t>、人民</a:t>
            </a:r>
            <a:r>
              <a:rPr lang="zh-CN" altLang="zh-CN" dirty="0"/>
              <a:t>生活更加殷实</a:t>
            </a:r>
            <a:r>
              <a:rPr lang="zh-CN" altLang="zh-CN" dirty="0" smtClean="0"/>
              <a:t>的小康社会</a:t>
            </a:r>
            <a:endParaRPr lang="en-US" altLang="zh-CN" dirty="0"/>
          </a:p>
          <a:p>
            <a:pPr algn="ctr"/>
            <a:r>
              <a:rPr lang="zh-CN" altLang="en-US" dirty="0" smtClean="0">
                <a:solidFill>
                  <a:schemeClr val="accent1"/>
                </a:solidFill>
                <a:sym typeface="微软雅黑" panose="020B0503020204020204" pitchFamily="34" charset="-122"/>
              </a:rPr>
              <a:t>（全面建成小康社会）</a:t>
            </a:r>
            <a:endParaRPr lang="zh-CN" altLang="en-US" dirty="0">
              <a:solidFill>
                <a:schemeClr val="accent1"/>
              </a:solidFill>
              <a:sym typeface="微软雅黑" panose="020B0503020204020204" pitchFamily="34" charset="-122"/>
            </a:endParaRPr>
          </a:p>
        </p:txBody>
      </p:sp>
      <p:sp>
        <p:nvSpPr>
          <p:cNvPr id="17" name="文本框 16"/>
          <p:cNvSpPr txBox="1">
            <a:spLocks noChangeArrowheads="1"/>
          </p:cNvSpPr>
          <p:nvPr/>
        </p:nvSpPr>
        <p:spPr bwMode="auto">
          <a:xfrm>
            <a:off x="1781614" y="300579"/>
            <a:ext cx="804818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zh-CN" sz="3200" b="1" dirty="0" smtClean="0">
                <a:solidFill>
                  <a:srgbClr val="D8060A"/>
                </a:solidFill>
                <a:latin typeface="微软雅黑" panose="020B0503020204020204" pitchFamily="34" charset="-122"/>
                <a:ea typeface="微软雅黑" panose="020B0503020204020204" pitchFamily="34" charset="-122"/>
              </a:rPr>
              <a:t>我们</a:t>
            </a:r>
            <a:r>
              <a:rPr lang="zh-CN" altLang="zh-CN" sz="3200" b="1" dirty="0">
                <a:solidFill>
                  <a:srgbClr val="D8060A"/>
                </a:solidFill>
                <a:latin typeface="微软雅黑" panose="020B0503020204020204" pitchFamily="34" charset="-122"/>
                <a:ea typeface="微软雅黑" panose="020B0503020204020204" pitchFamily="34" charset="-122"/>
              </a:rPr>
              <a:t>党</a:t>
            </a:r>
            <a:r>
              <a:rPr lang="zh-CN" altLang="zh-CN" sz="3200" b="1" dirty="0" smtClean="0">
                <a:solidFill>
                  <a:srgbClr val="D8060A"/>
                </a:solidFill>
                <a:latin typeface="微软雅黑" panose="020B0503020204020204" pitchFamily="34" charset="-122"/>
                <a:ea typeface="微软雅黑" panose="020B0503020204020204" pitchFamily="34" charset="-122"/>
              </a:rPr>
              <a:t>对社会主义</a:t>
            </a:r>
            <a:r>
              <a:rPr lang="zh-CN" altLang="zh-CN" sz="3200" b="1" dirty="0">
                <a:solidFill>
                  <a:srgbClr val="D8060A"/>
                </a:solidFill>
                <a:latin typeface="微软雅黑" panose="020B0503020204020204" pitchFamily="34" charset="-122"/>
                <a:ea typeface="微软雅黑" panose="020B0503020204020204" pitchFamily="34" charset="-122"/>
              </a:rPr>
              <a:t>现代化建设作出战略安排</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grpSp>
        <p:nvGrpSpPr>
          <p:cNvPr id="4" name="组合 35"/>
          <p:cNvGrpSpPr/>
          <p:nvPr/>
        </p:nvGrpSpPr>
        <p:grpSpPr>
          <a:xfrm>
            <a:off x="498942" y="1723905"/>
            <a:ext cx="10950444" cy="1522197"/>
            <a:chOff x="7452" y="1643895"/>
            <a:chExt cx="10950444" cy="1522197"/>
          </a:xfrm>
        </p:grpSpPr>
        <p:sp>
          <p:nvSpPr>
            <p:cNvPr id="32" name="燕尾形 31"/>
            <p:cNvSpPr/>
            <p:nvPr/>
          </p:nvSpPr>
          <p:spPr>
            <a:xfrm>
              <a:off x="7452" y="2500544"/>
              <a:ext cx="3650148" cy="665548"/>
            </a:xfrm>
            <a:prstGeom prst="chevron">
              <a:avLst/>
            </a:prstGeom>
            <a:solidFill>
              <a:schemeClr val="accent2"/>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30" tIns="45716" rIns="91430" bIns="45716" numCol="1" anchor="t" anchorCtr="0" compatLnSpc="1">
              <a:prstTxWarp prst="textNoShape">
                <a:avLst/>
              </a:prstTxWarp>
            </a:bodyPr>
            <a:lstStyle/>
            <a:p>
              <a:pPr>
                <a:lnSpc>
                  <a:spcPct val="120000"/>
                </a:lnSpc>
              </a:pPr>
              <a:endParaRPr lang="zh-CN" altLang="en-US" sz="900" dirty="0">
                <a:solidFill>
                  <a:prstClr val="white"/>
                </a:solidFill>
                <a:latin typeface="迷你简菱心" panose="02010609000101010101" pitchFamily="49" charset="-122"/>
                <a:ea typeface="迷你简菱心" panose="02010609000101010101" pitchFamily="49" charset="-122"/>
                <a:cs typeface="+mn-ea"/>
                <a:sym typeface="微软雅黑" panose="020B0503020204020204" pitchFamily="34" charset="-122"/>
              </a:endParaRPr>
            </a:p>
          </p:txBody>
        </p:sp>
        <p:sp>
          <p:nvSpPr>
            <p:cNvPr id="9" name="文本框 8"/>
            <p:cNvSpPr txBox="1"/>
            <p:nvPr/>
          </p:nvSpPr>
          <p:spPr>
            <a:xfrm>
              <a:off x="4505466" y="1643895"/>
              <a:ext cx="1954417" cy="769441"/>
            </a:xfrm>
            <a:prstGeom prst="rect">
              <a:avLst/>
            </a:prstGeom>
            <a:noFill/>
          </p:spPr>
          <p:txBody>
            <a:bodyPr wrap="square" rtlCol="0">
              <a:spAutoFit/>
            </a:bodyPr>
            <a:lstStyle>
              <a:defPPr>
                <a:defRPr lang="zh-CN"/>
              </a:defPPr>
              <a:lvl1pPr algn="ctr">
                <a:defRPr sz="2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zh-CN" dirty="0"/>
                <a:t>到建党一百年</a:t>
              </a:r>
              <a:endParaRPr lang="en-US" altLang="zh-CN" dirty="0"/>
            </a:p>
            <a:p>
              <a:r>
                <a:rPr lang="zh-CN" altLang="zh-CN" dirty="0"/>
                <a:t>（</a:t>
              </a:r>
              <a:r>
                <a:rPr lang="en-US" altLang="zh-CN" dirty="0"/>
                <a:t>2020</a:t>
              </a:r>
              <a:r>
                <a:rPr lang="zh-CN" altLang="zh-CN" dirty="0"/>
                <a:t>年）</a:t>
              </a:r>
              <a:endParaRPr lang="zh-CN" altLang="en-US" dirty="0">
                <a:sym typeface="微软雅黑" panose="020B0503020204020204" pitchFamily="34" charset="-122"/>
              </a:endParaRPr>
            </a:p>
          </p:txBody>
        </p:sp>
        <p:sp>
          <p:nvSpPr>
            <p:cNvPr id="24" name="文本框 23"/>
            <p:cNvSpPr txBox="1"/>
            <p:nvPr/>
          </p:nvSpPr>
          <p:spPr>
            <a:xfrm>
              <a:off x="810363" y="1643895"/>
              <a:ext cx="2044326" cy="769441"/>
            </a:xfrm>
            <a:prstGeom prst="rect">
              <a:avLst/>
            </a:prstGeom>
            <a:noFill/>
          </p:spPr>
          <p:txBody>
            <a:bodyPr wrap="square" rtlCol="0">
              <a:spAutoFit/>
            </a:bodyPr>
            <a:lstStyle/>
            <a:p>
              <a:pPr algn="ctr"/>
              <a:r>
                <a:rPr lang="zh-CN" altLang="en-US" sz="2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改革开放以后</a:t>
              </a:r>
              <a:endParaRPr lang="en-US" altLang="zh-CN" sz="2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2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2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1978</a:t>
              </a:r>
              <a:r>
                <a:rPr lang="zh-CN" altLang="en-US" sz="2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以后</a:t>
              </a:r>
              <a:r>
                <a:rPr lang="zh-CN" altLang="en-US" sz="2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6" name="燕尾形 25"/>
            <p:cNvSpPr/>
            <p:nvPr/>
          </p:nvSpPr>
          <p:spPr>
            <a:xfrm>
              <a:off x="7307748" y="2500544"/>
              <a:ext cx="3650148" cy="665548"/>
            </a:xfrm>
            <a:prstGeom prst="chevron">
              <a:avLst/>
            </a:prstGeom>
            <a:solidFill>
              <a:schemeClr val="accent6"/>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30" tIns="45716" rIns="91430" bIns="45716" numCol="1" anchor="t" anchorCtr="0" compatLnSpc="1">
              <a:prstTxWarp prst="textNoShape">
                <a:avLst/>
              </a:prstTxWarp>
            </a:bodyPr>
            <a:lstStyle/>
            <a:p>
              <a:pPr>
                <a:lnSpc>
                  <a:spcPct val="120000"/>
                </a:lnSpc>
              </a:pPr>
              <a:endParaRPr lang="zh-CN" altLang="en-US" sz="900" dirty="0">
                <a:solidFill>
                  <a:prstClr val="white"/>
                </a:solidFill>
                <a:latin typeface="迷你简菱心" panose="02010609000101010101" pitchFamily="49" charset="-122"/>
                <a:ea typeface="迷你简菱心" panose="02010609000101010101" pitchFamily="49" charset="-122"/>
                <a:cs typeface="+mn-ea"/>
                <a:sym typeface="微软雅黑" panose="020B0503020204020204" pitchFamily="34" charset="-122"/>
              </a:endParaRPr>
            </a:p>
          </p:txBody>
        </p:sp>
        <p:sp>
          <p:nvSpPr>
            <p:cNvPr id="3" name="矩形 2"/>
            <p:cNvSpPr/>
            <p:nvPr/>
          </p:nvSpPr>
          <p:spPr>
            <a:xfrm>
              <a:off x="342653" y="2609093"/>
              <a:ext cx="2979746" cy="461665"/>
            </a:xfrm>
            <a:prstGeom prst="rect">
              <a:avLst/>
            </a:prstGeom>
          </p:spPr>
          <p:txBody>
            <a:bodyPr wrap="squar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三步走</a:t>
              </a:r>
              <a:r>
                <a:rPr lang="en-US" altLang="zh-CN" sz="2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战略</a:t>
              </a:r>
              <a:r>
                <a:rPr lang="zh-CN" altLang="zh-CN" sz="2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目标</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7727928" y="1643895"/>
              <a:ext cx="2809788" cy="769441"/>
            </a:xfrm>
            <a:prstGeom prst="rect">
              <a:avLst/>
            </a:prstGeom>
            <a:noFill/>
          </p:spPr>
          <p:txBody>
            <a:bodyPr wrap="square" rtlCol="0">
              <a:spAutoFit/>
            </a:bodyPr>
            <a:lstStyle>
              <a:defPPr>
                <a:defRPr lang="zh-CN"/>
              </a:defPPr>
              <a:lvl1pPr algn="ctr">
                <a:defRPr sz="22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zh-CN" dirty="0"/>
                <a:t>到新中国成立一百年</a:t>
              </a:r>
              <a:r>
                <a:rPr lang="zh-CN" altLang="en-US" dirty="0"/>
                <a:t>（本世纪中叶）</a:t>
              </a:r>
              <a:endParaRPr lang="zh-CN" altLang="en-US" dirty="0">
                <a:sym typeface="微软雅黑" panose="020B0503020204020204" pitchFamily="34" charset="-122"/>
              </a:endParaRPr>
            </a:p>
          </p:txBody>
        </p:sp>
        <p:sp>
          <p:nvSpPr>
            <p:cNvPr id="33" name="燕尾形 32"/>
            <p:cNvSpPr/>
            <p:nvPr/>
          </p:nvSpPr>
          <p:spPr>
            <a:xfrm>
              <a:off x="3657600" y="2500544"/>
              <a:ext cx="3650148" cy="665548"/>
            </a:xfrm>
            <a:prstGeom prst="chevron">
              <a:avLst/>
            </a:prstGeom>
            <a:solidFill>
              <a:schemeClr val="accent5"/>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30" tIns="45716" rIns="91430" bIns="45716" numCol="1" anchor="t" anchorCtr="0" compatLnSpc="1">
              <a:prstTxWarp prst="textNoShape">
                <a:avLst/>
              </a:prstTxWarp>
            </a:bodyPr>
            <a:lstStyle/>
            <a:p>
              <a:pPr>
                <a:lnSpc>
                  <a:spcPct val="120000"/>
                </a:lnSpc>
              </a:pPr>
              <a:endParaRPr lang="zh-CN" altLang="en-US" sz="900" dirty="0">
                <a:solidFill>
                  <a:prstClr val="white"/>
                </a:solidFill>
                <a:latin typeface="迷你简菱心" panose="02010609000101010101" pitchFamily="49" charset="-122"/>
                <a:ea typeface="迷你简菱心" panose="02010609000101010101" pitchFamily="49" charset="-122"/>
                <a:cs typeface="+mn-ea"/>
                <a:sym typeface="微软雅黑" panose="020B0503020204020204" pitchFamily="34" charset="-122"/>
              </a:endParaRPr>
            </a:p>
          </p:txBody>
        </p:sp>
        <p:sp>
          <p:nvSpPr>
            <p:cNvPr id="34" name="矩形 33"/>
            <p:cNvSpPr/>
            <p:nvPr/>
          </p:nvSpPr>
          <p:spPr>
            <a:xfrm>
              <a:off x="4019278" y="2602485"/>
              <a:ext cx="2979746" cy="461665"/>
            </a:xfrm>
            <a:prstGeom prst="rect">
              <a:avLst/>
            </a:prstGeom>
          </p:spPr>
          <p:txBody>
            <a:bodyPr wrap="square">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第一个百年奋斗目标</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7642949" y="2602486"/>
              <a:ext cx="2979746" cy="461665"/>
            </a:xfrm>
            <a:prstGeom prst="rect">
              <a:avLst/>
            </a:prstGeom>
          </p:spPr>
          <p:txBody>
            <a:bodyPr wrap="square">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第二个百年奋斗目标</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781834" y="3450167"/>
            <a:ext cx="3084363" cy="1938992"/>
          </a:xfrm>
          <a:prstGeom prst="rect">
            <a:avLst/>
          </a:prstGeom>
          <a:noFill/>
        </p:spPr>
        <p:txBody>
          <a:bodyPr wrap="square" rtlCol="0">
            <a:spAutoFit/>
          </a:bodyPr>
          <a:lstStyle/>
          <a:p>
            <a:pPr marL="342900" indent="-342900">
              <a:lnSpc>
                <a:spcPct val="150000"/>
              </a:lnSpc>
              <a:buFont typeface="Wingdings" panose="05000000000000000000" pitchFamily="2" charset="2"/>
              <a:buChar char="p"/>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解决人民的温饱</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问题</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p"/>
            </a:pP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人民</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生活达到小康</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水平</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p"/>
            </a:pP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基本</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实现</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现代化</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smtClean="0">
                <a:solidFill>
                  <a:schemeClr val="accent1"/>
                </a:solidFill>
                <a:latin typeface="微软雅黑" panose="020B0503020204020204" pitchFamily="34" charset="-122"/>
                <a:ea typeface="微软雅黑" panose="020B0503020204020204" pitchFamily="34" charset="-122"/>
              </a:rPr>
              <a:t>（</a:t>
            </a:r>
            <a:r>
              <a:rPr lang="zh-CN" altLang="en-US" sz="2000" dirty="0">
                <a:solidFill>
                  <a:schemeClr val="accent1"/>
                </a:solidFill>
                <a:latin typeface="微软雅黑" panose="020B0503020204020204" pitchFamily="34" charset="-122"/>
                <a:ea typeface="微软雅黑" panose="020B0503020204020204" pitchFamily="34" charset="-122"/>
              </a:rPr>
              <a:t>前两个目标已基本</a:t>
            </a:r>
            <a:r>
              <a:rPr lang="zh-CN" altLang="en-US" sz="2000" dirty="0" smtClean="0">
                <a:solidFill>
                  <a:schemeClr val="accent1"/>
                </a:solidFill>
                <a:latin typeface="微软雅黑" panose="020B0503020204020204" pitchFamily="34" charset="-122"/>
                <a:ea typeface="微软雅黑" panose="020B0503020204020204" pitchFamily="34" charset="-122"/>
              </a:rPr>
              <a:t>实现）</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8082130" y="3450167"/>
            <a:ext cx="3084363" cy="2346283"/>
          </a:xfrm>
          <a:prstGeom prst="rect">
            <a:avLst/>
          </a:prstGeom>
          <a:noFill/>
        </p:spPr>
        <p:txBody>
          <a:bodyPr wrap="square" rtlCol="0">
            <a:spAutoFit/>
          </a:bodyPr>
          <a:lstStyle>
            <a:defPPr>
              <a:defRPr lang="zh-CN"/>
            </a:defPPr>
            <a:lvl1pPr>
              <a:lnSpc>
                <a:spcPct val="150000"/>
              </a:lnSpc>
              <a:defRPr sz="20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zh-CN" dirty="0" smtClean="0"/>
              <a:t>基本</a:t>
            </a:r>
            <a:r>
              <a:rPr lang="zh-CN" altLang="zh-CN" dirty="0"/>
              <a:t>实现现代化</a:t>
            </a:r>
            <a:r>
              <a:rPr lang="zh-CN" altLang="zh-CN" dirty="0" smtClean="0"/>
              <a:t>，</a:t>
            </a:r>
            <a:r>
              <a:rPr lang="zh-CN" altLang="zh-CN" dirty="0"/>
              <a:t>把我国建成社会主义现代化</a:t>
            </a:r>
            <a:r>
              <a:rPr lang="zh-CN" altLang="zh-CN" dirty="0" smtClean="0"/>
              <a:t>国家</a:t>
            </a:r>
            <a:r>
              <a:rPr lang="zh-CN" altLang="en-US" dirty="0" smtClean="0">
                <a:solidFill>
                  <a:schemeClr val="accent1"/>
                </a:solidFill>
              </a:rPr>
              <a:t>（</a:t>
            </a:r>
            <a:r>
              <a:rPr lang="zh-CN" altLang="zh-CN" dirty="0">
                <a:solidFill>
                  <a:schemeClr val="accent1"/>
                </a:solidFill>
              </a:rPr>
              <a:t>把我国建成富强民主文明和谐美丽的社会主义现代化</a:t>
            </a:r>
            <a:r>
              <a:rPr lang="zh-CN" altLang="zh-CN" dirty="0" smtClean="0">
                <a:solidFill>
                  <a:schemeClr val="accent1"/>
                </a:solidFill>
              </a:rPr>
              <a:t>强国</a:t>
            </a:r>
            <a:r>
              <a:rPr lang="zh-CN" altLang="en-US" dirty="0" smtClean="0">
                <a:solidFill>
                  <a:schemeClr val="accent1"/>
                </a:solidFill>
              </a:rPr>
              <a:t>）</a:t>
            </a:r>
            <a:endParaRPr lang="zh-CN" altLang="en-US" dirty="0">
              <a:solidFill>
                <a:schemeClr val="accent1"/>
              </a:solidFill>
              <a:sym typeface="微软雅黑" panose="020B0503020204020204" pitchFamily="34" charset="-122"/>
            </a:endParaRPr>
          </a:p>
        </p:txBody>
      </p:sp>
    </p:spTree>
    <p:extLst>
      <p:ext uri="{BB962C8B-B14F-4D97-AF65-F5344CB8AC3E}">
        <p14:creationId xmlns="" xmlns:p14="http://schemas.microsoft.com/office/powerpoint/2010/main" val="2723240087"/>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6"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17" name="文本框 16"/>
          <p:cNvSpPr txBox="1">
            <a:spLocks noChangeArrowheads="1"/>
          </p:cNvSpPr>
          <p:nvPr/>
        </p:nvSpPr>
        <p:spPr bwMode="auto">
          <a:xfrm>
            <a:off x="1781615" y="300579"/>
            <a:ext cx="6905186"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新时代</a:t>
            </a:r>
            <a:r>
              <a:rPr lang="zh-CN" altLang="en-US" sz="3200" b="1" dirty="0">
                <a:solidFill>
                  <a:srgbClr val="D8060A"/>
                </a:solidFill>
                <a:latin typeface="微软雅黑" panose="020B0503020204020204" pitchFamily="34" charset="-122"/>
                <a:ea typeface="微软雅黑" panose="020B0503020204020204" pitchFamily="34" charset="-122"/>
              </a:rPr>
              <a:t>中国特色社会主义的战略安排</a:t>
            </a:r>
          </a:p>
        </p:txBody>
      </p:sp>
      <p:grpSp>
        <p:nvGrpSpPr>
          <p:cNvPr id="3" name="组合 9"/>
          <p:cNvGrpSpPr/>
          <p:nvPr/>
        </p:nvGrpSpPr>
        <p:grpSpPr>
          <a:xfrm>
            <a:off x="462182" y="1132342"/>
            <a:ext cx="11306908" cy="1866850"/>
            <a:chOff x="1384766" y="1156412"/>
            <a:chExt cx="11306908" cy="1866850"/>
          </a:xfrm>
        </p:grpSpPr>
        <p:grpSp>
          <p:nvGrpSpPr>
            <p:cNvPr id="4" name="组合 22"/>
            <p:cNvGrpSpPr/>
            <p:nvPr/>
          </p:nvGrpSpPr>
          <p:grpSpPr>
            <a:xfrm>
              <a:off x="1384766" y="1858358"/>
              <a:ext cx="11306908" cy="1164904"/>
              <a:chOff x="4551364" y="2239963"/>
              <a:chExt cx="6264015" cy="2501901"/>
            </a:xfrm>
          </p:grpSpPr>
          <p:sp>
            <p:nvSpPr>
              <p:cNvPr id="25" name="MH_SubTitle_2"/>
              <p:cNvSpPr/>
              <p:nvPr>
                <p:custDataLst>
                  <p:tags r:id="rId1"/>
                </p:custDataLst>
              </p:nvPr>
            </p:nvSpPr>
            <p:spPr>
              <a:xfrm>
                <a:off x="4551364" y="2882901"/>
                <a:ext cx="2814637" cy="18589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720000" anchor="ctr">
                <a:normAutofit/>
              </a:bodyPr>
              <a:lstStyle/>
              <a:p>
                <a:pPr>
                  <a:lnSpc>
                    <a:spcPct val="120000"/>
                  </a:lnSpc>
                  <a:defRPr/>
                </a:pPr>
                <a:endParaRPr lang="zh-CN" altLang="en-US" sz="2000" dirty="0">
                  <a:solidFill>
                    <a:srgbClr val="FFFFFF"/>
                  </a:solidFill>
                </a:endParaRPr>
              </a:p>
            </p:txBody>
          </p:sp>
          <p:sp>
            <p:nvSpPr>
              <p:cNvPr id="27" name="MH_Other_2"/>
              <p:cNvSpPr/>
              <p:nvPr>
                <p:custDataLst>
                  <p:tags r:id="rId2"/>
                </p:custDataLst>
              </p:nvPr>
            </p:nvSpPr>
            <p:spPr>
              <a:xfrm>
                <a:off x="6704014" y="4092575"/>
                <a:ext cx="661987" cy="649288"/>
              </a:xfrm>
              <a:custGeom>
                <a:avLst/>
                <a:gdLst>
                  <a:gd name="connsiteX0" fmla="*/ 0 w 390525"/>
                  <a:gd name="connsiteY0" fmla="*/ 0 h 400050"/>
                  <a:gd name="connsiteX1" fmla="*/ 390525 w 390525"/>
                  <a:gd name="connsiteY1" fmla="*/ 0 h 400050"/>
                  <a:gd name="connsiteX2" fmla="*/ 390525 w 390525"/>
                  <a:gd name="connsiteY2" fmla="*/ 400050 h 400050"/>
                  <a:gd name="connsiteX3" fmla="*/ 0 w 390525"/>
                  <a:gd name="connsiteY3" fmla="*/ 0 h 400050"/>
                </a:gdLst>
                <a:ahLst/>
                <a:cxnLst>
                  <a:cxn ang="0">
                    <a:pos x="connsiteX0" y="connsiteY0"/>
                  </a:cxn>
                  <a:cxn ang="0">
                    <a:pos x="connsiteX1" y="connsiteY1"/>
                  </a:cxn>
                  <a:cxn ang="0">
                    <a:pos x="connsiteX2" y="connsiteY2"/>
                  </a:cxn>
                  <a:cxn ang="0">
                    <a:pos x="connsiteX3" y="connsiteY3"/>
                  </a:cxn>
                </a:cxnLst>
                <a:rect l="l" t="t" r="r" b="b"/>
                <a:pathLst>
                  <a:path w="390525" h="400050">
                    <a:moveTo>
                      <a:pt x="0" y="0"/>
                    </a:moveTo>
                    <a:lnTo>
                      <a:pt x="390525" y="0"/>
                    </a:lnTo>
                    <a:lnTo>
                      <a:pt x="390525" y="400050"/>
                    </a:lnTo>
                    <a:lnTo>
                      <a:pt x="0" y="0"/>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sp>
            <p:nvSpPr>
              <p:cNvPr id="28" name="MH_SubTitle_3"/>
              <p:cNvSpPr/>
              <p:nvPr>
                <p:custDataLst>
                  <p:tags r:id="rId3"/>
                </p:custDataLst>
              </p:nvPr>
            </p:nvSpPr>
            <p:spPr>
              <a:xfrm>
                <a:off x="6704014" y="2239963"/>
                <a:ext cx="4111365" cy="1860550"/>
              </a:xfrm>
              <a:prstGeom prst="homePlate">
                <a:avLst>
                  <a:gd name="adj" fmla="val 318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720000" anchor="ctr">
                <a:normAutofit/>
              </a:bodyPr>
              <a:lstStyle/>
              <a:p>
                <a:pPr>
                  <a:lnSpc>
                    <a:spcPct val="120000"/>
                  </a:lnSpc>
                  <a:defRPr/>
                </a:pPr>
                <a:endParaRPr lang="zh-CN" altLang="en-US" sz="2000" dirty="0">
                  <a:solidFill>
                    <a:srgbClr val="FFFFFF"/>
                  </a:solidFill>
                </a:endParaRPr>
              </a:p>
            </p:txBody>
          </p:sp>
        </p:grpSp>
        <p:sp>
          <p:nvSpPr>
            <p:cNvPr id="30" name="矩形 29"/>
            <p:cNvSpPr/>
            <p:nvPr/>
          </p:nvSpPr>
          <p:spPr>
            <a:xfrm>
              <a:off x="1938530" y="2372579"/>
              <a:ext cx="2979746" cy="461665"/>
            </a:xfrm>
            <a:prstGeom prst="rect">
              <a:avLst/>
            </a:prstGeom>
          </p:spPr>
          <p:txBody>
            <a:bodyPr wrap="square">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第一个百年奋斗目标</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6817495" y="2060668"/>
              <a:ext cx="4947084" cy="461665"/>
            </a:xfrm>
            <a:prstGeom prst="rect">
              <a:avLst/>
            </a:prstGeom>
          </p:spPr>
          <p:txBody>
            <a:bodyPr wrap="square">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第二个百年奋斗目标（分两个阶段）</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2348620" y="1537065"/>
              <a:ext cx="2159566" cy="430887"/>
            </a:xfrm>
            <a:prstGeom prst="rect">
              <a:avLst/>
            </a:prstGeom>
          </p:spPr>
          <p:txBody>
            <a:bodyPr wrap="none">
              <a:spAutoFit/>
            </a:bodyPr>
            <a:lstStyle/>
            <a:p>
              <a:r>
                <a:rPr lang="zh-CN" altLang="zh-CN" sz="2200" dirty="0">
                  <a:solidFill>
                    <a:srgbClr val="333333"/>
                  </a:solidFill>
                  <a:latin typeface="微软雅黑" panose="020B0503020204020204" pitchFamily="34" charset="-122"/>
                  <a:ea typeface="微软雅黑" panose="020B0503020204020204" pitchFamily="34" charset="-122"/>
                  <a:cs typeface="宋体" panose="02010600030101010101" pitchFamily="2" charset="-122"/>
                </a:rPr>
                <a:t>第一个战略安排</a:t>
              </a:r>
              <a:endParaRPr lang="zh-CN" altLang="en-US" sz="2200" dirty="0">
                <a:latin typeface="微软雅黑" panose="020B0503020204020204" pitchFamily="34" charset="-122"/>
                <a:ea typeface="微软雅黑" panose="020B0503020204020204" pitchFamily="34" charset="-122"/>
              </a:endParaRPr>
            </a:p>
          </p:txBody>
        </p:sp>
        <p:sp>
          <p:nvSpPr>
            <p:cNvPr id="37" name="矩形 36"/>
            <p:cNvSpPr/>
            <p:nvPr/>
          </p:nvSpPr>
          <p:spPr>
            <a:xfrm>
              <a:off x="7998470" y="1156412"/>
              <a:ext cx="2159566" cy="430887"/>
            </a:xfrm>
            <a:prstGeom prst="rect">
              <a:avLst/>
            </a:prstGeom>
          </p:spPr>
          <p:txBody>
            <a:bodyPr wrap="none">
              <a:spAutoFit/>
            </a:bodyPr>
            <a:lstStyle/>
            <a:p>
              <a:r>
                <a:rPr lang="zh-CN" altLang="zh-CN" sz="2200" dirty="0" smtClean="0">
                  <a:solidFill>
                    <a:srgbClr val="333333"/>
                  </a:solidFill>
                  <a:latin typeface="微软雅黑" panose="020B0503020204020204" pitchFamily="34" charset="-122"/>
                  <a:ea typeface="微软雅黑" panose="020B0503020204020204" pitchFamily="34" charset="-122"/>
                  <a:cs typeface="宋体" panose="02010600030101010101" pitchFamily="2" charset="-122"/>
                </a:rPr>
                <a:t>第</a:t>
              </a:r>
              <a:r>
                <a:rPr lang="zh-CN" altLang="en-US" sz="2200" dirty="0" smtClean="0">
                  <a:solidFill>
                    <a:srgbClr val="333333"/>
                  </a:solidFill>
                  <a:latin typeface="微软雅黑" panose="020B0503020204020204" pitchFamily="34" charset="-122"/>
                  <a:ea typeface="微软雅黑" panose="020B0503020204020204" pitchFamily="34" charset="-122"/>
                  <a:cs typeface="宋体" panose="02010600030101010101" pitchFamily="2" charset="-122"/>
                </a:rPr>
                <a:t>二</a:t>
              </a:r>
              <a:r>
                <a:rPr lang="zh-CN" altLang="zh-CN" sz="2200" dirty="0" smtClean="0">
                  <a:solidFill>
                    <a:srgbClr val="333333"/>
                  </a:solidFill>
                  <a:latin typeface="微软雅黑" panose="020B0503020204020204" pitchFamily="34" charset="-122"/>
                  <a:ea typeface="微软雅黑" panose="020B0503020204020204" pitchFamily="34" charset="-122"/>
                  <a:cs typeface="宋体" panose="02010600030101010101" pitchFamily="2" charset="-122"/>
                </a:rPr>
                <a:t>个</a:t>
              </a:r>
              <a:r>
                <a:rPr lang="zh-CN" altLang="zh-CN" sz="2200" dirty="0">
                  <a:solidFill>
                    <a:srgbClr val="333333"/>
                  </a:solidFill>
                  <a:latin typeface="微软雅黑" panose="020B0503020204020204" pitchFamily="34" charset="-122"/>
                  <a:ea typeface="微软雅黑" panose="020B0503020204020204" pitchFamily="34" charset="-122"/>
                  <a:cs typeface="宋体" panose="02010600030101010101" pitchFamily="2" charset="-122"/>
                </a:rPr>
                <a:t>战略安排</a:t>
              </a:r>
              <a:endParaRPr lang="zh-CN" altLang="en-US" sz="2200" dirty="0">
                <a:latin typeface="微软雅黑" panose="020B0503020204020204" pitchFamily="34" charset="-122"/>
                <a:ea typeface="微软雅黑" panose="020B0503020204020204" pitchFamily="34" charset="-122"/>
              </a:endParaRPr>
            </a:p>
          </p:txBody>
        </p:sp>
      </p:grpSp>
      <p:sp>
        <p:nvSpPr>
          <p:cNvPr id="11" name="矩形 10"/>
          <p:cNvSpPr/>
          <p:nvPr/>
        </p:nvSpPr>
        <p:spPr>
          <a:xfrm>
            <a:off x="462183" y="3298549"/>
            <a:ext cx="3012538" cy="1938992"/>
          </a:xfrm>
          <a:prstGeom prst="rect">
            <a:avLst/>
          </a:prstGeom>
        </p:spPr>
        <p:txBody>
          <a:bodyPr wrap="square">
            <a:spAutoFit/>
          </a:bodyPr>
          <a:lstStyle/>
          <a:p>
            <a:pPr>
              <a:lnSpc>
                <a:spcPct val="150000"/>
              </a:lnSpc>
            </a:pP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2017</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年到</a:t>
            </a: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2020</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年，</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是</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全面</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建成小康社会决胜期</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pP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在</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这三年中</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我们</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要</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实现第一个百年奋斗</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目标</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圆角矩形 37"/>
          <p:cNvSpPr/>
          <p:nvPr/>
        </p:nvSpPr>
        <p:spPr>
          <a:xfrm>
            <a:off x="3665672" y="3352947"/>
            <a:ext cx="2809173" cy="3111460"/>
          </a:xfrm>
          <a:prstGeom prst="roundRect">
            <a:avLst/>
          </a:prstGeom>
          <a:solidFill>
            <a:schemeClr val="bg1"/>
          </a:solidFill>
          <a:ln w="28575">
            <a:solidFill>
              <a:schemeClr val="tx2"/>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zh-CN" altLang="zh-CN" sz="2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从十九大到二十大，是</a:t>
            </a:r>
            <a:r>
              <a:rPr lang="en-US" altLang="zh-CN" sz="2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a:t>
            </a:r>
            <a:r>
              <a:rPr lang="zh-CN" altLang="zh-CN" sz="2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两个一百年</a:t>
            </a:r>
            <a:r>
              <a:rPr lang="en-US" altLang="zh-CN" sz="2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a:t>
            </a:r>
            <a:r>
              <a:rPr lang="zh-CN" altLang="zh-CN" sz="2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奋斗目标的历史交汇期</a:t>
            </a:r>
            <a:r>
              <a:rPr lang="zh-CN" altLang="zh-CN" sz="2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。这</a:t>
            </a:r>
            <a:r>
              <a:rPr lang="zh-CN" altLang="zh-CN" sz="2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意味着</a:t>
            </a:r>
            <a:r>
              <a:rPr lang="en-US" altLang="zh-CN" sz="2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2020</a:t>
            </a:r>
            <a:r>
              <a:rPr lang="zh-CN" altLang="zh-CN" sz="2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年是十九大和二十大之间的衔接点、</a:t>
            </a:r>
            <a:r>
              <a:rPr lang="zh-CN" altLang="zh-CN" sz="20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转折点</a:t>
            </a:r>
            <a:r>
              <a:rPr lang="zh-CN" altLang="zh-CN" dirty="0" smtClean="0">
                <a:solidFill>
                  <a:srgbClr val="333333"/>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zh-CN" sz="24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13" name="矩形 12"/>
          <p:cNvSpPr/>
          <p:nvPr/>
        </p:nvSpPr>
        <p:spPr>
          <a:xfrm>
            <a:off x="6665796" y="2919014"/>
            <a:ext cx="5103294" cy="1800493"/>
          </a:xfrm>
          <a:prstGeom prst="rect">
            <a:avLst/>
          </a:prstGeom>
        </p:spPr>
        <p:txBody>
          <a:bodyPr wrap="square">
            <a:spAutoFit/>
          </a:bodyPr>
          <a:lstStyle/>
          <a:p>
            <a:pPr marL="285750" indent="-285750">
              <a:lnSpc>
                <a:spcPct val="150000"/>
              </a:lnSpc>
              <a:buFont typeface="Wingdings" panose="05000000000000000000" pitchFamily="2" charset="2"/>
              <a:buChar char="n"/>
            </a:pPr>
            <a:r>
              <a:rPr lang="zh-CN" altLang="zh-CN" sz="2000" b="1" dirty="0">
                <a:solidFill>
                  <a:schemeClr val="accent1"/>
                </a:solidFill>
                <a:latin typeface="微软雅黑" panose="020B0503020204020204" pitchFamily="34" charset="-122"/>
                <a:ea typeface="微软雅黑" panose="020B0503020204020204" pitchFamily="34" charset="-122"/>
              </a:rPr>
              <a:t>第一个</a:t>
            </a:r>
            <a:r>
              <a:rPr lang="zh-CN" altLang="zh-CN" sz="2000" b="1" dirty="0" smtClean="0">
                <a:solidFill>
                  <a:schemeClr val="accent1"/>
                </a:solidFill>
                <a:latin typeface="微软雅黑" panose="020B0503020204020204" pitchFamily="34" charset="-122"/>
                <a:ea typeface="微软雅黑" panose="020B0503020204020204" pitchFamily="34" charset="-122"/>
              </a:rPr>
              <a:t>阶段</a:t>
            </a:r>
            <a:endParaRPr lang="en-US" altLang="zh-CN" sz="20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从</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2020</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年到</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2035</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，在全面建成</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小康社会的</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基础</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上，再奋斗十五年，基本实现</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社会主义现</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代</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化</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665796" y="4719507"/>
            <a:ext cx="5103294" cy="1800493"/>
          </a:xfrm>
          <a:prstGeom prst="rect">
            <a:avLst/>
          </a:prstGeom>
        </p:spPr>
        <p:txBody>
          <a:bodyPr wrap="square">
            <a:spAutoFit/>
          </a:bodyPr>
          <a:lstStyle/>
          <a:p>
            <a:pPr marL="285750" indent="-285750">
              <a:lnSpc>
                <a:spcPct val="150000"/>
              </a:lnSpc>
              <a:buFont typeface="Wingdings" panose="05000000000000000000" pitchFamily="2" charset="2"/>
              <a:buChar char="n"/>
            </a:pPr>
            <a:r>
              <a:rPr lang="zh-CN" altLang="zh-CN" sz="2000" b="1" dirty="0" smtClean="0">
                <a:solidFill>
                  <a:schemeClr val="accent1"/>
                </a:solidFill>
                <a:latin typeface="微软雅黑" panose="020B0503020204020204" pitchFamily="34" charset="-122"/>
                <a:ea typeface="微软雅黑" panose="020B0503020204020204" pitchFamily="34" charset="-122"/>
              </a:rPr>
              <a:t>第</a:t>
            </a:r>
            <a:r>
              <a:rPr lang="zh-CN" altLang="en-US" sz="2000" b="1" dirty="0" smtClean="0">
                <a:solidFill>
                  <a:schemeClr val="accent1"/>
                </a:solidFill>
                <a:latin typeface="微软雅黑" panose="020B0503020204020204" pitchFamily="34" charset="-122"/>
                <a:ea typeface="微软雅黑" panose="020B0503020204020204" pitchFamily="34" charset="-122"/>
              </a:rPr>
              <a:t>二</a:t>
            </a:r>
            <a:r>
              <a:rPr lang="zh-CN" altLang="zh-CN" sz="2000" b="1" dirty="0" smtClean="0">
                <a:solidFill>
                  <a:schemeClr val="accent1"/>
                </a:solidFill>
                <a:latin typeface="微软雅黑" panose="020B0503020204020204" pitchFamily="34" charset="-122"/>
                <a:ea typeface="微软雅黑" panose="020B0503020204020204" pitchFamily="34" charset="-122"/>
              </a:rPr>
              <a:t>个阶段</a:t>
            </a:r>
            <a:endParaRPr lang="en-US" altLang="zh-CN" sz="2000" b="1" dirty="0" smtClean="0">
              <a:solidFill>
                <a:schemeClr val="accent1"/>
              </a:solidFill>
              <a:latin typeface="微软雅黑" panose="020B0503020204020204" pitchFamily="34" charset="-122"/>
              <a:ea typeface="微软雅黑" panose="020B0503020204020204" pitchFamily="34" charset="-122"/>
            </a:endParaRPr>
          </a:p>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从</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2035</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到本世纪中叶，在基本实现</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现代化</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   </a:t>
            </a:r>
          </a:p>
          <a:p>
            <a:pPr>
              <a:lnSpc>
                <a:spcPct val="15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的</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基础上，再奋斗十五年，把我国建成</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富强民</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  </a:t>
            </a:r>
          </a:p>
          <a:p>
            <a:pPr>
              <a:lnSpc>
                <a:spcPct val="15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主文</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明和谐美丽的社会主义现代化强国</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995814067"/>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6" name="Freeform 7"/>
          <p:cNvSpPr>
            <a:spLocks/>
          </p:cNvSpPr>
          <p:nvPr/>
        </p:nvSpPr>
        <p:spPr bwMode="auto">
          <a:xfrm>
            <a:off x="3599282" y="2892873"/>
            <a:ext cx="1367930" cy="157993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D8060A"/>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30" tIns="45716" rIns="91430" bIns="45716" numCol="1" anchor="t" anchorCtr="0" compatLnSpc="1">
            <a:prstTxWarp prst="textNoShape">
              <a:avLst/>
            </a:prstTxWarp>
          </a:bodyPr>
          <a:lstStyle/>
          <a:p>
            <a:pPr>
              <a:lnSpc>
                <a:spcPct val="120000"/>
              </a:lnSpc>
            </a:pPr>
            <a:endParaRPr lang="zh-CN" altLang="en-US" sz="900">
              <a:solidFill>
                <a:prstClr val="white"/>
              </a:solidFill>
              <a:latin typeface="Arial" panose="020B0604020202020204" pitchFamily="34" charset="0"/>
              <a:ea typeface="微软雅黑" panose="020B0503020204020204" pitchFamily="34" charset="-122"/>
              <a:cs typeface="+mn-ea"/>
            </a:endParaRPr>
          </a:p>
        </p:txBody>
      </p:sp>
      <p:sp>
        <p:nvSpPr>
          <p:cNvPr id="7" name="Freeform 8"/>
          <p:cNvSpPr>
            <a:spLocks/>
          </p:cNvSpPr>
          <p:nvPr/>
        </p:nvSpPr>
        <p:spPr bwMode="auto">
          <a:xfrm>
            <a:off x="4308519" y="1658939"/>
            <a:ext cx="1367930" cy="158151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D8060A"/>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30" tIns="45716" rIns="91430" bIns="45716" numCol="1" anchor="t" anchorCtr="0" compatLnSpc="1">
            <a:prstTxWarp prst="textNoShape">
              <a:avLst/>
            </a:prstTxWarp>
          </a:bodyPr>
          <a:lstStyle/>
          <a:p>
            <a:pPr>
              <a:lnSpc>
                <a:spcPct val="120000"/>
              </a:lnSpc>
            </a:pPr>
            <a:endParaRPr lang="zh-CN" altLang="en-US" sz="900">
              <a:solidFill>
                <a:prstClr val="white"/>
              </a:solidFill>
              <a:latin typeface="Arial" panose="020B0604020202020204" pitchFamily="34" charset="0"/>
              <a:ea typeface="微软雅黑" panose="020B0503020204020204" pitchFamily="34" charset="-122"/>
              <a:cs typeface="+mn-ea"/>
            </a:endParaRPr>
          </a:p>
        </p:txBody>
      </p:sp>
      <p:sp>
        <p:nvSpPr>
          <p:cNvPr id="9" name="Freeform 10"/>
          <p:cNvSpPr>
            <a:spLocks/>
          </p:cNvSpPr>
          <p:nvPr/>
        </p:nvSpPr>
        <p:spPr bwMode="auto">
          <a:xfrm>
            <a:off x="4308519" y="4118895"/>
            <a:ext cx="1367930" cy="158151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D8060A"/>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30" tIns="45716" rIns="91430" bIns="45716" numCol="1" anchor="t" anchorCtr="0" compatLnSpc="1">
            <a:prstTxWarp prst="textNoShape">
              <a:avLst/>
            </a:prstTxWarp>
          </a:bodyPr>
          <a:lstStyle/>
          <a:p>
            <a:pPr>
              <a:lnSpc>
                <a:spcPct val="120000"/>
              </a:lnSpc>
            </a:pPr>
            <a:endParaRPr lang="zh-CN" altLang="en-US" sz="900">
              <a:solidFill>
                <a:prstClr val="white"/>
              </a:solidFill>
              <a:latin typeface="Arial" panose="020B0604020202020204" pitchFamily="34" charset="0"/>
              <a:ea typeface="微软雅黑" panose="020B0503020204020204" pitchFamily="34" charset="-122"/>
              <a:cs typeface="+mn-ea"/>
            </a:endParaRPr>
          </a:p>
        </p:txBody>
      </p:sp>
      <p:sp>
        <p:nvSpPr>
          <p:cNvPr id="5" name="Freeform 6"/>
          <p:cNvSpPr>
            <a:spLocks/>
          </p:cNvSpPr>
          <p:nvPr/>
        </p:nvSpPr>
        <p:spPr bwMode="auto">
          <a:xfrm>
            <a:off x="5731735" y="4092828"/>
            <a:ext cx="1369509" cy="157993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D8060A"/>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30" tIns="45716" rIns="91430" bIns="45716" numCol="1" anchor="t" anchorCtr="0" compatLnSpc="1">
            <a:prstTxWarp prst="textNoShape">
              <a:avLst/>
            </a:prstTxWarp>
          </a:bodyPr>
          <a:lstStyle/>
          <a:p>
            <a:pPr>
              <a:lnSpc>
                <a:spcPct val="120000"/>
              </a:lnSpc>
            </a:pPr>
            <a:endParaRPr lang="zh-CN" altLang="en-US" sz="900">
              <a:solidFill>
                <a:prstClr val="white"/>
              </a:solidFill>
              <a:latin typeface="Arial" panose="020B0604020202020204" pitchFamily="34" charset="0"/>
              <a:ea typeface="微软雅黑" panose="020B0503020204020204" pitchFamily="34" charset="-122"/>
              <a:cs typeface="+mn-ea"/>
            </a:endParaRPr>
          </a:p>
        </p:txBody>
      </p:sp>
      <p:grpSp>
        <p:nvGrpSpPr>
          <p:cNvPr id="3" name="组合 29"/>
          <p:cNvGrpSpPr/>
          <p:nvPr/>
        </p:nvGrpSpPr>
        <p:grpSpPr>
          <a:xfrm>
            <a:off x="6446708" y="2892873"/>
            <a:ext cx="1367930" cy="1581514"/>
            <a:chOff x="5935676" y="2027965"/>
            <a:chExt cx="1367930" cy="1581514"/>
          </a:xfrm>
        </p:grpSpPr>
        <p:sp>
          <p:nvSpPr>
            <p:cNvPr id="8" name="Freeform 9"/>
            <p:cNvSpPr>
              <a:spLocks/>
            </p:cNvSpPr>
            <p:nvPr/>
          </p:nvSpPr>
          <p:spPr bwMode="auto">
            <a:xfrm>
              <a:off x="5935676" y="2027965"/>
              <a:ext cx="1367930" cy="158151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D8060A"/>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30" tIns="45716" rIns="91430" bIns="45716" numCol="1" anchor="t" anchorCtr="0" compatLnSpc="1">
              <a:prstTxWarp prst="textNoShape">
                <a:avLst/>
              </a:prstTxWarp>
            </a:bodyPr>
            <a:lstStyle/>
            <a:p>
              <a:pPr>
                <a:lnSpc>
                  <a:spcPct val="120000"/>
                </a:lnSpc>
              </a:pPr>
              <a:endParaRPr lang="zh-CN" altLang="en-US" sz="900">
                <a:solidFill>
                  <a:prstClr val="white"/>
                </a:solidFill>
                <a:latin typeface="Arial" panose="020B0604020202020204" pitchFamily="34" charset="0"/>
                <a:ea typeface="微软雅黑" panose="020B0503020204020204" pitchFamily="34" charset="-122"/>
                <a:cs typeface="+mn-ea"/>
              </a:endParaRPr>
            </a:p>
          </p:txBody>
        </p:sp>
        <p:sp>
          <p:nvSpPr>
            <p:cNvPr id="14" name="Freeform 15"/>
            <p:cNvSpPr>
              <a:spLocks noEditPoints="1"/>
            </p:cNvSpPr>
            <p:nvPr/>
          </p:nvSpPr>
          <p:spPr bwMode="auto">
            <a:xfrm>
              <a:off x="6273707" y="2522485"/>
              <a:ext cx="695021" cy="595635"/>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bg1"/>
            </a:solidFill>
            <a:ln>
              <a:noFill/>
            </a:ln>
          </p:spPr>
          <p:txBody>
            <a:bodyPr vert="horz" wrap="square" lIns="90980" tIns="45489" rIns="90980" bIns="45489" numCol="1" anchor="t" anchorCtr="0" compatLnSpc="1">
              <a:prstTxWarp prst="textNoShape">
                <a:avLst/>
              </a:prstTxWarp>
            </a:bodyPr>
            <a:lstStyle/>
            <a:p>
              <a:endParaRPr lang="zh-CN" altLang="en-US" sz="1593">
                <a:solidFill>
                  <a:prstClr val="black">
                    <a:lumMod val="50000"/>
                    <a:lumOff val="50000"/>
                  </a:prstClr>
                </a:solidFill>
              </a:endParaRPr>
            </a:p>
          </p:txBody>
        </p:sp>
      </p:grpSp>
      <p:grpSp>
        <p:nvGrpSpPr>
          <p:cNvPr id="4" name="组合 28"/>
          <p:cNvGrpSpPr/>
          <p:nvPr/>
        </p:nvGrpSpPr>
        <p:grpSpPr>
          <a:xfrm>
            <a:off x="5733314" y="1657621"/>
            <a:ext cx="1367930" cy="1581514"/>
            <a:chOff x="5935676" y="4487921"/>
            <a:chExt cx="1367930" cy="1581514"/>
          </a:xfrm>
        </p:grpSpPr>
        <p:sp>
          <p:nvSpPr>
            <p:cNvPr id="10" name="Freeform 11"/>
            <p:cNvSpPr>
              <a:spLocks/>
            </p:cNvSpPr>
            <p:nvPr/>
          </p:nvSpPr>
          <p:spPr bwMode="auto">
            <a:xfrm>
              <a:off x="5935676" y="4487921"/>
              <a:ext cx="1367930" cy="158151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D8060A"/>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30" tIns="45716" rIns="91430" bIns="45716" numCol="1" anchor="t" anchorCtr="0" compatLnSpc="1">
              <a:prstTxWarp prst="textNoShape">
                <a:avLst/>
              </a:prstTxWarp>
            </a:bodyPr>
            <a:lstStyle/>
            <a:p>
              <a:pPr>
                <a:lnSpc>
                  <a:spcPct val="120000"/>
                </a:lnSpc>
              </a:pPr>
              <a:endParaRPr lang="zh-CN" altLang="en-US" sz="900">
                <a:solidFill>
                  <a:prstClr val="white"/>
                </a:solidFill>
                <a:latin typeface="Arial" panose="020B0604020202020204" pitchFamily="34" charset="0"/>
                <a:ea typeface="微软雅黑" panose="020B0503020204020204" pitchFamily="34" charset="-122"/>
                <a:cs typeface="+mn-ea"/>
              </a:endParaRPr>
            </a:p>
          </p:txBody>
        </p:sp>
        <p:sp>
          <p:nvSpPr>
            <p:cNvPr id="15" name="Freeform 16"/>
            <p:cNvSpPr>
              <a:spLocks noEditPoints="1"/>
            </p:cNvSpPr>
            <p:nvPr/>
          </p:nvSpPr>
          <p:spPr bwMode="auto">
            <a:xfrm>
              <a:off x="6225787" y="4980071"/>
              <a:ext cx="748727" cy="59721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1"/>
            </a:solidFill>
            <a:ln>
              <a:noFill/>
            </a:ln>
          </p:spPr>
          <p:txBody>
            <a:bodyPr vert="horz" wrap="square" lIns="90980" tIns="45489" rIns="90980" bIns="45489" numCol="1" anchor="t" anchorCtr="0" compatLnSpc="1">
              <a:prstTxWarp prst="textNoShape">
                <a:avLst/>
              </a:prstTxWarp>
            </a:bodyPr>
            <a:lstStyle/>
            <a:p>
              <a:endParaRPr lang="zh-CN" altLang="en-US" sz="1593">
                <a:solidFill>
                  <a:prstClr val="black">
                    <a:lumMod val="50000"/>
                    <a:lumOff val="50000"/>
                  </a:prstClr>
                </a:solidFill>
              </a:endParaRPr>
            </a:p>
          </p:txBody>
        </p:sp>
      </p:grpSp>
      <p:sp>
        <p:nvSpPr>
          <p:cNvPr id="16" name="Freeform 17"/>
          <p:cNvSpPr>
            <a:spLocks noEditPoints="1"/>
          </p:cNvSpPr>
          <p:nvPr/>
        </p:nvSpPr>
        <p:spPr bwMode="auto">
          <a:xfrm>
            <a:off x="3907770" y="3321934"/>
            <a:ext cx="750014" cy="737998"/>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bg1"/>
          </a:solidFill>
          <a:ln>
            <a:noFill/>
          </a:ln>
        </p:spPr>
        <p:txBody>
          <a:bodyPr vert="horz" wrap="square" lIns="90980" tIns="45489" rIns="90980" bIns="45489" numCol="1" anchor="t" anchorCtr="0" compatLnSpc="1">
            <a:prstTxWarp prst="textNoShape">
              <a:avLst/>
            </a:prstTxWarp>
          </a:bodyPr>
          <a:lstStyle/>
          <a:p>
            <a:endParaRPr lang="zh-CN" altLang="en-US" sz="1593">
              <a:solidFill>
                <a:prstClr val="black">
                  <a:lumMod val="50000"/>
                  <a:lumOff val="50000"/>
                </a:prstClr>
              </a:solidFill>
            </a:endParaRPr>
          </a:p>
        </p:txBody>
      </p:sp>
      <p:sp>
        <p:nvSpPr>
          <p:cNvPr id="18" name="TextBox 14"/>
          <p:cNvSpPr txBox="1"/>
          <p:nvPr/>
        </p:nvSpPr>
        <p:spPr>
          <a:xfrm>
            <a:off x="1114567" y="1969066"/>
            <a:ext cx="3165519" cy="752753"/>
          </a:xfrm>
          <a:prstGeom prst="rect">
            <a:avLst/>
          </a:prstGeom>
          <a:noFill/>
        </p:spPr>
        <p:txBody>
          <a:bodyPr wrap="square" lIns="90980" tIns="45489" rIns="90980" bIns="45489" rtlCol="0">
            <a:spAutoFit/>
          </a:bodyPr>
          <a:lstStyle>
            <a:defPPr>
              <a:defRPr lang="zh-CN"/>
            </a:defPPr>
            <a:lvl1pPr fontAlgn="base">
              <a:lnSpc>
                <a:spcPct val="125000"/>
              </a:lnSpc>
              <a:spcBef>
                <a:spcPct val="0"/>
              </a:spcBef>
              <a:spcAft>
                <a:spcPct val="0"/>
              </a:spcAft>
              <a:buNone/>
              <a:defRPr>
                <a:solidFill>
                  <a:prstClr val="black">
                    <a:lumMod val="85000"/>
                    <a:lumOff val="15000"/>
                  </a:prstClr>
                </a:solidFill>
                <a:latin typeface="微软雅黑" panose="020B0503020204020204" pitchFamily="34" charset="-122"/>
                <a:ea typeface="微软雅黑" panose="020B0503020204020204" pitchFamily="34" charset="-122"/>
              </a:defRPr>
            </a:lvl1pPr>
          </a:lstStyle>
          <a:p>
            <a:pPr algn="r"/>
            <a:r>
              <a:rPr lang="zh-CN" altLang="en-US" dirty="0">
                <a:sym typeface="Arial" panose="020B0604020202020204" pitchFamily="34" charset="0"/>
              </a:rPr>
              <a:t>生态环境根本好转，美丽中国目标基本实现</a:t>
            </a:r>
          </a:p>
        </p:txBody>
      </p:sp>
      <p:sp>
        <p:nvSpPr>
          <p:cNvPr id="20" name="TextBox 16"/>
          <p:cNvSpPr txBox="1"/>
          <p:nvPr/>
        </p:nvSpPr>
        <p:spPr>
          <a:xfrm>
            <a:off x="7130673" y="1939362"/>
            <a:ext cx="4157591" cy="784364"/>
          </a:xfrm>
          <a:prstGeom prst="rect">
            <a:avLst/>
          </a:prstGeom>
          <a:noFill/>
        </p:spPr>
        <p:txBody>
          <a:bodyPr wrap="square" lIns="90980" tIns="45489" rIns="90980" bIns="45489" rtlCol="0">
            <a:spAutoFit/>
          </a:bodyPr>
          <a:lstStyle>
            <a:defPPr>
              <a:defRPr lang="zh-CN"/>
            </a:defPPr>
            <a:lvl1pPr fontAlgn="base">
              <a:lnSpc>
                <a:spcPct val="125000"/>
              </a:lnSpc>
              <a:spcBef>
                <a:spcPct val="0"/>
              </a:spcBef>
              <a:spcAft>
                <a:spcPct val="0"/>
              </a:spcAft>
              <a:buNone/>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1800" dirty="0" smtClean="0">
                <a:solidFill>
                  <a:prstClr val="black">
                    <a:lumMod val="85000"/>
                    <a:lumOff val="15000"/>
                  </a:prstClr>
                </a:solidFill>
                <a:sym typeface="Arial" panose="020B0604020202020204" pitchFamily="34" charset="0"/>
              </a:rPr>
              <a:t>我国经济</a:t>
            </a:r>
            <a:r>
              <a:rPr lang="zh-CN" altLang="en-US" sz="1800" dirty="0">
                <a:solidFill>
                  <a:prstClr val="black">
                    <a:lumMod val="85000"/>
                    <a:lumOff val="15000"/>
                  </a:prstClr>
                </a:solidFill>
                <a:sym typeface="Arial" panose="020B0604020202020204" pitchFamily="34" charset="0"/>
              </a:rPr>
              <a:t>实力、科技实力将大幅跃升，跻身创新型国家</a:t>
            </a:r>
            <a:r>
              <a:rPr lang="zh-CN" altLang="en-US" sz="1800" dirty="0" smtClean="0">
                <a:solidFill>
                  <a:prstClr val="black">
                    <a:lumMod val="85000"/>
                    <a:lumOff val="15000"/>
                  </a:prstClr>
                </a:solidFill>
                <a:sym typeface="Arial" panose="020B0604020202020204" pitchFamily="34" charset="0"/>
              </a:rPr>
              <a:t>前列</a:t>
            </a:r>
            <a:endParaRPr lang="zh-CN" altLang="en-US" sz="1800" dirty="0">
              <a:solidFill>
                <a:prstClr val="black">
                  <a:lumMod val="85000"/>
                  <a:lumOff val="15000"/>
                </a:prstClr>
              </a:solidFill>
            </a:endParaRPr>
          </a:p>
        </p:txBody>
      </p:sp>
      <p:sp>
        <p:nvSpPr>
          <p:cNvPr id="22" name="TextBox 18"/>
          <p:cNvSpPr txBox="1"/>
          <p:nvPr/>
        </p:nvSpPr>
        <p:spPr>
          <a:xfrm>
            <a:off x="7844182" y="3021352"/>
            <a:ext cx="3798242" cy="1322973"/>
          </a:xfrm>
          <a:prstGeom prst="rect">
            <a:avLst/>
          </a:prstGeom>
          <a:noFill/>
        </p:spPr>
        <p:txBody>
          <a:bodyPr wrap="square" lIns="90980" tIns="45489" rIns="90980" bIns="45489" rtlCol="0">
            <a:spAutoFit/>
          </a:bodyPr>
          <a:lstStyle>
            <a:defPPr>
              <a:defRPr lang="zh-CN"/>
            </a:defPPr>
            <a:lvl1pPr fontAlgn="base">
              <a:lnSpc>
                <a:spcPct val="125000"/>
              </a:lnSpc>
              <a:spcBef>
                <a:spcPct val="0"/>
              </a:spcBef>
              <a:spcAft>
                <a:spcPct val="0"/>
              </a:spcAft>
              <a:buNone/>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just"/>
            <a:r>
              <a:rPr lang="zh-CN" altLang="zh-CN" dirty="0">
                <a:solidFill>
                  <a:prstClr val="black">
                    <a:lumMod val="85000"/>
                    <a:lumOff val="15000"/>
                  </a:prstClr>
                </a:solidFill>
              </a:rPr>
              <a:t>人民平等参与、平等发展权利得到充分保障，法治国家、法治政府、法治社会基本建成，各方面制度更加完善，国家治理体系和治理能力现代化基本实现</a:t>
            </a:r>
            <a:endParaRPr lang="zh-CN" altLang="en-US" dirty="0">
              <a:solidFill>
                <a:prstClr val="black">
                  <a:lumMod val="85000"/>
                  <a:lumOff val="15000"/>
                </a:prstClr>
              </a:solidFill>
            </a:endParaRPr>
          </a:p>
        </p:txBody>
      </p:sp>
      <p:sp>
        <p:nvSpPr>
          <p:cNvPr id="24" name="TextBox 20"/>
          <p:cNvSpPr txBox="1"/>
          <p:nvPr/>
        </p:nvSpPr>
        <p:spPr>
          <a:xfrm>
            <a:off x="7130673" y="4599585"/>
            <a:ext cx="4614506" cy="784364"/>
          </a:xfrm>
          <a:prstGeom prst="rect">
            <a:avLst/>
          </a:prstGeom>
          <a:noFill/>
        </p:spPr>
        <p:txBody>
          <a:bodyPr wrap="square" lIns="90980" tIns="45489" rIns="90980" bIns="45489" rtlCol="0">
            <a:spAutoFit/>
          </a:bodyPr>
          <a:lstStyle>
            <a:defPPr>
              <a:defRPr lang="zh-CN"/>
            </a:defPPr>
            <a:lvl1pPr fontAlgn="base">
              <a:lnSpc>
                <a:spcPct val="125000"/>
              </a:lnSpc>
              <a:spcBef>
                <a:spcPct val="0"/>
              </a:spcBef>
              <a:spcAft>
                <a:spcPct val="0"/>
              </a:spcAft>
              <a:buNone/>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just"/>
            <a:r>
              <a:rPr lang="zh-CN" altLang="zh-CN" sz="1800" dirty="0">
                <a:solidFill>
                  <a:prstClr val="black">
                    <a:lumMod val="85000"/>
                    <a:lumOff val="15000"/>
                  </a:prstClr>
                </a:solidFill>
              </a:rPr>
              <a:t>社会文明程度达到新的高度，国家</a:t>
            </a:r>
            <a:r>
              <a:rPr lang="zh-CN" altLang="zh-CN" sz="1800" dirty="0" smtClean="0">
                <a:solidFill>
                  <a:prstClr val="black">
                    <a:lumMod val="85000"/>
                    <a:lumOff val="15000"/>
                  </a:prstClr>
                </a:solidFill>
              </a:rPr>
              <a:t>文化软</a:t>
            </a:r>
            <a:r>
              <a:rPr lang="zh-CN" altLang="zh-CN" sz="1800" dirty="0">
                <a:solidFill>
                  <a:prstClr val="black">
                    <a:lumMod val="85000"/>
                    <a:lumOff val="15000"/>
                  </a:prstClr>
                </a:solidFill>
              </a:rPr>
              <a:t>实力显著增强，中华文化影响更加广泛</a:t>
            </a:r>
            <a:r>
              <a:rPr lang="zh-CN" altLang="zh-CN" sz="1800" dirty="0" smtClean="0">
                <a:solidFill>
                  <a:prstClr val="black">
                    <a:lumMod val="85000"/>
                    <a:lumOff val="15000"/>
                  </a:prstClr>
                </a:solidFill>
              </a:rPr>
              <a:t>深入</a:t>
            </a:r>
            <a:endParaRPr lang="zh-CN" altLang="en-US" sz="1800" dirty="0">
              <a:solidFill>
                <a:prstClr val="black">
                  <a:lumMod val="85000"/>
                  <a:lumOff val="15000"/>
                </a:prstClr>
              </a:solidFill>
            </a:endParaRPr>
          </a:p>
        </p:txBody>
      </p:sp>
      <p:sp>
        <p:nvSpPr>
          <p:cNvPr id="26" name="TextBox 22"/>
          <p:cNvSpPr txBox="1"/>
          <p:nvPr/>
        </p:nvSpPr>
        <p:spPr>
          <a:xfrm>
            <a:off x="382340" y="4490612"/>
            <a:ext cx="3889886" cy="1322973"/>
          </a:xfrm>
          <a:prstGeom prst="rect">
            <a:avLst/>
          </a:prstGeom>
          <a:noFill/>
        </p:spPr>
        <p:txBody>
          <a:bodyPr wrap="square" lIns="90980" tIns="45489" rIns="90980" bIns="45489" rtlCol="0">
            <a:spAutoFit/>
          </a:bodyPr>
          <a:lstStyle>
            <a:defPPr>
              <a:defRPr lang="zh-CN"/>
            </a:defPPr>
            <a:lvl1pPr fontAlgn="base">
              <a:lnSpc>
                <a:spcPct val="125000"/>
              </a:lnSpc>
              <a:spcBef>
                <a:spcPct val="0"/>
              </a:spcBef>
              <a:spcAft>
                <a:spcPct val="0"/>
              </a:spcAft>
              <a:buNone/>
              <a:defRPr sz="1600">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dirty="0">
                <a:solidFill>
                  <a:prstClr val="black">
                    <a:lumMod val="85000"/>
                    <a:lumOff val="15000"/>
                  </a:prstClr>
                </a:solidFill>
                <a:sym typeface="Arial" panose="020B0604020202020204" pitchFamily="34" charset="0"/>
              </a:rPr>
              <a:t>人民生活更为宽裕，中等收入群体比例明显提高，城乡区域发展差距和居民生活水平差距显著缩小，基本公共服务均等化基本实现，全体人民共同富裕迈出坚实</a:t>
            </a:r>
            <a:r>
              <a:rPr lang="zh-CN" altLang="en-US" dirty="0" smtClean="0">
                <a:solidFill>
                  <a:prstClr val="black">
                    <a:lumMod val="85000"/>
                    <a:lumOff val="15000"/>
                  </a:prstClr>
                </a:solidFill>
                <a:sym typeface="Arial" panose="020B0604020202020204" pitchFamily="34" charset="0"/>
              </a:rPr>
              <a:t>步伐</a:t>
            </a:r>
            <a:endParaRPr lang="zh-CN" altLang="en-US" dirty="0">
              <a:solidFill>
                <a:prstClr val="black">
                  <a:lumMod val="85000"/>
                  <a:lumOff val="15000"/>
                </a:prstClr>
              </a:solidFill>
            </a:endParaRPr>
          </a:p>
        </p:txBody>
      </p:sp>
      <p:sp>
        <p:nvSpPr>
          <p:cNvPr id="28" name="TextBox 24"/>
          <p:cNvSpPr txBox="1"/>
          <p:nvPr/>
        </p:nvSpPr>
        <p:spPr>
          <a:xfrm>
            <a:off x="362445" y="3290656"/>
            <a:ext cx="3207293" cy="784364"/>
          </a:xfrm>
          <a:prstGeom prst="rect">
            <a:avLst/>
          </a:prstGeom>
          <a:noFill/>
        </p:spPr>
        <p:txBody>
          <a:bodyPr wrap="square" lIns="90980" tIns="45489" rIns="90980" bIns="45489" rtlCol="0">
            <a:spAutoFit/>
          </a:bodyPr>
          <a:lstStyle>
            <a:defPPr>
              <a:defRPr lang="zh-CN"/>
            </a:defPPr>
            <a:lvl1pPr algn="r" fontAlgn="base">
              <a:lnSpc>
                <a:spcPct val="125000"/>
              </a:lnSpc>
              <a:spcBef>
                <a:spcPct val="0"/>
              </a:spcBef>
              <a:spcAft>
                <a:spcPct val="0"/>
              </a:spcAft>
              <a:buNone/>
              <a:defRPr>
                <a:solidFill>
                  <a:prstClr val="black">
                    <a:lumMod val="85000"/>
                    <a:lumOff val="15000"/>
                  </a:prstClr>
                </a:solidFill>
                <a:latin typeface="微软雅黑" panose="020B0503020204020204" pitchFamily="34" charset="-122"/>
                <a:ea typeface="微软雅黑" panose="020B0503020204020204" pitchFamily="34" charset="-122"/>
              </a:defRPr>
            </a:lvl1pPr>
          </a:lstStyle>
          <a:p>
            <a:r>
              <a:rPr lang="zh-CN" altLang="en-US" dirty="0">
                <a:sym typeface="Arial" panose="020B0604020202020204" pitchFamily="34" charset="0"/>
              </a:rPr>
              <a:t>现代社会治理格局基本形成，社会充满活力又和谐</a:t>
            </a:r>
            <a:r>
              <a:rPr lang="zh-CN" altLang="en-US" dirty="0" smtClean="0">
                <a:sym typeface="Arial" panose="020B0604020202020204" pitchFamily="34" charset="0"/>
              </a:rPr>
              <a:t>有序</a:t>
            </a:r>
            <a:endParaRPr lang="zh-CN" altLang="en-US" dirty="0"/>
          </a:p>
        </p:txBody>
      </p:sp>
      <p:sp>
        <p:nvSpPr>
          <p:cNvPr id="32" name="文本框 31"/>
          <p:cNvSpPr txBox="1">
            <a:spLocks noChangeArrowheads="1"/>
          </p:cNvSpPr>
          <p:nvPr/>
        </p:nvSpPr>
        <p:spPr bwMode="auto">
          <a:xfrm>
            <a:off x="1781614" y="300579"/>
            <a:ext cx="772814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基本实现社会主义现代化</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
        <p:nvSpPr>
          <p:cNvPr id="34" name="矩形 33"/>
          <p:cNvSpPr/>
          <p:nvPr/>
        </p:nvSpPr>
        <p:spPr>
          <a:xfrm>
            <a:off x="4992662" y="3427143"/>
            <a:ext cx="1428596" cy="523220"/>
          </a:xfrm>
          <a:prstGeom prst="rect">
            <a:avLst/>
          </a:prstGeom>
        </p:spPr>
        <p:txBody>
          <a:bodyPr wrap="none">
            <a:spAutoFit/>
          </a:bodyPr>
          <a:lstStyle/>
          <a:p>
            <a:r>
              <a:rPr lang="en-US" altLang="zh-CN" sz="2800" b="1"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2035</a:t>
            </a:r>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年</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KSO_Shape"/>
          <p:cNvSpPr>
            <a:spLocks/>
          </p:cNvSpPr>
          <p:nvPr/>
        </p:nvSpPr>
        <p:spPr bwMode="auto">
          <a:xfrm>
            <a:off x="6086989" y="4554529"/>
            <a:ext cx="649667" cy="669092"/>
          </a:xfrm>
          <a:custGeom>
            <a:avLst/>
            <a:gdLst>
              <a:gd name="T0" fmla="*/ 1457935 w 3279"/>
              <a:gd name="T1" fmla="*/ 1800397 h 3279"/>
              <a:gd name="T2" fmla="*/ 336911 w 3279"/>
              <a:gd name="T3" fmla="*/ 1800397 h 3279"/>
              <a:gd name="T4" fmla="*/ 0 w 3279"/>
              <a:gd name="T5" fmla="*/ 1458876 h 3279"/>
              <a:gd name="T6" fmla="*/ 0 w 3279"/>
              <a:gd name="T7" fmla="*/ 0 h 3279"/>
              <a:gd name="T8" fmla="*/ 1332828 w 3279"/>
              <a:gd name="T9" fmla="*/ 0 h 3279"/>
              <a:gd name="T10" fmla="*/ 1332828 w 3279"/>
              <a:gd name="T11" fmla="*/ 107618 h 3279"/>
              <a:gd name="T12" fmla="*/ 1584139 w 3279"/>
              <a:gd name="T13" fmla="*/ 107618 h 3279"/>
              <a:gd name="T14" fmla="*/ 1584139 w 3279"/>
              <a:gd name="T15" fmla="*/ 107618 h 3279"/>
              <a:gd name="T16" fmla="*/ 1584139 w 3279"/>
              <a:gd name="T17" fmla="*/ 215235 h 3279"/>
              <a:gd name="T18" fmla="*/ 1682359 w 3279"/>
              <a:gd name="T19" fmla="*/ 215235 h 3279"/>
              <a:gd name="T20" fmla="*/ 1799235 w 3279"/>
              <a:gd name="T21" fmla="*/ 215235 h 3279"/>
              <a:gd name="T22" fmla="*/ 1799235 w 3279"/>
              <a:gd name="T23" fmla="*/ 1458876 h 3279"/>
              <a:gd name="T24" fmla="*/ 1457935 w 3279"/>
              <a:gd name="T25" fmla="*/ 1800397 h 3279"/>
              <a:gd name="T26" fmla="*/ 1189064 w 3279"/>
              <a:gd name="T27" fmla="*/ 143307 h 3279"/>
              <a:gd name="T28" fmla="*/ 143763 w 3279"/>
              <a:gd name="T29" fmla="*/ 143307 h 3279"/>
              <a:gd name="T30" fmla="*/ 143763 w 3279"/>
              <a:gd name="T31" fmla="*/ 1495115 h 3279"/>
              <a:gd name="T32" fmla="*/ 264480 w 3279"/>
              <a:gd name="T33" fmla="*/ 1620851 h 3279"/>
              <a:gd name="T34" fmla="*/ 1189064 w 3279"/>
              <a:gd name="T35" fmla="*/ 1620851 h 3279"/>
              <a:gd name="T36" fmla="*/ 1189064 w 3279"/>
              <a:gd name="T37" fmla="*/ 143307 h 3279"/>
              <a:gd name="T38" fmla="*/ 1687297 w 3279"/>
              <a:gd name="T39" fmla="*/ 322303 h 3279"/>
              <a:gd name="T40" fmla="*/ 1584139 w 3279"/>
              <a:gd name="T41" fmla="*/ 322303 h 3279"/>
              <a:gd name="T42" fmla="*/ 1584139 w 3279"/>
              <a:gd name="T43" fmla="*/ 1402871 h 3279"/>
              <a:gd name="T44" fmla="*/ 1514452 w 3279"/>
              <a:gd name="T45" fmla="*/ 1458876 h 3279"/>
              <a:gd name="T46" fmla="*/ 1440376 w 3279"/>
              <a:gd name="T47" fmla="*/ 1402871 h 3279"/>
              <a:gd name="T48" fmla="*/ 1440376 w 3279"/>
              <a:gd name="T49" fmla="*/ 215235 h 3279"/>
              <a:gd name="T50" fmla="*/ 1332828 w 3279"/>
              <a:gd name="T51" fmla="*/ 215235 h 3279"/>
              <a:gd name="T52" fmla="*/ 1332828 w 3279"/>
              <a:gd name="T53" fmla="*/ 1456680 h 3279"/>
              <a:gd name="T54" fmla="*/ 1514452 w 3279"/>
              <a:gd name="T55" fmla="*/ 1625244 h 3279"/>
              <a:gd name="T56" fmla="*/ 1687297 w 3279"/>
              <a:gd name="T57" fmla="*/ 1456680 h 3279"/>
              <a:gd name="T58" fmla="*/ 1687297 w 3279"/>
              <a:gd name="T59" fmla="*/ 322303 h 3279"/>
              <a:gd name="T60" fmla="*/ 323193 w 3279"/>
              <a:gd name="T61" fmla="*/ 1333139 h 3279"/>
              <a:gd name="T62" fmla="*/ 686442 w 3279"/>
              <a:gd name="T63" fmla="*/ 1333139 h 3279"/>
              <a:gd name="T64" fmla="*/ 686442 w 3279"/>
              <a:gd name="T65" fmla="*/ 1440757 h 3279"/>
              <a:gd name="T66" fmla="*/ 323193 w 3279"/>
              <a:gd name="T67" fmla="*/ 1440757 h 3279"/>
              <a:gd name="T68" fmla="*/ 323193 w 3279"/>
              <a:gd name="T69" fmla="*/ 1333139 h 3279"/>
              <a:gd name="T70" fmla="*/ 323193 w 3279"/>
              <a:gd name="T71" fmla="*/ 1113512 h 3279"/>
              <a:gd name="T72" fmla="*/ 789600 w 3279"/>
              <a:gd name="T73" fmla="*/ 1113512 h 3279"/>
              <a:gd name="T74" fmla="*/ 789600 w 3279"/>
              <a:gd name="T75" fmla="*/ 1225522 h 3279"/>
              <a:gd name="T76" fmla="*/ 323193 w 3279"/>
              <a:gd name="T77" fmla="*/ 1225522 h 3279"/>
              <a:gd name="T78" fmla="*/ 323193 w 3279"/>
              <a:gd name="T79" fmla="*/ 1113512 h 3279"/>
              <a:gd name="T80" fmla="*/ 1009635 w 3279"/>
              <a:gd name="T81" fmla="*/ 1225522 h 3279"/>
              <a:gd name="T82" fmla="*/ 897697 w 3279"/>
              <a:gd name="T83" fmla="*/ 1225522 h 3279"/>
              <a:gd name="T84" fmla="*/ 897697 w 3279"/>
              <a:gd name="T85" fmla="*/ 1113512 h 3279"/>
              <a:gd name="T86" fmla="*/ 1009635 w 3279"/>
              <a:gd name="T87" fmla="*/ 1113512 h 3279"/>
              <a:gd name="T88" fmla="*/ 1009635 w 3279"/>
              <a:gd name="T89" fmla="*/ 1225522 h 3279"/>
              <a:gd name="T90" fmla="*/ 789600 w 3279"/>
              <a:gd name="T91" fmla="*/ 897728 h 3279"/>
              <a:gd name="T92" fmla="*/ 1009635 w 3279"/>
              <a:gd name="T93" fmla="*/ 897728 h 3279"/>
              <a:gd name="T94" fmla="*/ 1009635 w 3279"/>
              <a:gd name="T95" fmla="*/ 1010287 h 3279"/>
              <a:gd name="T96" fmla="*/ 789600 w 3279"/>
              <a:gd name="T97" fmla="*/ 1010287 h 3279"/>
              <a:gd name="T98" fmla="*/ 789600 w 3279"/>
              <a:gd name="T99" fmla="*/ 897728 h 3279"/>
              <a:gd name="T100" fmla="*/ 323193 w 3279"/>
              <a:gd name="T101" fmla="*/ 327794 h 3279"/>
              <a:gd name="T102" fmla="*/ 1009635 w 3279"/>
              <a:gd name="T103" fmla="*/ 327794 h 3279"/>
              <a:gd name="T104" fmla="*/ 1009635 w 3279"/>
              <a:gd name="T105" fmla="*/ 790110 h 3279"/>
              <a:gd name="T106" fmla="*/ 323193 w 3279"/>
              <a:gd name="T107" fmla="*/ 790110 h 3279"/>
              <a:gd name="T108" fmla="*/ 323193 w 3279"/>
              <a:gd name="T109" fmla="*/ 327794 h 3279"/>
              <a:gd name="T110" fmla="*/ 682052 w 3279"/>
              <a:gd name="T111" fmla="*/ 1010287 h 3279"/>
              <a:gd name="T112" fmla="*/ 323193 w 3279"/>
              <a:gd name="T113" fmla="*/ 1010287 h 3279"/>
              <a:gd name="T114" fmla="*/ 323193 w 3279"/>
              <a:gd name="T115" fmla="*/ 897728 h 3279"/>
              <a:gd name="T116" fmla="*/ 682052 w 3279"/>
              <a:gd name="T117" fmla="*/ 897728 h 3279"/>
              <a:gd name="T118" fmla="*/ 682052 w 3279"/>
              <a:gd name="T119" fmla="*/ 1010287 h 327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79" h="3279">
                <a:moveTo>
                  <a:pt x="2657" y="3279"/>
                </a:moveTo>
                <a:cubicBezTo>
                  <a:pt x="614" y="3279"/>
                  <a:pt x="614" y="3279"/>
                  <a:pt x="614" y="3279"/>
                </a:cubicBezTo>
                <a:cubicBezTo>
                  <a:pt x="275" y="3279"/>
                  <a:pt x="0" y="2996"/>
                  <a:pt x="0" y="2657"/>
                </a:cubicBezTo>
                <a:cubicBezTo>
                  <a:pt x="0" y="0"/>
                  <a:pt x="0" y="0"/>
                  <a:pt x="0" y="0"/>
                </a:cubicBezTo>
                <a:cubicBezTo>
                  <a:pt x="2429" y="0"/>
                  <a:pt x="2429" y="0"/>
                  <a:pt x="2429" y="0"/>
                </a:cubicBezTo>
                <a:cubicBezTo>
                  <a:pt x="2429" y="196"/>
                  <a:pt x="2429" y="196"/>
                  <a:pt x="2429" y="196"/>
                </a:cubicBezTo>
                <a:cubicBezTo>
                  <a:pt x="2887" y="196"/>
                  <a:pt x="2887" y="196"/>
                  <a:pt x="2887" y="196"/>
                </a:cubicBezTo>
                <a:cubicBezTo>
                  <a:pt x="2887" y="196"/>
                  <a:pt x="2887" y="196"/>
                  <a:pt x="2887" y="196"/>
                </a:cubicBezTo>
                <a:cubicBezTo>
                  <a:pt x="2887" y="392"/>
                  <a:pt x="2887" y="392"/>
                  <a:pt x="2887" y="392"/>
                </a:cubicBezTo>
                <a:cubicBezTo>
                  <a:pt x="3066" y="392"/>
                  <a:pt x="3066" y="392"/>
                  <a:pt x="3066" y="392"/>
                </a:cubicBezTo>
                <a:cubicBezTo>
                  <a:pt x="3279" y="392"/>
                  <a:pt x="3279" y="392"/>
                  <a:pt x="3279" y="392"/>
                </a:cubicBezTo>
                <a:cubicBezTo>
                  <a:pt x="3279" y="2657"/>
                  <a:pt x="3279" y="2657"/>
                  <a:pt x="3279" y="2657"/>
                </a:cubicBezTo>
                <a:cubicBezTo>
                  <a:pt x="3279" y="2996"/>
                  <a:pt x="2996" y="3279"/>
                  <a:pt x="2657" y="3279"/>
                </a:cubicBezTo>
                <a:close/>
                <a:moveTo>
                  <a:pt x="2167" y="261"/>
                </a:moveTo>
                <a:cubicBezTo>
                  <a:pt x="262" y="261"/>
                  <a:pt x="262" y="261"/>
                  <a:pt x="262" y="261"/>
                </a:cubicBezTo>
                <a:cubicBezTo>
                  <a:pt x="262" y="2723"/>
                  <a:pt x="262" y="2723"/>
                  <a:pt x="262" y="2723"/>
                </a:cubicBezTo>
                <a:cubicBezTo>
                  <a:pt x="262" y="2836"/>
                  <a:pt x="370" y="2952"/>
                  <a:pt x="482" y="2952"/>
                </a:cubicBezTo>
                <a:cubicBezTo>
                  <a:pt x="2167" y="2952"/>
                  <a:pt x="2167" y="2952"/>
                  <a:pt x="2167" y="2952"/>
                </a:cubicBezTo>
                <a:lnTo>
                  <a:pt x="2167" y="261"/>
                </a:lnTo>
                <a:close/>
                <a:moveTo>
                  <a:pt x="3075" y="587"/>
                </a:moveTo>
                <a:cubicBezTo>
                  <a:pt x="2887" y="587"/>
                  <a:pt x="2887" y="587"/>
                  <a:pt x="2887" y="587"/>
                </a:cubicBezTo>
                <a:cubicBezTo>
                  <a:pt x="2887" y="2555"/>
                  <a:pt x="2887" y="2555"/>
                  <a:pt x="2887" y="2555"/>
                </a:cubicBezTo>
                <a:cubicBezTo>
                  <a:pt x="2887" y="2611"/>
                  <a:pt x="2816" y="2657"/>
                  <a:pt x="2760" y="2657"/>
                </a:cubicBezTo>
                <a:cubicBezTo>
                  <a:pt x="2703" y="2657"/>
                  <a:pt x="2625" y="2611"/>
                  <a:pt x="2625" y="2555"/>
                </a:cubicBezTo>
                <a:cubicBezTo>
                  <a:pt x="2625" y="392"/>
                  <a:pt x="2625" y="392"/>
                  <a:pt x="2625" y="392"/>
                </a:cubicBezTo>
                <a:cubicBezTo>
                  <a:pt x="2429" y="392"/>
                  <a:pt x="2429" y="392"/>
                  <a:pt x="2429" y="392"/>
                </a:cubicBezTo>
                <a:cubicBezTo>
                  <a:pt x="2429" y="2653"/>
                  <a:pt x="2429" y="2653"/>
                  <a:pt x="2429" y="2653"/>
                </a:cubicBezTo>
                <a:cubicBezTo>
                  <a:pt x="2429" y="2823"/>
                  <a:pt x="2590" y="2960"/>
                  <a:pt x="2760" y="2960"/>
                </a:cubicBezTo>
                <a:cubicBezTo>
                  <a:pt x="2929" y="2960"/>
                  <a:pt x="3075" y="2823"/>
                  <a:pt x="3075" y="2653"/>
                </a:cubicBezTo>
                <a:lnTo>
                  <a:pt x="3075" y="587"/>
                </a:lnTo>
                <a:close/>
                <a:moveTo>
                  <a:pt x="589" y="2428"/>
                </a:moveTo>
                <a:cubicBezTo>
                  <a:pt x="1251" y="2428"/>
                  <a:pt x="1251" y="2428"/>
                  <a:pt x="1251" y="2428"/>
                </a:cubicBezTo>
                <a:cubicBezTo>
                  <a:pt x="1251" y="2624"/>
                  <a:pt x="1251" y="2624"/>
                  <a:pt x="1251" y="2624"/>
                </a:cubicBezTo>
                <a:cubicBezTo>
                  <a:pt x="589" y="2624"/>
                  <a:pt x="589" y="2624"/>
                  <a:pt x="589" y="2624"/>
                </a:cubicBezTo>
                <a:lnTo>
                  <a:pt x="589" y="2428"/>
                </a:lnTo>
                <a:close/>
                <a:moveTo>
                  <a:pt x="589" y="2028"/>
                </a:moveTo>
                <a:cubicBezTo>
                  <a:pt x="1439" y="2028"/>
                  <a:pt x="1439" y="2028"/>
                  <a:pt x="1439" y="2028"/>
                </a:cubicBezTo>
                <a:cubicBezTo>
                  <a:pt x="1439" y="2232"/>
                  <a:pt x="1439" y="2232"/>
                  <a:pt x="1439" y="2232"/>
                </a:cubicBezTo>
                <a:cubicBezTo>
                  <a:pt x="589" y="2232"/>
                  <a:pt x="589" y="2232"/>
                  <a:pt x="589" y="2232"/>
                </a:cubicBezTo>
                <a:lnTo>
                  <a:pt x="589" y="2028"/>
                </a:lnTo>
                <a:close/>
                <a:moveTo>
                  <a:pt x="1840" y="2232"/>
                </a:moveTo>
                <a:cubicBezTo>
                  <a:pt x="1636" y="2232"/>
                  <a:pt x="1636" y="2232"/>
                  <a:pt x="1636" y="2232"/>
                </a:cubicBezTo>
                <a:cubicBezTo>
                  <a:pt x="1636" y="2028"/>
                  <a:pt x="1636" y="2028"/>
                  <a:pt x="1636" y="2028"/>
                </a:cubicBezTo>
                <a:cubicBezTo>
                  <a:pt x="1840" y="2028"/>
                  <a:pt x="1840" y="2028"/>
                  <a:pt x="1840" y="2028"/>
                </a:cubicBezTo>
                <a:lnTo>
                  <a:pt x="1840" y="2232"/>
                </a:lnTo>
                <a:close/>
                <a:moveTo>
                  <a:pt x="1439" y="1635"/>
                </a:moveTo>
                <a:cubicBezTo>
                  <a:pt x="1840" y="1635"/>
                  <a:pt x="1840" y="1635"/>
                  <a:pt x="1840" y="1635"/>
                </a:cubicBezTo>
                <a:cubicBezTo>
                  <a:pt x="1840" y="1840"/>
                  <a:pt x="1840" y="1840"/>
                  <a:pt x="1840" y="1840"/>
                </a:cubicBezTo>
                <a:cubicBezTo>
                  <a:pt x="1439" y="1840"/>
                  <a:pt x="1439" y="1840"/>
                  <a:pt x="1439" y="1840"/>
                </a:cubicBezTo>
                <a:lnTo>
                  <a:pt x="1439" y="1635"/>
                </a:lnTo>
                <a:close/>
                <a:moveTo>
                  <a:pt x="589" y="597"/>
                </a:moveTo>
                <a:cubicBezTo>
                  <a:pt x="1840" y="597"/>
                  <a:pt x="1840" y="597"/>
                  <a:pt x="1840" y="597"/>
                </a:cubicBezTo>
                <a:cubicBezTo>
                  <a:pt x="1840" y="1439"/>
                  <a:pt x="1840" y="1439"/>
                  <a:pt x="1840" y="1439"/>
                </a:cubicBezTo>
                <a:cubicBezTo>
                  <a:pt x="589" y="1439"/>
                  <a:pt x="589" y="1439"/>
                  <a:pt x="589" y="1439"/>
                </a:cubicBezTo>
                <a:lnTo>
                  <a:pt x="589" y="597"/>
                </a:lnTo>
                <a:close/>
                <a:moveTo>
                  <a:pt x="1243" y="1840"/>
                </a:moveTo>
                <a:cubicBezTo>
                  <a:pt x="589" y="1840"/>
                  <a:pt x="589" y="1840"/>
                  <a:pt x="589" y="1840"/>
                </a:cubicBezTo>
                <a:cubicBezTo>
                  <a:pt x="589" y="1635"/>
                  <a:pt x="589" y="1635"/>
                  <a:pt x="589" y="1635"/>
                </a:cubicBezTo>
                <a:cubicBezTo>
                  <a:pt x="1243" y="1635"/>
                  <a:pt x="1243" y="1635"/>
                  <a:pt x="1243" y="1635"/>
                </a:cubicBezTo>
                <a:lnTo>
                  <a:pt x="1243" y="1840"/>
                </a:ln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8" name="KSO_Shape"/>
          <p:cNvSpPr>
            <a:spLocks/>
          </p:cNvSpPr>
          <p:nvPr/>
        </p:nvSpPr>
        <p:spPr bwMode="auto">
          <a:xfrm>
            <a:off x="4531563" y="4569375"/>
            <a:ext cx="907647" cy="678597"/>
          </a:xfrm>
          <a:custGeom>
            <a:avLst/>
            <a:gdLst>
              <a:gd name="T0" fmla="*/ 675126 w 3852863"/>
              <a:gd name="T1" fmla="*/ 740867 h 2538413"/>
              <a:gd name="T2" fmla="*/ 720221 w 3852863"/>
              <a:gd name="T3" fmla="*/ 1122360 h 2538413"/>
              <a:gd name="T4" fmla="*/ 101412 w 3852863"/>
              <a:gd name="T5" fmla="*/ 418992 h 2538413"/>
              <a:gd name="T6" fmla="*/ 68759 w 3852863"/>
              <a:gd name="T7" fmla="*/ 436721 h 2538413"/>
              <a:gd name="T8" fmla="*/ 53688 w 3852863"/>
              <a:gd name="T9" fmla="*/ 470610 h 2538413"/>
              <a:gd name="T10" fmla="*/ 57613 w 3852863"/>
              <a:gd name="T11" fmla="*/ 1164383 h 2538413"/>
              <a:gd name="T12" fmla="*/ 81789 w 3852863"/>
              <a:gd name="T13" fmla="*/ 1192624 h 2538413"/>
              <a:gd name="T14" fmla="*/ 133122 w 3852863"/>
              <a:gd name="T15" fmla="*/ 1200625 h 2538413"/>
              <a:gd name="T16" fmla="*/ 1216783 w 3852863"/>
              <a:gd name="T17" fmla="*/ 1198743 h 2538413"/>
              <a:gd name="T18" fmla="*/ 1247709 w 3852863"/>
              <a:gd name="T19" fmla="*/ 1178033 h 2538413"/>
              <a:gd name="T20" fmla="*/ 1259639 w 3852863"/>
              <a:gd name="T21" fmla="*/ 1142732 h 2538413"/>
              <a:gd name="T22" fmla="*/ 1253360 w 3852863"/>
              <a:gd name="T23" fmla="*/ 449586 h 2538413"/>
              <a:gd name="T24" fmla="*/ 1226516 w 3852863"/>
              <a:gd name="T25" fmla="*/ 423699 h 2538413"/>
              <a:gd name="T26" fmla="*/ 990255 w 3852863"/>
              <a:gd name="T27" fmla="*/ 418208 h 2538413"/>
              <a:gd name="T28" fmla="*/ 990255 w 3852863"/>
              <a:gd name="T29" fmla="*/ 364708 h 2538413"/>
              <a:gd name="T30" fmla="*/ 1249435 w 3852863"/>
              <a:gd name="T31" fmla="*/ 375534 h 2538413"/>
              <a:gd name="T32" fmla="*/ 1300769 w 3852863"/>
              <a:gd name="T33" fmla="*/ 425111 h 2538413"/>
              <a:gd name="T34" fmla="*/ 1313171 w 3852863"/>
              <a:gd name="T35" fmla="*/ 1142732 h 2538413"/>
              <a:gd name="T36" fmla="*/ 1290094 w 3852863"/>
              <a:gd name="T37" fmla="*/ 1210509 h 2538413"/>
              <a:gd name="T38" fmla="*/ 1230754 w 3852863"/>
              <a:gd name="T39" fmla="*/ 1250203 h 2538413"/>
              <a:gd name="T40" fmla="*/ 196387 w 3852863"/>
              <a:gd name="T41" fmla="*/ 1254125 h 2538413"/>
              <a:gd name="T42" fmla="*/ 59026 w 3852863"/>
              <a:gd name="T43" fmla="*/ 1241103 h 2538413"/>
              <a:gd name="T44" fmla="*/ 9890 w 3852863"/>
              <a:gd name="T45" fmla="*/ 1189172 h 2538413"/>
              <a:gd name="T46" fmla="*/ 157 w 3852863"/>
              <a:gd name="T47" fmla="*/ 470767 h 2538413"/>
              <a:gd name="T48" fmla="*/ 26217 w 3852863"/>
              <a:gd name="T49" fmla="*/ 404245 h 2538413"/>
              <a:gd name="T50" fmla="*/ 87440 w 3852863"/>
              <a:gd name="T51" fmla="*/ 367375 h 2538413"/>
              <a:gd name="T52" fmla="*/ 1415839 w 3852863"/>
              <a:gd name="T53" fmla="*/ 171766 h 2538413"/>
              <a:gd name="T54" fmla="*/ 1553199 w 3852863"/>
              <a:gd name="T55" fmla="*/ 184790 h 2538413"/>
              <a:gd name="T56" fmla="*/ 1602336 w 3852863"/>
              <a:gd name="T57" fmla="*/ 236887 h 2538413"/>
              <a:gd name="T58" fmla="*/ 1612069 w 3852863"/>
              <a:gd name="T59" fmla="*/ 955105 h 2538413"/>
              <a:gd name="T60" fmla="*/ 1586009 w 3852863"/>
              <a:gd name="T61" fmla="*/ 1021639 h 2538413"/>
              <a:gd name="T62" fmla="*/ 1524942 w 3852863"/>
              <a:gd name="T63" fmla="*/ 1058515 h 2538413"/>
              <a:gd name="T64" fmla="*/ 1475806 w 3852863"/>
              <a:gd name="T65" fmla="*/ 1007673 h 2538413"/>
              <a:gd name="T66" fmla="*/ 1530908 w 3852863"/>
              <a:gd name="T67" fmla="*/ 999357 h 2538413"/>
              <a:gd name="T68" fmla="*/ 1554926 w 3852863"/>
              <a:gd name="T69" fmla="*/ 971111 h 2538413"/>
              <a:gd name="T70" fmla="*/ 1558694 w 3852863"/>
              <a:gd name="T71" fmla="*/ 277059 h 2538413"/>
              <a:gd name="T72" fmla="*/ 1543152 w 3852863"/>
              <a:gd name="T73" fmla="*/ 243321 h 2538413"/>
              <a:gd name="T74" fmla="*/ 1510343 w 3852863"/>
              <a:gd name="T75" fmla="*/ 225903 h 2538413"/>
              <a:gd name="T76" fmla="*/ 411926 w 3852863"/>
              <a:gd name="T77" fmla="*/ 225118 h 2538413"/>
              <a:gd name="T78" fmla="*/ 376134 w 3852863"/>
              <a:gd name="T79" fmla="*/ 236260 h 2538413"/>
              <a:gd name="T80" fmla="*/ 354941 w 3852863"/>
              <a:gd name="T81" fmla="*/ 267016 h 2538413"/>
              <a:gd name="T82" fmla="*/ 302194 w 3852863"/>
              <a:gd name="T83" fmla="*/ 257130 h 2538413"/>
              <a:gd name="T84" fmla="*/ 340184 w 3852863"/>
              <a:gd name="T85" fmla="*/ 196716 h 2538413"/>
              <a:gd name="T86" fmla="*/ 404705 w 3852863"/>
              <a:gd name="T87" fmla="*/ 171923 h 2538413"/>
              <a:gd name="T88" fmla="*/ 1796197 w 3852863"/>
              <a:gd name="T89" fmla="*/ 0 h 2538413"/>
              <a:gd name="T90" fmla="*/ 1863395 w 3852863"/>
              <a:gd name="T91" fmla="*/ 24479 h 2538413"/>
              <a:gd name="T92" fmla="*/ 1902017 w 3852863"/>
              <a:gd name="T93" fmla="*/ 84579 h 2538413"/>
              <a:gd name="T94" fmla="*/ 1902174 w 3852863"/>
              <a:gd name="T95" fmla="*/ 803896 h 2538413"/>
              <a:gd name="T96" fmla="*/ 1864179 w 3852863"/>
              <a:gd name="T97" fmla="*/ 864467 h 2538413"/>
              <a:gd name="T98" fmla="*/ 1799651 w 3852863"/>
              <a:gd name="T99" fmla="*/ 889260 h 2538413"/>
              <a:gd name="T100" fmla="*/ 1795412 w 3852863"/>
              <a:gd name="T101" fmla="*/ 835907 h 2538413"/>
              <a:gd name="T102" fmla="*/ 1828226 w 3852863"/>
              <a:gd name="T103" fmla="*/ 824766 h 2538413"/>
              <a:gd name="T104" fmla="*/ 1849421 w 3852863"/>
              <a:gd name="T105" fmla="*/ 794167 h 2538413"/>
              <a:gd name="T106" fmla="*/ 1850049 w 3852863"/>
              <a:gd name="T107" fmla="*/ 97290 h 2538413"/>
              <a:gd name="T108" fmla="*/ 1829953 w 3852863"/>
              <a:gd name="T109" fmla="*/ 66063 h 2538413"/>
              <a:gd name="T110" fmla="*/ 1795098 w 3852863"/>
              <a:gd name="T111" fmla="*/ 53352 h 2538413"/>
              <a:gd name="T112" fmla="*/ 695922 w 3852863"/>
              <a:gd name="T113" fmla="*/ 53823 h 2538413"/>
              <a:gd name="T114" fmla="*/ 662481 w 3852863"/>
              <a:gd name="T115" fmla="*/ 69986 h 2538413"/>
              <a:gd name="T116" fmla="*/ 645838 w 3852863"/>
              <a:gd name="T117" fmla="*/ 103096 h 2538413"/>
              <a:gd name="T118" fmla="*/ 599522 w 3852863"/>
              <a:gd name="T119" fmla="*/ 70613 h 2538413"/>
              <a:gd name="T120" fmla="*/ 645524 w 3852863"/>
              <a:gd name="T121" fmla="*/ 16006 h 253841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852863" h="2538413">
                <a:moveTo>
                  <a:pt x="800100" y="1060450"/>
                </a:moveTo>
                <a:lnTo>
                  <a:pt x="1115027" y="1060450"/>
                </a:lnTo>
                <a:lnTo>
                  <a:pt x="1237057" y="1351598"/>
                </a:lnTo>
                <a:lnTo>
                  <a:pt x="1263433" y="1413828"/>
                </a:lnTo>
                <a:lnTo>
                  <a:pt x="1275827" y="1442720"/>
                </a:lnTo>
                <a:lnTo>
                  <a:pt x="1287267" y="1470660"/>
                </a:lnTo>
                <a:lnTo>
                  <a:pt x="1298390" y="1498600"/>
                </a:lnTo>
                <a:lnTo>
                  <a:pt x="1309195" y="1526223"/>
                </a:lnTo>
                <a:lnTo>
                  <a:pt x="1319999" y="1554163"/>
                </a:lnTo>
                <a:lnTo>
                  <a:pt x="1330486" y="1583373"/>
                </a:lnTo>
                <a:lnTo>
                  <a:pt x="1334300" y="1583373"/>
                </a:lnTo>
                <a:lnTo>
                  <a:pt x="1344469" y="1555115"/>
                </a:lnTo>
                <a:lnTo>
                  <a:pt x="1354956" y="1527493"/>
                </a:lnTo>
                <a:lnTo>
                  <a:pt x="1365443" y="1499553"/>
                </a:lnTo>
                <a:lnTo>
                  <a:pt x="1376883" y="1471295"/>
                </a:lnTo>
                <a:lnTo>
                  <a:pt x="1400082" y="1413828"/>
                </a:lnTo>
                <a:lnTo>
                  <a:pt x="1426140" y="1351598"/>
                </a:lnTo>
                <a:lnTo>
                  <a:pt x="1548488" y="1060450"/>
                </a:lnTo>
                <a:lnTo>
                  <a:pt x="1855788" y="1060450"/>
                </a:lnTo>
                <a:lnTo>
                  <a:pt x="1482706" y="1720533"/>
                </a:lnTo>
                <a:lnTo>
                  <a:pt x="1664163" y="1720533"/>
                </a:lnTo>
                <a:lnTo>
                  <a:pt x="1664163" y="1849755"/>
                </a:lnTo>
                <a:lnTo>
                  <a:pt x="1456648" y="1849755"/>
                </a:lnTo>
                <a:lnTo>
                  <a:pt x="1456648" y="1931353"/>
                </a:lnTo>
                <a:lnTo>
                  <a:pt x="1664163" y="1931353"/>
                </a:lnTo>
                <a:lnTo>
                  <a:pt x="1664163" y="2060576"/>
                </a:lnTo>
                <a:lnTo>
                  <a:pt x="1456648" y="2060576"/>
                </a:lnTo>
                <a:lnTo>
                  <a:pt x="1456648" y="2271713"/>
                </a:lnTo>
                <a:lnTo>
                  <a:pt x="1183351" y="2271713"/>
                </a:lnTo>
                <a:lnTo>
                  <a:pt x="1183351" y="2060576"/>
                </a:lnTo>
                <a:lnTo>
                  <a:pt x="991726" y="2060576"/>
                </a:lnTo>
                <a:lnTo>
                  <a:pt x="991726" y="1931353"/>
                </a:lnTo>
                <a:lnTo>
                  <a:pt x="1183351" y="1931353"/>
                </a:lnTo>
                <a:lnTo>
                  <a:pt x="1183351" y="1849755"/>
                </a:lnTo>
                <a:lnTo>
                  <a:pt x="991726" y="1849755"/>
                </a:lnTo>
                <a:lnTo>
                  <a:pt x="991726" y="1720533"/>
                </a:lnTo>
                <a:lnTo>
                  <a:pt x="1153479" y="1720533"/>
                </a:lnTo>
                <a:lnTo>
                  <a:pt x="800100" y="1060450"/>
                </a:lnTo>
                <a:close/>
                <a:moveTo>
                  <a:pt x="221615" y="846475"/>
                </a:moveTo>
                <a:lnTo>
                  <a:pt x="216218" y="846792"/>
                </a:lnTo>
                <a:lnTo>
                  <a:pt x="210820" y="847427"/>
                </a:lnTo>
                <a:lnTo>
                  <a:pt x="205105" y="848062"/>
                </a:lnTo>
                <a:lnTo>
                  <a:pt x="200025" y="849015"/>
                </a:lnTo>
                <a:lnTo>
                  <a:pt x="194628" y="850285"/>
                </a:lnTo>
                <a:lnTo>
                  <a:pt x="189230" y="851873"/>
                </a:lnTo>
                <a:lnTo>
                  <a:pt x="184150" y="853778"/>
                </a:lnTo>
                <a:lnTo>
                  <a:pt x="179070" y="855684"/>
                </a:lnTo>
                <a:lnTo>
                  <a:pt x="174308" y="857907"/>
                </a:lnTo>
                <a:lnTo>
                  <a:pt x="169228" y="860447"/>
                </a:lnTo>
                <a:lnTo>
                  <a:pt x="164465" y="863305"/>
                </a:lnTo>
                <a:lnTo>
                  <a:pt x="160020" y="866163"/>
                </a:lnTo>
                <a:lnTo>
                  <a:pt x="155258" y="869021"/>
                </a:lnTo>
                <a:lnTo>
                  <a:pt x="151130" y="872514"/>
                </a:lnTo>
                <a:lnTo>
                  <a:pt x="147003" y="876007"/>
                </a:lnTo>
                <a:lnTo>
                  <a:pt x="143193" y="880136"/>
                </a:lnTo>
                <a:lnTo>
                  <a:pt x="139065" y="883946"/>
                </a:lnTo>
                <a:lnTo>
                  <a:pt x="135573" y="888075"/>
                </a:lnTo>
                <a:lnTo>
                  <a:pt x="132080" y="892203"/>
                </a:lnTo>
                <a:lnTo>
                  <a:pt x="128905" y="896649"/>
                </a:lnTo>
                <a:lnTo>
                  <a:pt x="126048" y="901094"/>
                </a:lnTo>
                <a:lnTo>
                  <a:pt x="123190" y="906175"/>
                </a:lnTo>
                <a:lnTo>
                  <a:pt x="120333" y="910621"/>
                </a:lnTo>
                <a:lnTo>
                  <a:pt x="118110" y="915702"/>
                </a:lnTo>
                <a:lnTo>
                  <a:pt x="116205" y="920465"/>
                </a:lnTo>
                <a:lnTo>
                  <a:pt x="113983" y="925864"/>
                </a:lnTo>
                <a:lnTo>
                  <a:pt x="112395" y="931262"/>
                </a:lnTo>
                <a:lnTo>
                  <a:pt x="111125" y="936343"/>
                </a:lnTo>
                <a:lnTo>
                  <a:pt x="110173" y="941741"/>
                </a:lnTo>
                <a:lnTo>
                  <a:pt x="109220" y="947140"/>
                </a:lnTo>
                <a:lnTo>
                  <a:pt x="108585" y="952538"/>
                </a:lnTo>
                <a:lnTo>
                  <a:pt x="108268" y="957937"/>
                </a:lnTo>
                <a:lnTo>
                  <a:pt x="107950" y="963653"/>
                </a:lnTo>
                <a:lnTo>
                  <a:pt x="107950" y="1986818"/>
                </a:lnTo>
                <a:lnTo>
                  <a:pt x="107950" y="2242451"/>
                </a:lnTo>
                <a:lnTo>
                  <a:pt x="107950" y="2306597"/>
                </a:lnTo>
                <a:lnTo>
                  <a:pt x="107950" y="2314219"/>
                </a:lnTo>
                <a:lnTo>
                  <a:pt x="108268" y="2319617"/>
                </a:lnTo>
                <a:lnTo>
                  <a:pt x="108585" y="2325016"/>
                </a:lnTo>
                <a:lnTo>
                  <a:pt x="109220" y="2330732"/>
                </a:lnTo>
                <a:lnTo>
                  <a:pt x="110173" y="2335812"/>
                </a:lnTo>
                <a:lnTo>
                  <a:pt x="111443" y="2341211"/>
                </a:lnTo>
                <a:lnTo>
                  <a:pt x="112713" y="2346292"/>
                </a:lnTo>
                <a:lnTo>
                  <a:pt x="114618" y="2351690"/>
                </a:lnTo>
                <a:lnTo>
                  <a:pt x="116523" y="2356771"/>
                </a:lnTo>
                <a:lnTo>
                  <a:pt x="118428" y="2361534"/>
                </a:lnTo>
                <a:lnTo>
                  <a:pt x="120650" y="2366615"/>
                </a:lnTo>
                <a:lnTo>
                  <a:pt x="123508" y="2371379"/>
                </a:lnTo>
                <a:lnTo>
                  <a:pt x="126365" y="2376142"/>
                </a:lnTo>
                <a:lnTo>
                  <a:pt x="129223" y="2380588"/>
                </a:lnTo>
                <a:lnTo>
                  <a:pt x="132715" y="2385034"/>
                </a:lnTo>
                <a:lnTo>
                  <a:pt x="136208" y="2389162"/>
                </a:lnTo>
                <a:lnTo>
                  <a:pt x="140018" y="2393290"/>
                </a:lnTo>
                <a:lnTo>
                  <a:pt x="143510" y="2397101"/>
                </a:lnTo>
                <a:lnTo>
                  <a:pt x="147638" y="2401229"/>
                </a:lnTo>
                <a:lnTo>
                  <a:pt x="151765" y="2404405"/>
                </a:lnTo>
                <a:lnTo>
                  <a:pt x="156210" y="2407898"/>
                </a:lnTo>
                <a:lnTo>
                  <a:pt x="160655" y="2411073"/>
                </a:lnTo>
                <a:lnTo>
                  <a:pt x="165418" y="2413931"/>
                </a:lnTo>
                <a:lnTo>
                  <a:pt x="170180" y="2416789"/>
                </a:lnTo>
                <a:lnTo>
                  <a:pt x="175260" y="2419012"/>
                </a:lnTo>
                <a:lnTo>
                  <a:pt x="180023" y="2421235"/>
                </a:lnTo>
                <a:lnTo>
                  <a:pt x="185103" y="2423140"/>
                </a:lnTo>
                <a:lnTo>
                  <a:pt x="190183" y="2425046"/>
                </a:lnTo>
                <a:lnTo>
                  <a:pt x="195580" y="2426633"/>
                </a:lnTo>
                <a:lnTo>
                  <a:pt x="200978" y="2427904"/>
                </a:lnTo>
                <a:lnTo>
                  <a:pt x="206058" y="2428856"/>
                </a:lnTo>
                <a:lnTo>
                  <a:pt x="211455" y="2429491"/>
                </a:lnTo>
                <a:lnTo>
                  <a:pt x="217170" y="2429809"/>
                </a:lnTo>
                <a:lnTo>
                  <a:pt x="222568" y="2430127"/>
                </a:lnTo>
                <a:lnTo>
                  <a:pt x="229235" y="2430127"/>
                </a:lnTo>
                <a:lnTo>
                  <a:pt x="237173" y="2430127"/>
                </a:lnTo>
                <a:lnTo>
                  <a:pt x="269240" y="2430127"/>
                </a:lnTo>
                <a:lnTo>
                  <a:pt x="397193" y="2430127"/>
                </a:lnTo>
                <a:lnTo>
                  <a:pt x="653098" y="2430127"/>
                </a:lnTo>
                <a:lnTo>
                  <a:pt x="1676083" y="2430127"/>
                </a:lnTo>
                <a:lnTo>
                  <a:pt x="2187893" y="2430127"/>
                </a:lnTo>
                <a:lnTo>
                  <a:pt x="2315846" y="2430127"/>
                </a:lnTo>
                <a:lnTo>
                  <a:pt x="2379663" y="2430127"/>
                </a:lnTo>
                <a:lnTo>
                  <a:pt x="2411731" y="2430127"/>
                </a:lnTo>
                <a:lnTo>
                  <a:pt x="2427606" y="2430127"/>
                </a:lnTo>
                <a:lnTo>
                  <a:pt x="2434273" y="2430127"/>
                </a:lnTo>
                <a:lnTo>
                  <a:pt x="2439353" y="2429809"/>
                </a:lnTo>
                <a:lnTo>
                  <a:pt x="2445068" y="2429491"/>
                </a:lnTo>
                <a:lnTo>
                  <a:pt x="2450466" y="2428539"/>
                </a:lnTo>
                <a:lnTo>
                  <a:pt x="2455546" y="2427586"/>
                </a:lnTo>
                <a:lnTo>
                  <a:pt x="2460943" y="2426316"/>
                </a:lnTo>
                <a:lnTo>
                  <a:pt x="2466341" y="2424728"/>
                </a:lnTo>
                <a:lnTo>
                  <a:pt x="2471421" y="2422823"/>
                </a:lnTo>
                <a:lnTo>
                  <a:pt x="2476501" y="2420917"/>
                </a:lnTo>
                <a:lnTo>
                  <a:pt x="2481263" y="2418695"/>
                </a:lnTo>
                <a:lnTo>
                  <a:pt x="2486343" y="2416472"/>
                </a:lnTo>
                <a:lnTo>
                  <a:pt x="2491106" y="2413296"/>
                </a:lnTo>
                <a:lnTo>
                  <a:pt x="2495551" y="2410438"/>
                </a:lnTo>
                <a:lnTo>
                  <a:pt x="2500313" y="2407580"/>
                </a:lnTo>
                <a:lnTo>
                  <a:pt x="2504441" y="2404087"/>
                </a:lnTo>
                <a:lnTo>
                  <a:pt x="2508886" y="2400594"/>
                </a:lnTo>
                <a:lnTo>
                  <a:pt x="2512696" y="2396466"/>
                </a:lnTo>
                <a:lnTo>
                  <a:pt x="2516506" y="2392655"/>
                </a:lnTo>
                <a:lnTo>
                  <a:pt x="2520316" y="2388527"/>
                </a:lnTo>
                <a:lnTo>
                  <a:pt x="2523491" y="2384398"/>
                </a:lnTo>
                <a:lnTo>
                  <a:pt x="2526983" y="2379953"/>
                </a:lnTo>
                <a:lnTo>
                  <a:pt x="2529841" y="2375507"/>
                </a:lnTo>
                <a:lnTo>
                  <a:pt x="2532381" y="2370744"/>
                </a:lnTo>
                <a:lnTo>
                  <a:pt x="2535238" y="2365980"/>
                </a:lnTo>
                <a:lnTo>
                  <a:pt x="2537461" y="2360899"/>
                </a:lnTo>
                <a:lnTo>
                  <a:pt x="2539683" y="2356136"/>
                </a:lnTo>
                <a:lnTo>
                  <a:pt x="2541271" y="2350738"/>
                </a:lnTo>
                <a:lnTo>
                  <a:pt x="2543176" y="2345339"/>
                </a:lnTo>
                <a:lnTo>
                  <a:pt x="2544763" y="2340258"/>
                </a:lnTo>
                <a:lnTo>
                  <a:pt x="2545716" y="2334860"/>
                </a:lnTo>
                <a:lnTo>
                  <a:pt x="2546668" y="2329461"/>
                </a:lnTo>
                <a:lnTo>
                  <a:pt x="2547303" y="2324063"/>
                </a:lnTo>
                <a:lnTo>
                  <a:pt x="2547621" y="2318664"/>
                </a:lnTo>
                <a:lnTo>
                  <a:pt x="2547621" y="2312948"/>
                </a:lnTo>
                <a:lnTo>
                  <a:pt x="2547621" y="1289783"/>
                </a:lnTo>
                <a:lnTo>
                  <a:pt x="2547621" y="1034150"/>
                </a:lnTo>
                <a:lnTo>
                  <a:pt x="2547621" y="970004"/>
                </a:lnTo>
                <a:lnTo>
                  <a:pt x="2547621" y="962383"/>
                </a:lnTo>
                <a:lnTo>
                  <a:pt x="2547621" y="956984"/>
                </a:lnTo>
                <a:lnTo>
                  <a:pt x="2546986" y="951586"/>
                </a:lnTo>
                <a:lnTo>
                  <a:pt x="2546351" y="945870"/>
                </a:lnTo>
                <a:lnTo>
                  <a:pt x="2545716" y="940789"/>
                </a:lnTo>
                <a:lnTo>
                  <a:pt x="2544446" y="935390"/>
                </a:lnTo>
                <a:lnTo>
                  <a:pt x="2543176" y="930309"/>
                </a:lnTo>
                <a:lnTo>
                  <a:pt x="2541271" y="924911"/>
                </a:lnTo>
                <a:lnTo>
                  <a:pt x="2539366" y="919830"/>
                </a:lnTo>
                <a:lnTo>
                  <a:pt x="2537143" y="915067"/>
                </a:lnTo>
                <a:lnTo>
                  <a:pt x="2534921" y="909986"/>
                </a:lnTo>
                <a:lnTo>
                  <a:pt x="2532063" y="905223"/>
                </a:lnTo>
                <a:lnTo>
                  <a:pt x="2529206" y="900459"/>
                </a:lnTo>
                <a:lnTo>
                  <a:pt x="2526348" y="896013"/>
                </a:lnTo>
                <a:lnTo>
                  <a:pt x="2522856" y="891568"/>
                </a:lnTo>
                <a:lnTo>
                  <a:pt x="2519681" y="887439"/>
                </a:lnTo>
                <a:lnTo>
                  <a:pt x="2515871" y="883311"/>
                </a:lnTo>
                <a:lnTo>
                  <a:pt x="2512061" y="879500"/>
                </a:lnTo>
                <a:lnTo>
                  <a:pt x="2507933" y="875372"/>
                </a:lnTo>
                <a:lnTo>
                  <a:pt x="2503806" y="872197"/>
                </a:lnTo>
                <a:lnTo>
                  <a:pt x="2499361" y="868704"/>
                </a:lnTo>
                <a:lnTo>
                  <a:pt x="2494916" y="865528"/>
                </a:lnTo>
                <a:lnTo>
                  <a:pt x="2490153" y="862670"/>
                </a:lnTo>
                <a:lnTo>
                  <a:pt x="2485708" y="859812"/>
                </a:lnTo>
                <a:lnTo>
                  <a:pt x="2480628" y="857589"/>
                </a:lnTo>
                <a:lnTo>
                  <a:pt x="2475866" y="855366"/>
                </a:lnTo>
                <a:lnTo>
                  <a:pt x="2470786" y="853461"/>
                </a:lnTo>
                <a:lnTo>
                  <a:pt x="2465388" y="851556"/>
                </a:lnTo>
                <a:lnTo>
                  <a:pt x="2460308" y="849968"/>
                </a:lnTo>
                <a:lnTo>
                  <a:pt x="2454911" y="848698"/>
                </a:lnTo>
                <a:lnTo>
                  <a:pt x="2449831" y="847745"/>
                </a:lnTo>
                <a:lnTo>
                  <a:pt x="2444116" y="847110"/>
                </a:lnTo>
                <a:lnTo>
                  <a:pt x="2438401" y="846792"/>
                </a:lnTo>
                <a:lnTo>
                  <a:pt x="2433321" y="846475"/>
                </a:lnTo>
                <a:lnTo>
                  <a:pt x="2426336" y="846475"/>
                </a:lnTo>
                <a:lnTo>
                  <a:pt x="2418398" y="846475"/>
                </a:lnTo>
                <a:lnTo>
                  <a:pt x="2386331" y="846475"/>
                </a:lnTo>
                <a:lnTo>
                  <a:pt x="2258378" y="846475"/>
                </a:lnTo>
                <a:lnTo>
                  <a:pt x="2002791" y="846475"/>
                </a:lnTo>
                <a:lnTo>
                  <a:pt x="979488" y="846475"/>
                </a:lnTo>
                <a:lnTo>
                  <a:pt x="467678" y="846475"/>
                </a:lnTo>
                <a:lnTo>
                  <a:pt x="340043" y="846475"/>
                </a:lnTo>
                <a:lnTo>
                  <a:pt x="276225" y="846475"/>
                </a:lnTo>
                <a:lnTo>
                  <a:pt x="244158" y="846475"/>
                </a:lnTo>
                <a:lnTo>
                  <a:pt x="227965" y="846475"/>
                </a:lnTo>
                <a:lnTo>
                  <a:pt x="221615" y="846475"/>
                </a:lnTo>
                <a:close/>
                <a:moveTo>
                  <a:pt x="227965" y="738188"/>
                </a:moveTo>
                <a:lnTo>
                  <a:pt x="244158" y="738188"/>
                </a:lnTo>
                <a:lnTo>
                  <a:pt x="276225" y="738188"/>
                </a:lnTo>
                <a:lnTo>
                  <a:pt x="340043" y="738188"/>
                </a:lnTo>
                <a:lnTo>
                  <a:pt x="467678" y="738188"/>
                </a:lnTo>
                <a:lnTo>
                  <a:pt x="979488" y="738188"/>
                </a:lnTo>
                <a:lnTo>
                  <a:pt x="2002791" y="738188"/>
                </a:lnTo>
                <a:lnTo>
                  <a:pt x="2258378" y="738188"/>
                </a:lnTo>
                <a:lnTo>
                  <a:pt x="2386331" y="738188"/>
                </a:lnTo>
                <a:lnTo>
                  <a:pt x="2418398" y="738188"/>
                </a:lnTo>
                <a:lnTo>
                  <a:pt x="2426336" y="738188"/>
                </a:lnTo>
                <a:lnTo>
                  <a:pt x="2435543" y="738506"/>
                </a:lnTo>
                <a:lnTo>
                  <a:pt x="2446021" y="738823"/>
                </a:lnTo>
                <a:lnTo>
                  <a:pt x="2456181" y="739776"/>
                </a:lnTo>
                <a:lnTo>
                  <a:pt x="2466976" y="741046"/>
                </a:lnTo>
                <a:lnTo>
                  <a:pt x="2477136" y="743269"/>
                </a:lnTo>
                <a:lnTo>
                  <a:pt x="2487296" y="745492"/>
                </a:lnTo>
                <a:lnTo>
                  <a:pt x="2497456" y="748350"/>
                </a:lnTo>
                <a:lnTo>
                  <a:pt x="2507298" y="751843"/>
                </a:lnTo>
                <a:lnTo>
                  <a:pt x="2517458" y="755654"/>
                </a:lnTo>
                <a:lnTo>
                  <a:pt x="2526983" y="760099"/>
                </a:lnTo>
                <a:lnTo>
                  <a:pt x="2536508" y="764545"/>
                </a:lnTo>
                <a:lnTo>
                  <a:pt x="2545716" y="769944"/>
                </a:lnTo>
                <a:lnTo>
                  <a:pt x="2554606" y="775342"/>
                </a:lnTo>
                <a:lnTo>
                  <a:pt x="2563178" y="781376"/>
                </a:lnTo>
                <a:lnTo>
                  <a:pt x="2571433" y="787727"/>
                </a:lnTo>
                <a:lnTo>
                  <a:pt x="2579371" y="794713"/>
                </a:lnTo>
                <a:lnTo>
                  <a:pt x="2587308" y="801699"/>
                </a:lnTo>
                <a:lnTo>
                  <a:pt x="2594611" y="809003"/>
                </a:lnTo>
                <a:lnTo>
                  <a:pt x="2601596" y="816942"/>
                </a:lnTo>
                <a:lnTo>
                  <a:pt x="2607946" y="825198"/>
                </a:lnTo>
                <a:lnTo>
                  <a:pt x="2614296" y="833455"/>
                </a:lnTo>
                <a:lnTo>
                  <a:pt x="2620328" y="842346"/>
                </a:lnTo>
                <a:lnTo>
                  <a:pt x="2625726" y="851238"/>
                </a:lnTo>
                <a:lnTo>
                  <a:pt x="2630806" y="860447"/>
                </a:lnTo>
                <a:lnTo>
                  <a:pt x="2635568" y="869656"/>
                </a:lnTo>
                <a:lnTo>
                  <a:pt x="2639696" y="879818"/>
                </a:lnTo>
                <a:lnTo>
                  <a:pt x="2643188" y="889662"/>
                </a:lnTo>
                <a:lnTo>
                  <a:pt x="2646363" y="899507"/>
                </a:lnTo>
                <a:lnTo>
                  <a:pt x="2649221" y="909668"/>
                </a:lnTo>
                <a:lnTo>
                  <a:pt x="2651443" y="919830"/>
                </a:lnTo>
                <a:lnTo>
                  <a:pt x="2653348" y="930627"/>
                </a:lnTo>
                <a:lnTo>
                  <a:pt x="2654618" y="940789"/>
                </a:lnTo>
                <a:lnTo>
                  <a:pt x="2655571" y="951268"/>
                </a:lnTo>
                <a:lnTo>
                  <a:pt x="2655571" y="961747"/>
                </a:lnTo>
                <a:lnTo>
                  <a:pt x="2655888" y="970004"/>
                </a:lnTo>
                <a:lnTo>
                  <a:pt x="2655888" y="1034150"/>
                </a:lnTo>
                <a:lnTo>
                  <a:pt x="2655888" y="1289783"/>
                </a:lnTo>
                <a:lnTo>
                  <a:pt x="2655888" y="2312948"/>
                </a:lnTo>
                <a:lnTo>
                  <a:pt x="2655571" y="2323745"/>
                </a:lnTo>
                <a:lnTo>
                  <a:pt x="2654936" y="2334225"/>
                </a:lnTo>
                <a:lnTo>
                  <a:pt x="2653666" y="2344386"/>
                </a:lnTo>
                <a:lnTo>
                  <a:pt x="2651761" y="2354866"/>
                </a:lnTo>
                <a:lnTo>
                  <a:pt x="2649538" y="2365345"/>
                </a:lnTo>
                <a:lnTo>
                  <a:pt x="2646998" y="2375507"/>
                </a:lnTo>
                <a:lnTo>
                  <a:pt x="2643506" y="2385351"/>
                </a:lnTo>
                <a:lnTo>
                  <a:pt x="2640013" y="2395195"/>
                </a:lnTo>
                <a:lnTo>
                  <a:pt x="2636203" y="2405040"/>
                </a:lnTo>
                <a:lnTo>
                  <a:pt x="2631441" y="2414249"/>
                </a:lnTo>
                <a:lnTo>
                  <a:pt x="2626361" y="2424093"/>
                </a:lnTo>
                <a:lnTo>
                  <a:pt x="2621281" y="2432985"/>
                </a:lnTo>
                <a:lnTo>
                  <a:pt x="2615566" y="2441876"/>
                </a:lnTo>
                <a:lnTo>
                  <a:pt x="2609216" y="2450133"/>
                </a:lnTo>
                <a:lnTo>
                  <a:pt x="2602866" y="2458389"/>
                </a:lnTo>
                <a:lnTo>
                  <a:pt x="2595563" y="2466328"/>
                </a:lnTo>
                <a:lnTo>
                  <a:pt x="2588261" y="2473632"/>
                </a:lnTo>
                <a:lnTo>
                  <a:pt x="2580641" y="2480936"/>
                </a:lnTo>
                <a:lnTo>
                  <a:pt x="2572703" y="2487604"/>
                </a:lnTo>
                <a:lnTo>
                  <a:pt x="2564448" y="2494273"/>
                </a:lnTo>
                <a:lnTo>
                  <a:pt x="2555876" y="2500306"/>
                </a:lnTo>
                <a:lnTo>
                  <a:pt x="2546986" y="2505705"/>
                </a:lnTo>
                <a:lnTo>
                  <a:pt x="2537778" y="2511103"/>
                </a:lnTo>
                <a:lnTo>
                  <a:pt x="2528571" y="2515867"/>
                </a:lnTo>
                <a:lnTo>
                  <a:pt x="2519046" y="2520312"/>
                </a:lnTo>
                <a:lnTo>
                  <a:pt x="2509203" y="2524123"/>
                </a:lnTo>
                <a:lnTo>
                  <a:pt x="2499043" y="2527616"/>
                </a:lnTo>
                <a:lnTo>
                  <a:pt x="2489201" y="2530474"/>
                </a:lnTo>
                <a:lnTo>
                  <a:pt x="2479041" y="2533015"/>
                </a:lnTo>
                <a:lnTo>
                  <a:pt x="2468563" y="2535238"/>
                </a:lnTo>
                <a:lnTo>
                  <a:pt x="2458403" y="2536825"/>
                </a:lnTo>
                <a:lnTo>
                  <a:pt x="2447608" y="2537778"/>
                </a:lnTo>
                <a:lnTo>
                  <a:pt x="2442528" y="2538096"/>
                </a:lnTo>
                <a:lnTo>
                  <a:pt x="2437131" y="2538096"/>
                </a:lnTo>
                <a:lnTo>
                  <a:pt x="2427606" y="2538413"/>
                </a:lnTo>
                <a:lnTo>
                  <a:pt x="2411731" y="2538413"/>
                </a:lnTo>
                <a:lnTo>
                  <a:pt x="2379663" y="2538413"/>
                </a:lnTo>
                <a:lnTo>
                  <a:pt x="2315846" y="2538413"/>
                </a:lnTo>
                <a:lnTo>
                  <a:pt x="2187893" y="2538413"/>
                </a:lnTo>
                <a:lnTo>
                  <a:pt x="1676083" y="2538413"/>
                </a:lnTo>
                <a:lnTo>
                  <a:pt x="653098" y="2538413"/>
                </a:lnTo>
                <a:lnTo>
                  <a:pt x="397193" y="2538413"/>
                </a:lnTo>
                <a:lnTo>
                  <a:pt x="269240" y="2538413"/>
                </a:lnTo>
                <a:lnTo>
                  <a:pt x="237173" y="2538413"/>
                </a:lnTo>
                <a:lnTo>
                  <a:pt x="229235" y="2538413"/>
                </a:lnTo>
                <a:lnTo>
                  <a:pt x="220345" y="2538096"/>
                </a:lnTo>
                <a:lnTo>
                  <a:pt x="209868" y="2537778"/>
                </a:lnTo>
                <a:lnTo>
                  <a:pt x="199390" y="2536825"/>
                </a:lnTo>
                <a:lnTo>
                  <a:pt x="188913" y="2535555"/>
                </a:lnTo>
                <a:lnTo>
                  <a:pt x="178435" y="2533332"/>
                </a:lnTo>
                <a:lnTo>
                  <a:pt x="168275" y="2531109"/>
                </a:lnTo>
                <a:lnTo>
                  <a:pt x="158115" y="2528251"/>
                </a:lnTo>
                <a:lnTo>
                  <a:pt x="148273" y="2524758"/>
                </a:lnTo>
                <a:lnTo>
                  <a:pt x="138113" y="2520948"/>
                </a:lnTo>
                <a:lnTo>
                  <a:pt x="128588" y="2516502"/>
                </a:lnTo>
                <a:lnTo>
                  <a:pt x="119380" y="2512056"/>
                </a:lnTo>
                <a:lnTo>
                  <a:pt x="110173" y="2506658"/>
                </a:lnTo>
                <a:lnTo>
                  <a:pt x="101283" y="2501259"/>
                </a:lnTo>
                <a:lnTo>
                  <a:pt x="92710" y="2495226"/>
                </a:lnTo>
                <a:lnTo>
                  <a:pt x="84138" y="2488874"/>
                </a:lnTo>
                <a:lnTo>
                  <a:pt x="76200" y="2481888"/>
                </a:lnTo>
                <a:lnTo>
                  <a:pt x="68580" y="2474902"/>
                </a:lnTo>
                <a:lnTo>
                  <a:pt x="60960" y="2467598"/>
                </a:lnTo>
                <a:lnTo>
                  <a:pt x="53975" y="2459659"/>
                </a:lnTo>
                <a:lnTo>
                  <a:pt x="47625" y="2451403"/>
                </a:lnTo>
                <a:lnTo>
                  <a:pt x="41275" y="2443146"/>
                </a:lnTo>
                <a:lnTo>
                  <a:pt x="35243" y="2434255"/>
                </a:lnTo>
                <a:lnTo>
                  <a:pt x="30163" y="2425363"/>
                </a:lnTo>
                <a:lnTo>
                  <a:pt x="24765" y="2416154"/>
                </a:lnTo>
                <a:lnTo>
                  <a:pt x="20003" y="2406945"/>
                </a:lnTo>
                <a:lnTo>
                  <a:pt x="16193" y="2396783"/>
                </a:lnTo>
                <a:lnTo>
                  <a:pt x="12383" y="2386939"/>
                </a:lnTo>
                <a:lnTo>
                  <a:pt x="9208" y="2377095"/>
                </a:lnTo>
                <a:lnTo>
                  <a:pt x="6668" y="2366933"/>
                </a:lnTo>
                <a:lnTo>
                  <a:pt x="4445" y="2356771"/>
                </a:lnTo>
                <a:lnTo>
                  <a:pt x="2223" y="2345974"/>
                </a:lnTo>
                <a:lnTo>
                  <a:pt x="953" y="2335812"/>
                </a:lnTo>
                <a:lnTo>
                  <a:pt x="318" y="2325333"/>
                </a:lnTo>
                <a:lnTo>
                  <a:pt x="0" y="2314854"/>
                </a:lnTo>
                <a:lnTo>
                  <a:pt x="0" y="2306597"/>
                </a:lnTo>
                <a:lnTo>
                  <a:pt x="0" y="2242451"/>
                </a:lnTo>
                <a:lnTo>
                  <a:pt x="0" y="1986818"/>
                </a:lnTo>
                <a:lnTo>
                  <a:pt x="0" y="963653"/>
                </a:lnTo>
                <a:lnTo>
                  <a:pt x="318" y="952856"/>
                </a:lnTo>
                <a:lnTo>
                  <a:pt x="953" y="942377"/>
                </a:lnTo>
                <a:lnTo>
                  <a:pt x="1905" y="932215"/>
                </a:lnTo>
                <a:lnTo>
                  <a:pt x="3810" y="921735"/>
                </a:lnTo>
                <a:lnTo>
                  <a:pt x="6033" y="911256"/>
                </a:lnTo>
                <a:lnTo>
                  <a:pt x="8890" y="901094"/>
                </a:lnTo>
                <a:lnTo>
                  <a:pt x="11748" y="891250"/>
                </a:lnTo>
                <a:lnTo>
                  <a:pt x="15558" y="881406"/>
                </a:lnTo>
                <a:lnTo>
                  <a:pt x="19368" y="871562"/>
                </a:lnTo>
                <a:lnTo>
                  <a:pt x="24130" y="862352"/>
                </a:lnTo>
                <a:lnTo>
                  <a:pt x="28893" y="852508"/>
                </a:lnTo>
                <a:lnTo>
                  <a:pt x="34290" y="843617"/>
                </a:lnTo>
                <a:lnTo>
                  <a:pt x="40323" y="834725"/>
                </a:lnTo>
                <a:lnTo>
                  <a:pt x="46355" y="826469"/>
                </a:lnTo>
                <a:lnTo>
                  <a:pt x="53023" y="818212"/>
                </a:lnTo>
                <a:lnTo>
                  <a:pt x="60008" y="810273"/>
                </a:lnTo>
                <a:lnTo>
                  <a:pt x="67310" y="802969"/>
                </a:lnTo>
                <a:lnTo>
                  <a:pt x="74930" y="795666"/>
                </a:lnTo>
                <a:lnTo>
                  <a:pt x="82868" y="788997"/>
                </a:lnTo>
                <a:lnTo>
                  <a:pt x="91123" y="782328"/>
                </a:lnTo>
                <a:lnTo>
                  <a:pt x="100013" y="776295"/>
                </a:lnTo>
                <a:lnTo>
                  <a:pt x="108585" y="770896"/>
                </a:lnTo>
                <a:lnTo>
                  <a:pt x="117793" y="765498"/>
                </a:lnTo>
                <a:lnTo>
                  <a:pt x="127318" y="760735"/>
                </a:lnTo>
                <a:lnTo>
                  <a:pt x="136843" y="756289"/>
                </a:lnTo>
                <a:lnTo>
                  <a:pt x="146368" y="752478"/>
                </a:lnTo>
                <a:lnTo>
                  <a:pt x="156210" y="748985"/>
                </a:lnTo>
                <a:lnTo>
                  <a:pt x="166688" y="746127"/>
                </a:lnTo>
                <a:lnTo>
                  <a:pt x="176848" y="743586"/>
                </a:lnTo>
                <a:lnTo>
                  <a:pt x="187008" y="741364"/>
                </a:lnTo>
                <a:lnTo>
                  <a:pt x="197485" y="739776"/>
                </a:lnTo>
                <a:lnTo>
                  <a:pt x="208280" y="738823"/>
                </a:lnTo>
                <a:lnTo>
                  <a:pt x="218440" y="738506"/>
                </a:lnTo>
                <a:lnTo>
                  <a:pt x="227965" y="738188"/>
                </a:lnTo>
                <a:close/>
                <a:moveTo>
                  <a:pt x="823596" y="347663"/>
                </a:moveTo>
                <a:lnTo>
                  <a:pt x="833121" y="347663"/>
                </a:lnTo>
                <a:lnTo>
                  <a:pt x="848996" y="347663"/>
                </a:lnTo>
                <a:lnTo>
                  <a:pt x="881063" y="347663"/>
                </a:lnTo>
                <a:lnTo>
                  <a:pt x="945198" y="347663"/>
                </a:lnTo>
                <a:lnTo>
                  <a:pt x="1073151" y="347663"/>
                </a:lnTo>
                <a:lnTo>
                  <a:pt x="1584643" y="347663"/>
                </a:lnTo>
                <a:lnTo>
                  <a:pt x="2607629" y="347663"/>
                </a:lnTo>
                <a:lnTo>
                  <a:pt x="2863534" y="347663"/>
                </a:lnTo>
                <a:lnTo>
                  <a:pt x="2991804" y="347663"/>
                </a:lnTo>
                <a:lnTo>
                  <a:pt x="3023236" y="347663"/>
                </a:lnTo>
                <a:lnTo>
                  <a:pt x="3031491" y="347663"/>
                </a:lnTo>
                <a:lnTo>
                  <a:pt x="3040699" y="347663"/>
                </a:lnTo>
                <a:lnTo>
                  <a:pt x="3051176" y="347981"/>
                </a:lnTo>
                <a:lnTo>
                  <a:pt x="3061654" y="348933"/>
                </a:lnTo>
                <a:lnTo>
                  <a:pt x="3072131" y="350204"/>
                </a:lnTo>
                <a:lnTo>
                  <a:pt x="3082291" y="352427"/>
                </a:lnTo>
                <a:lnTo>
                  <a:pt x="3092769" y="354968"/>
                </a:lnTo>
                <a:lnTo>
                  <a:pt x="3102929" y="357509"/>
                </a:lnTo>
                <a:lnTo>
                  <a:pt x="3112771" y="361320"/>
                </a:lnTo>
                <a:lnTo>
                  <a:pt x="3122614" y="364814"/>
                </a:lnTo>
                <a:lnTo>
                  <a:pt x="3132139" y="369261"/>
                </a:lnTo>
                <a:lnTo>
                  <a:pt x="3141346" y="374025"/>
                </a:lnTo>
                <a:lnTo>
                  <a:pt x="3150554" y="379107"/>
                </a:lnTo>
                <a:lnTo>
                  <a:pt x="3159444" y="384506"/>
                </a:lnTo>
                <a:lnTo>
                  <a:pt x="3168016" y="390541"/>
                </a:lnTo>
                <a:lnTo>
                  <a:pt x="3176589" y="397210"/>
                </a:lnTo>
                <a:lnTo>
                  <a:pt x="3184526" y="403880"/>
                </a:lnTo>
                <a:lnTo>
                  <a:pt x="3192146" y="410868"/>
                </a:lnTo>
                <a:lnTo>
                  <a:pt x="3199766" y="418173"/>
                </a:lnTo>
                <a:lnTo>
                  <a:pt x="3206751" y="426113"/>
                </a:lnTo>
                <a:lnTo>
                  <a:pt x="3213419" y="434371"/>
                </a:lnTo>
                <a:lnTo>
                  <a:pt x="3219769" y="442629"/>
                </a:lnTo>
                <a:lnTo>
                  <a:pt x="3225484" y="451522"/>
                </a:lnTo>
                <a:lnTo>
                  <a:pt x="3230881" y="460415"/>
                </a:lnTo>
                <a:lnTo>
                  <a:pt x="3235961" y="469626"/>
                </a:lnTo>
                <a:lnTo>
                  <a:pt x="3240724" y="479472"/>
                </a:lnTo>
                <a:lnTo>
                  <a:pt x="3244851" y="489000"/>
                </a:lnTo>
                <a:lnTo>
                  <a:pt x="3248344" y="498846"/>
                </a:lnTo>
                <a:lnTo>
                  <a:pt x="3251519" y="508692"/>
                </a:lnTo>
                <a:lnTo>
                  <a:pt x="3254376" y="518856"/>
                </a:lnTo>
                <a:lnTo>
                  <a:pt x="3256599" y="529019"/>
                </a:lnTo>
                <a:lnTo>
                  <a:pt x="3258504" y="539818"/>
                </a:lnTo>
                <a:lnTo>
                  <a:pt x="3259774" y="549982"/>
                </a:lnTo>
                <a:lnTo>
                  <a:pt x="3260409" y="560463"/>
                </a:lnTo>
                <a:lnTo>
                  <a:pt x="3260726" y="570944"/>
                </a:lnTo>
                <a:lnTo>
                  <a:pt x="3260726" y="579202"/>
                </a:lnTo>
                <a:lnTo>
                  <a:pt x="3260726" y="643360"/>
                </a:lnTo>
                <a:lnTo>
                  <a:pt x="3260726" y="899038"/>
                </a:lnTo>
                <a:lnTo>
                  <a:pt x="3260726" y="1922384"/>
                </a:lnTo>
                <a:lnTo>
                  <a:pt x="3260409" y="1933182"/>
                </a:lnTo>
                <a:lnTo>
                  <a:pt x="3259774" y="1943664"/>
                </a:lnTo>
                <a:lnTo>
                  <a:pt x="3258504" y="1954145"/>
                </a:lnTo>
                <a:lnTo>
                  <a:pt x="3256916" y="1964308"/>
                </a:lnTo>
                <a:lnTo>
                  <a:pt x="3255011" y="1974790"/>
                </a:lnTo>
                <a:lnTo>
                  <a:pt x="3251836" y="1984953"/>
                </a:lnTo>
                <a:lnTo>
                  <a:pt x="3248979" y="1994799"/>
                </a:lnTo>
                <a:lnTo>
                  <a:pt x="3245486" y="2004645"/>
                </a:lnTo>
                <a:lnTo>
                  <a:pt x="3241359" y="2014491"/>
                </a:lnTo>
                <a:lnTo>
                  <a:pt x="3236914" y="2024019"/>
                </a:lnTo>
                <a:lnTo>
                  <a:pt x="3231834" y="2033548"/>
                </a:lnTo>
                <a:lnTo>
                  <a:pt x="3226436" y="2042441"/>
                </a:lnTo>
                <a:lnTo>
                  <a:pt x="3220721" y="2051334"/>
                </a:lnTo>
                <a:lnTo>
                  <a:pt x="3214371" y="2059910"/>
                </a:lnTo>
                <a:lnTo>
                  <a:pt x="3207704" y="2067850"/>
                </a:lnTo>
                <a:lnTo>
                  <a:pt x="3200719" y="2075790"/>
                </a:lnTo>
                <a:lnTo>
                  <a:pt x="3193416" y="2083095"/>
                </a:lnTo>
                <a:lnTo>
                  <a:pt x="3186114" y="2090400"/>
                </a:lnTo>
                <a:lnTo>
                  <a:pt x="3178176" y="2097388"/>
                </a:lnTo>
                <a:lnTo>
                  <a:pt x="3169921" y="2103740"/>
                </a:lnTo>
                <a:lnTo>
                  <a:pt x="3161031" y="2109775"/>
                </a:lnTo>
                <a:lnTo>
                  <a:pt x="3152459" y="2115174"/>
                </a:lnTo>
                <a:lnTo>
                  <a:pt x="3142934" y="2120574"/>
                </a:lnTo>
                <a:lnTo>
                  <a:pt x="3133409" y="2125338"/>
                </a:lnTo>
                <a:lnTo>
                  <a:pt x="3123884" y="2129784"/>
                </a:lnTo>
                <a:lnTo>
                  <a:pt x="3114359" y="2133596"/>
                </a:lnTo>
                <a:lnTo>
                  <a:pt x="3104516" y="2137089"/>
                </a:lnTo>
                <a:lnTo>
                  <a:pt x="3094356" y="2139948"/>
                </a:lnTo>
                <a:lnTo>
                  <a:pt x="3084196" y="2142489"/>
                </a:lnTo>
                <a:lnTo>
                  <a:pt x="3073719" y="2144712"/>
                </a:lnTo>
                <a:lnTo>
                  <a:pt x="3063241" y="2146300"/>
                </a:lnTo>
                <a:lnTo>
                  <a:pt x="3052764" y="2147253"/>
                </a:lnTo>
                <a:lnTo>
                  <a:pt x="3042604" y="2147571"/>
                </a:lnTo>
                <a:lnTo>
                  <a:pt x="3032761" y="2147888"/>
                </a:lnTo>
                <a:lnTo>
                  <a:pt x="3016886" y="2147888"/>
                </a:lnTo>
                <a:lnTo>
                  <a:pt x="2984819" y="2147888"/>
                </a:lnTo>
                <a:lnTo>
                  <a:pt x="2920684" y="2147888"/>
                </a:lnTo>
                <a:lnTo>
                  <a:pt x="2793049" y="2147888"/>
                </a:lnTo>
                <a:lnTo>
                  <a:pt x="2750186" y="2147888"/>
                </a:lnTo>
                <a:lnTo>
                  <a:pt x="2750186" y="2039582"/>
                </a:lnTo>
                <a:lnTo>
                  <a:pt x="2793049" y="2039582"/>
                </a:lnTo>
                <a:lnTo>
                  <a:pt x="2920684" y="2039582"/>
                </a:lnTo>
                <a:lnTo>
                  <a:pt x="2984819" y="2039582"/>
                </a:lnTo>
                <a:lnTo>
                  <a:pt x="3016886" y="2039582"/>
                </a:lnTo>
                <a:lnTo>
                  <a:pt x="3032761" y="2039582"/>
                </a:lnTo>
                <a:lnTo>
                  <a:pt x="3039111" y="2039582"/>
                </a:lnTo>
                <a:lnTo>
                  <a:pt x="3044826" y="2039265"/>
                </a:lnTo>
                <a:lnTo>
                  <a:pt x="3049906" y="2038947"/>
                </a:lnTo>
                <a:lnTo>
                  <a:pt x="3055621" y="2037994"/>
                </a:lnTo>
                <a:lnTo>
                  <a:pt x="3061019" y="2037042"/>
                </a:lnTo>
                <a:lnTo>
                  <a:pt x="3066099" y="2035771"/>
                </a:lnTo>
                <a:lnTo>
                  <a:pt x="3071496" y="2034501"/>
                </a:lnTo>
                <a:lnTo>
                  <a:pt x="3076894" y="2032277"/>
                </a:lnTo>
                <a:lnTo>
                  <a:pt x="3081656" y="2030372"/>
                </a:lnTo>
                <a:lnTo>
                  <a:pt x="3086736" y="2028148"/>
                </a:lnTo>
                <a:lnTo>
                  <a:pt x="3091499" y="2025925"/>
                </a:lnTo>
                <a:lnTo>
                  <a:pt x="3096261" y="2022749"/>
                </a:lnTo>
                <a:lnTo>
                  <a:pt x="3101024" y="2020208"/>
                </a:lnTo>
                <a:lnTo>
                  <a:pt x="3105469" y="2017032"/>
                </a:lnTo>
                <a:lnTo>
                  <a:pt x="3109914" y="2013538"/>
                </a:lnTo>
                <a:lnTo>
                  <a:pt x="3113724" y="2010045"/>
                </a:lnTo>
                <a:lnTo>
                  <a:pt x="3118169" y="2006233"/>
                </a:lnTo>
                <a:lnTo>
                  <a:pt x="3121661" y="2002422"/>
                </a:lnTo>
                <a:lnTo>
                  <a:pt x="3125154" y="1997975"/>
                </a:lnTo>
                <a:lnTo>
                  <a:pt x="3128964" y="1993846"/>
                </a:lnTo>
                <a:lnTo>
                  <a:pt x="3131821" y="1989400"/>
                </a:lnTo>
                <a:lnTo>
                  <a:pt x="3135314" y="1984953"/>
                </a:lnTo>
                <a:lnTo>
                  <a:pt x="3137854" y="1980189"/>
                </a:lnTo>
                <a:lnTo>
                  <a:pt x="3140394" y="1975425"/>
                </a:lnTo>
                <a:lnTo>
                  <a:pt x="3142616" y="1970343"/>
                </a:lnTo>
                <a:lnTo>
                  <a:pt x="3144839" y="1965579"/>
                </a:lnTo>
                <a:lnTo>
                  <a:pt x="3146744" y="1960179"/>
                </a:lnTo>
                <a:lnTo>
                  <a:pt x="3148331" y="1955098"/>
                </a:lnTo>
                <a:lnTo>
                  <a:pt x="3149601" y="1950016"/>
                </a:lnTo>
                <a:lnTo>
                  <a:pt x="3150871" y="1944299"/>
                </a:lnTo>
                <a:lnTo>
                  <a:pt x="3151824" y="1938899"/>
                </a:lnTo>
                <a:lnTo>
                  <a:pt x="3152459" y="1933818"/>
                </a:lnTo>
                <a:lnTo>
                  <a:pt x="3152776" y="1928101"/>
                </a:lnTo>
                <a:lnTo>
                  <a:pt x="3153094" y="1922384"/>
                </a:lnTo>
                <a:lnTo>
                  <a:pt x="3153094" y="899038"/>
                </a:lnTo>
                <a:lnTo>
                  <a:pt x="3153094" y="643360"/>
                </a:lnTo>
                <a:lnTo>
                  <a:pt x="3153094" y="579202"/>
                </a:lnTo>
                <a:lnTo>
                  <a:pt x="3153094" y="571579"/>
                </a:lnTo>
                <a:lnTo>
                  <a:pt x="3152776" y="566498"/>
                </a:lnTo>
                <a:lnTo>
                  <a:pt x="3152459" y="560781"/>
                </a:lnTo>
                <a:lnTo>
                  <a:pt x="3151824" y="555381"/>
                </a:lnTo>
                <a:lnTo>
                  <a:pt x="3150554" y="549982"/>
                </a:lnTo>
                <a:lnTo>
                  <a:pt x="3149284" y="544582"/>
                </a:lnTo>
                <a:lnTo>
                  <a:pt x="3148014" y="539501"/>
                </a:lnTo>
                <a:lnTo>
                  <a:pt x="3146426" y="534101"/>
                </a:lnTo>
                <a:lnTo>
                  <a:pt x="3144521" y="529019"/>
                </a:lnTo>
                <a:lnTo>
                  <a:pt x="3142299" y="524255"/>
                </a:lnTo>
                <a:lnTo>
                  <a:pt x="3140076" y="519173"/>
                </a:lnTo>
                <a:lnTo>
                  <a:pt x="3137536" y="514409"/>
                </a:lnTo>
                <a:lnTo>
                  <a:pt x="3134361" y="509645"/>
                </a:lnTo>
                <a:lnTo>
                  <a:pt x="3131504" y="505199"/>
                </a:lnTo>
                <a:lnTo>
                  <a:pt x="3128329" y="500752"/>
                </a:lnTo>
                <a:lnTo>
                  <a:pt x="3124519" y="496623"/>
                </a:lnTo>
                <a:lnTo>
                  <a:pt x="3121026" y="492494"/>
                </a:lnTo>
                <a:lnTo>
                  <a:pt x="3117216" y="488683"/>
                </a:lnTo>
                <a:lnTo>
                  <a:pt x="3113089" y="484871"/>
                </a:lnTo>
                <a:lnTo>
                  <a:pt x="3108961" y="481378"/>
                </a:lnTo>
                <a:lnTo>
                  <a:pt x="3104516" y="477884"/>
                </a:lnTo>
                <a:lnTo>
                  <a:pt x="3100071" y="474708"/>
                </a:lnTo>
                <a:lnTo>
                  <a:pt x="3095626" y="472167"/>
                </a:lnTo>
                <a:lnTo>
                  <a:pt x="3090546" y="469308"/>
                </a:lnTo>
                <a:lnTo>
                  <a:pt x="3086101" y="466767"/>
                </a:lnTo>
                <a:lnTo>
                  <a:pt x="3080704" y="464544"/>
                </a:lnTo>
                <a:lnTo>
                  <a:pt x="3075941" y="462639"/>
                </a:lnTo>
                <a:lnTo>
                  <a:pt x="3070544" y="460733"/>
                </a:lnTo>
                <a:lnTo>
                  <a:pt x="3065146" y="459145"/>
                </a:lnTo>
                <a:lnTo>
                  <a:pt x="3060066" y="458192"/>
                </a:lnTo>
                <a:lnTo>
                  <a:pt x="3054669" y="457239"/>
                </a:lnTo>
                <a:lnTo>
                  <a:pt x="3049271" y="456286"/>
                </a:lnTo>
                <a:lnTo>
                  <a:pt x="3043874" y="455969"/>
                </a:lnTo>
                <a:lnTo>
                  <a:pt x="3038159" y="455651"/>
                </a:lnTo>
                <a:lnTo>
                  <a:pt x="3031491" y="455651"/>
                </a:lnTo>
                <a:lnTo>
                  <a:pt x="3023236" y="455651"/>
                </a:lnTo>
                <a:lnTo>
                  <a:pt x="2991804" y="455651"/>
                </a:lnTo>
                <a:lnTo>
                  <a:pt x="2863534" y="455651"/>
                </a:lnTo>
                <a:lnTo>
                  <a:pt x="2607629" y="455651"/>
                </a:lnTo>
                <a:lnTo>
                  <a:pt x="1584643" y="455651"/>
                </a:lnTo>
                <a:lnTo>
                  <a:pt x="1073151" y="455651"/>
                </a:lnTo>
                <a:lnTo>
                  <a:pt x="945198" y="455651"/>
                </a:lnTo>
                <a:lnTo>
                  <a:pt x="881063" y="455651"/>
                </a:lnTo>
                <a:lnTo>
                  <a:pt x="848996" y="455651"/>
                </a:lnTo>
                <a:lnTo>
                  <a:pt x="833121" y="455651"/>
                </a:lnTo>
                <a:lnTo>
                  <a:pt x="826771" y="455651"/>
                </a:lnTo>
                <a:lnTo>
                  <a:pt x="821373" y="455969"/>
                </a:lnTo>
                <a:lnTo>
                  <a:pt x="815658" y="456604"/>
                </a:lnTo>
                <a:lnTo>
                  <a:pt x="810578" y="457239"/>
                </a:lnTo>
                <a:lnTo>
                  <a:pt x="805181" y="458192"/>
                </a:lnTo>
                <a:lnTo>
                  <a:pt x="799466" y="459462"/>
                </a:lnTo>
                <a:lnTo>
                  <a:pt x="794703" y="461050"/>
                </a:lnTo>
                <a:lnTo>
                  <a:pt x="789306" y="462956"/>
                </a:lnTo>
                <a:lnTo>
                  <a:pt x="784543" y="464862"/>
                </a:lnTo>
                <a:lnTo>
                  <a:pt x="779463" y="467085"/>
                </a:lnTo>
                <a:lnTo>
                  <a:pt x="774701" y="469626"/>
                </a:lnTo>
                <a:lnTo>
                  <a:pt x="769621" y="472484"/>
                </a:lnTo>
                <a:lnTo>
                  <a:pt x="764858" y="475343"/>
                </a:lnTo>
                <a:lnTo>
                  <a:pt x="760731" y="478202"/>
                </a:lnTo>
                <a:lnTo>
                  <a:pt x="756286" y="482013"/>
                </a:lnTo>
                <a:lnTo>
                  <a:pt x="752158" y="485189"/>
                </a:lnTo>
                <a:lnTo>
                  <a:pt x="748031" y="489318"/>
                </a:lnTo>
                <a:lnTo>
                  <a:pt x="744221" y="493129"/>
                </a:lnTo>
                <a:lnTo>
                  <a:pt x="740728" y="497258"/>
                </a:lnTo>
                <a:lnTo>
                  <a:pt x="737236" y="501387"/>
                </a:lnTo>
                <a:lnTo>
                  <a:pt x="734061" y="506151"/>
                </a:lnTo>
                <a:lnTo>
                  <a:pt x="730886" y="510280"/>
                </a:lnTo>
                <a:lnTo>
                  <a:pt x="728346" y="515362"/>
                </a:lnTo>
                <a:lnTo>
                  <a:pt x="725806" y="519809"/>
                </a:lnTo>
                <a:lnTo>
                  <a:pt x="723266" y="524890"/>
                </a:lnTo>
                <a:lnTo>
                  <a:pt x="721043" y="529655"/>
                </a:lnTo>
                <a:lnTo>
                  <a:pt x="719456" y="535054"/>
                </a:lnTo>
                <a:lnTo>
                  <a:pt x="717868" y="540453"/>
                </a:lnTo>
                <a:lnTo>
                  <a:pt x="716281" y="545535"/>
                </a:lnTo>
                <a:lnTo>
                  <a:pt x="715011" y="550935"/>
                </a:lnTo>
                <a:lnTo>
                  <a:pt x="714058" y="556334"/>
                </a:lnTo>
                <a:lnTo>
                  <a:pt x="713423" y="561733"/>
                </a:lnTo>
                <a:lnTo>
                  <a:pt x="713106" y="567133"/>
                </a:lnTo>
                <a:lnTo>
                  <a:pt x="713106" y="572850"/>
                </a:lnTo>
                <a:lnTo>
                  <a:pt x="713106" y="637643"/>
                </a:lnTo>
                <a:lnTo>
                  <a:pt x="604838" y="637643"/>
                </a:lnTo>
                <a:lnTo>
                  <a:pt x="604838" y="572850"/>
                </a:lnTo>
                <a:lnTo>
                  <a:pt x="605473" y="562051"/>
                </a:lnTo>
                <a:lnTo>
                  <a:pt x="606108" y="551570"/>
                </a:lnTo>
                <a:lnTo>
                  <a:pt x="607378" y="541406"/>
                </a:lnTo>
                <a:lnTo>
                  <a:pt x="608966" y="530925"/>
                </a:lnTo>
                <a:lnTo>
                  <a:pt x="611188" y="520444"/>
                </a:lnTo>
                <a:lnTo>
                  <a:pt x="614046" y="510280"/>
                </a:lnTo>
                <a:lnTo>
                  <a:pt x="617221" y="500434"/>
                </a:lnTo>
                <a:lnTo>
                  <a:pt x="620713" y="490588"/>
                </a:lnTo>
                <a:lnTo>
                  <a:pt x="624841" y="481060"/>
                </a:lnTo>
                <a:lnTo>
                  <a:pt x="629286" y="471532"/>
                </a:lnTo>
                <a:lnTo>
                  <a:pt x="634366" y="462003"/>
                </a:lnTo>
                <a:lnTo>
                  <a:pt x="639763" y="452793"/>
                </a:lnTo>
                <a:lnTo>
                  <a:pt x="645478" y="444217"/>
                </a:lnTo>
                <a:lnTo>
                  <a:pt x="651511" y="435641"/>
                </a:lnTo>
                <a:lnTo>
                  <a:pt x="658178" y="427384"/>
                </a:lnTo>
                <a:lnTo>
                  <a:pt x="665163" y="419443"/>
                </a:lnTo>
                <a:lnTo>
                  <a:pt x="672466" y="412138"/>
                </a:lnTo>
                <a:lnTo>
                  <a:pt x="680086" y="405151"/>
                </a:lnTo>
                <a:lnTo>
                  <a:pt x="688023" y="398163"/>
                </a:lnTo>
                <a:lnTo>
                  <a:pt x="696278" y="391493"/>
                </a:lnTo>
                <a:lnTo>
                  <a:pt x="704851" y="385459"/>
                </a:lnTo>
                <a:lnTo>
                  <a:pt x="713741" y="380059"/>
                </a:lnTo>
                <a:lnTo>
                  <a:pt x="722948" y="374660"/>
                </a:lnTo>
                <a:lnTo>
                  <a:pt x="732473" y="370213"/>
                </a:lnTo>
                <a:lnTo>
                  <a:pt x="741998" y="365449"/>
                </a:lnTo>
                <a:lnTo>
                  <a:pt x="751841" y="361638"/>
                </a:lnTo>
                <a:lnTo>
                  <a:pt x="761683" y="358144"/>
                </a:lnTo>
                <a:lnTo>
                  <a:pt x="771526" y="355286"/>
                </a:lnTo>
                <a:lnTo>
                  <a:pt x="781686" y="352745"/>
                </a:lnTo>
                <a:lnTo>
                  <a:pt x="792481" y="350521"/>
                </a:lnTo>
                <a:lnTo>
                  <a:pt x="802641" y="349251"/>
                </a:lnTo>
                <a:lnTo>
                  <a:pt x="813118" y="348298"/>
                </a:lnTo>
                <a:lnTo>
                  <a:pt x="818516" y="347981"/>
                </a:lnTo>
                <a:lnTo>
                  <a:pt x="823596" y="347663"/>
                </a:lnTo>
                <a:close/>
                <a:moveTo>
                  <a:pt x="1415441" y="0"/>
                </a:moveTo>
                <a:lnTo>
                  <a:pt x="1424967" y="0"/>
                </a:lnTo>
                <a:lnTo>
                  <a:pt x="1441162" y="0"/>
                </a:lnTo>
                <a:lnTo>
                  <a:pt x="1473233" y="0"/>
                </a:lnTo>
                <a:lnTo>
                  <a:pt x="1537058" y="0"/>
                </a:lnTo>
                <a:lnTo>
                  <a:pt x="1665026" y="0"/>
                </a:lnTo>
                <a:lnTo>
                  <a:pt x="2176580" y="0"/>
                </a:lnTo>
                <a:lnTo>
                  <a:pt x="3200005" y="0"/>
                </a:lnTo>
                <a:lnTo>
                  <a:pt x="3455623" y="0"/>
                </a:lnTo>
                <a:lnTo>
                  <a:pt x="3583908" y="0"/>
                </a:lnTo>
                <a:lnTo>
                  <a:pt x="3615662" y="0"/>
                </a:lnTo>
                <a:lnTo>
                  <a:pt x="3623601" y="0"/>
                </a:lnTo>
                <a:lnTo>
                  <a:pt x="3632809" y="0"/>
                </a:lnTo>
                <a:lnTo>
                  <a:pt x="3643288" y="318"/>
                </a:lnTo>
                <a:lnTo>
                  <a:pt x="3653767" y="1270"/>
                </a:lnTo>
                <a:lnTo>
                  <a:pt x="3664246" y="2858"/>
                </a:lnTo>
                <a:lnTo>
                  <a:pt x="3674407" y="4764"/>
                </a:lnTo>
                <a:lnTo>
                  <a:pt x="3684568" y="7305"/>
                </a:lnTo>
                <a:lnTo>
                  <a:pt x="3695047" y="10164"/>
                </a:lnTo>
                <a:lnTo>
                  <a:pt x="3704890" y="13657"/>
                </a:lnTo>
                <a:lnTo>
                  <a:pt x="3714734" y="17151"/>
                </a:lnTo>
                <a:lnTo>
                  <a:pt x="3724260" y="21598"/>
                </a:lnTo>
                <a:lnTo>
                  <a:pt x="3733786" y="26362"/>
                </a:lnTo>
                <a:lnTo>
                  <a:pt x="3742677" y="31444"/>
                </a:lnTo>
                <a:lnTo>
                  <a:pt x="3751569" y="36843"/>
                </a:lnTo>
                <a:lnTo>
                  <a:pt x="3760460" y="42878"/>
                </a:lnTo>
                <a:lnTo>
                  <a:pt x="3768716" y="49547"/>
                </a:lnTo>
                <a:lnTo>
                  <a:pt x="3776654" y="56217"/>
                </a:lnTo>
                <a:lnTo>
                  <a:pt x="3784592" y="63205"/>
                </a:lnTo>
                <a:lnTo>
                  <a:pt x="3791896" y="70827"/>
                </a:lnTo>
                <a:lnTo>
                  <a:pt x="3798882" y="78450"/>
                </a:lnTo>
                <a:lnTo>
                  <a:pt x="3805550" y="86708"/>
                </a:lnTo>
                <a:lnTo>
                  <a:pt x="3811583" y="95284"/>
                </a:lnTo>
                <a:lnTo>
                  <a:pt x="3817616" y="103859"/>
                </a:lnTo>
                <a:lnTo>
                  <a:pt x="3823332" y="112752"/>
                </a:lnTo>
                <a:lnTo>
                  <a:pt x="3828095" y="121963"/>
                </a:lnTo>
                <a:lnTo>
                  <a:pt x="3832858" y="131809"/>
                </a:lnTo>
                <a:lnTo>
                  <a:pt x="3836669" y="141337"/>
                </a:lnTo>
                <a:lnTo>
                  <a:pt x="3840479" y="151183"/>
                </a:lnTo>
                <a:lnTo>
                  <a:pt x="3843655" y="161347"/>
                </a:lnTo>
                <a:lnTo>
                  <a:pt x="3846830" y="171193"/>
                </a:lnTo>
                <a:lnTo>
                  <a:pt x="3849053" y="181356"/>
                </a:lnTo>
                <a:lnTo>
                  <a:pt x="3850640" y="192155"/>
                </a:lnTo>
                <a:lnTo>
                  <a:pt x="3851911" y="202636"/>
                </a:lnTo>
                <a:lnTo>
                  <a:pt x="3852546" y="212800"/>
                </a:lnTo>
                <a:lnTo>
                  <a:pt x="3852863" y="223281"/>
                </a:lnTo>
                <a:lnTo>
                  <a:pt x="3852863" y="231857"/>
                </a:lnTo>
                <a:lnTo>
                  <a:pt x="3852863" y="295697"/>
                </a:lnTo>
                <a:lnTo>
                  <a:pt x="3852863" y="551692"/>
                </a:lnTo>
                <a:lnTo>
                  <a:pt x="3852863" y="1575356"/>
                </a:lnTo>
                <a:lnTo>
                  <a:pt x="3852863" y="1585519"/>
                </a:lnTo>
                <a:lnTo>
                  <a:pt x="3852228" y="1596001"/>
                </a:lnTo>
                <a:lnTo>
                  <a:pt x="3850958" y="1606482"/>
                </a:lnTo>
                <a:lnTo>
                  <a:pt x="3849370" y="1616645"/>
                </a:lnTo>
                <a:lnTo>
                  <a:pt x="3847147" y="1627126"/>
                </a:lnTo>
                <a:lnTo>
                  <a:pt x="3844290" y="1637290"/>
                </a:lnTo>
                <a:lnTo>
                  <a:pt x="3841114" y="1647454"/>
                </a:lnTo>
                <a:lnTo>
                  <a:pt x="3837621" y="1657300"/>
                </a:lnTo>
                <a:lnTo>
                  <a:pt x="3833493" y="1666828"/>
                </a:lnTo>
                <a:lnTo>
                  <a:pt x="3829048" y="1676356"/>
                </a:lnTo>
                <a:lnTo>
                  <a:pt x="3823967" y="1685885"/>
                </a:lnTo>
                <a:lnTo>
                  <a:pt x="3818569" y="1694778"/>
                </a:lnTo>
                <a:lnTo>
                  <a:pt x="3812853" y="1703671"/>
                </a:lnTo>
                <a:lnTo>
                  <a:pt x="3806820" y="1712247"/>
                </a:lnTo>
                <a:lnTo>
                  <a:pt x="3800152" y="1720504"/>
                </a:lnTo>
                <a:lnTo>
                  <a:pt x="3792848" y="1728127"/>
                </a:lnTo>
                <a:lnTo>
                  <a:pt x="3785545" y="1735432"/>
                </a:lnTo>
                <a:lnTo>
                  <a:pt x="3778242" y="1742737"/>
                </a:lnTo>
                <a:lnTo>
                  <a:pt x="3770303" y="1749725"/>
                </a:lnTo>
                <a:lnTo>
                  <a:pt x="3762047" y="1756077"/>
                </a:lnTo>
                <a:lnTo>
                  <a:pt x="3753474" y="1762429"/>
                </a:lnTo>
                <a:lnTo>
                  <a:pt x="3744583" y="1767829"/>
                </a:lnTo>
                <a:lnTo>
                  <a:pt x="3735057" y="1772910"/>
                </a:lnTo>
                <a:lnTo>
                  <a:pt x="3725848" y="1777675"/>
                </a:lnTo>
                <a:lnTo>
                  <a:pt x="3716322" y="1782121"/>
                </a:lnTo>
                <a:lnTo>
                  <a:pt x="3706478" y="1785933"/>
                </a:lnTo>
                <a:lnTo>
                  <a:pt x="3696634" y="1789744"/>
                </a:lnTo>
                <a:lnTo>
                  <a:pt x="3686473" y="1792602"/>
                </a:lnTo>
                <a:lnTo>
                  <a:pt x="3675994" y="1794826"/>
                </a:lnTo>
                <a:lnTo>
                  <a:pt x="3665833" y="1797049"/>
                </a:lnTo>
                <a:lnTo>
                  <a:pt x="3655355" y="1798637"/>
                </a:lnTo>
                <a:lnTo>
                  <a:pt x="3645193" y="1799590"/>
                </a:lnTo>
                <a:lnTo>
                  <a:pt x="3639795" y="1799907"/>
                </a:lnTo>
                <a:lnTo>
                  <a:pt x="3634715" y="1800225"/>
                </a:lnTo>
                <a:lnTo>
                  <a:pt x="3624871" y="1800225"/>
                </a:lnTo>
                <a:lnTo>
                  <a:pt x="3608994" y="1800225"/>
                </a:lnTo>
                <a:lnTo>
                  <a:pt x="3576923" y="1800225"/>
                </a:lnTo>
                <a:lnTo>
                  <a:pt x="3513097" y="1800225"/>
                </a:lnTo>
                <a:lnTo>
                  <a:pt x="3385130" y="1800225"/>
                </a:lnTo>
                <a:lnTo>
                  <a:pt x="3342262" y="1800225"/>
                </a:lnTo>
                <a:lnTo>
                  <a:pt x="3342262" y="1692237"/>
                </a:lnTo>
                <a:lnTo>
                  <a:pt x="3385130" y="1692237"/>
                </a:lnTo>
                <a:lnTo>
                  <a:pt x="3513097" y="1692237"/>
                </a:lnTo>
                <a:lnTo>
                  <a:pt x="3576923" y="1692237"/>
                </a:lnTo>
                <a:lnTo>
                  <a:pt x="3608994" y="1692237"/>
                </a:lnTo>
                <a:lnTo>
                  <a:pt x="3624871" y="1692237"/>
                </a:lnTo>
                <a:lnTo>
                  <a:pt x="3631222" y="1691919"/>
                </a:lnTo>
                <a:lnTo>
                  <a:pt x="3634397" y="1691919"/>
                </a:lnTo>
                <a:lnTo>
                  <a:pt x="3636937" y="1691919"/>
                </a:lnTo>
                <a:lnTo>
                  <a:pt x="3642335" y="1691284"/>
                </a:lnTo>
                <a:lnTo>
                  <a:pt x="3647734" y="1690649"/>
                </a:lnTo>
                <a:lnTo>
                  <a:pt x="3653132" y="1689378"/>
                </a:lnTo>
                <a:lnTo>
                  <a:pt x="3658212" y="1688426"/>
                </a:lnTo>
                <a:lnTo>
                  <a:pt x="3663611" y="1686838"/>
                </a:lnTo>
                <a:lnTo>
                  <a:pt x="3669009" y="1684614"/>
                </a:lnTo>
                <a:lnTo>
                  <a:pt x="3673772" y="1682709"/>
                </a:lnTo>
                <a:lnTo>
                  <a:pt x="3678852" y="1680485"/>
                </a:lnTo>
                <a:lnTo>
                  <a:pt x="3683615" y="1678262"/>
                </a:lnTo>
                <a:lnTo>
                  <a:pt x="3688378" y="1675404"/>
                </a:lnTo>
                <a:lnTo>
                  <a:pt x="3692824" y="1672545"/>
                </a:lnTo>
                <a:lnTo>
                  <a:pt x="3697587" y="1669369"/>
                </a:lnTo>
                <a:lnTo>
                  <a:pt x="3702033" y="1665875"/>
                </a:lnTo>
                <a:lnTo>
                  <a:pt x="3706161" y="1662381"/>
                </a:lnTo>
                <a:lnTo>
                  <a:pt x="3709971" y="1658570"/>
                </a:lnTo>
                <a:lnTo>
                  <a:pt x="3713782" y="1654759"/>
                </a:lnTo>
                <a:lnTo>
                  <a:pt x="3717274" y="1650312"/>
                </a:lnTo>
                <a:lnTo>
                  <a:pt x="3721085" y="1646183"/>
                </a:lnTo>
                <a:lnTo>
                  <a:pt x="3724260" y="1641737"/>
                </a:lnTo>
                <a:lnTo>
                  <a:pt x="3727436" y="1637290"/>
                </a:lnTo>
                <a:lnTo>
                  <a:pt x="3729976" y="1632526"/>
                </a:lnTo>
                <a:lnTo>
                  <a:pt x="3732516" y="1627762"/>
                </a:lnTo>
                <a:lnTo>
                  <a:pt x="3734739" y="1622680"/>
                </a:lnTo>
                <a:lnTo>
                  <a:pt x="3736962" y="1617916"/>
                </a:lnTo>
                <a:lnTo>
                  <a:pt x="3738867" y="1612834"/>
                </a:lnTo>
                <a:lnTo>
                  <a:pt x="3740455" y="1607435"/>
                </a:lnTo>
                <a:lnTo>
                  <a:pt x="3741725" y="1602353"/>
                </a:lnTo>
                <a:lnTo>
                  <a:pt x="3742995" y="1596953"/>
                </a:lnTo>
                <a:lnTo>
                  <a:pt x="3743630" y="1591236"/>
                </a:lnTo>
                <a:lnTo>
                  <a:pt x="3744583" y="1586155"/>
                </a:lnTo>
                <a:lnTo>
                  <a:pt x="3745218" y="1580438"/>
                </a:lnTo>
                <a:lnTo>
                  <a:pt x="3745218" y="1575356"/>
                </a:lnTo>
                <a:lnTo>
                  <a:pt x="3745218" y="551692"/>
                </a:lnTo>
                <a:lnTo>
                  <a:pt x="3745218" y="295697"/>
                </a:lnTo>
                <a:lnTo>
                  <a:pt x="3745218" y="231857"/>
                </a:lnTo>
                <a:lnTo>
                  <a:pt x="3745218" y="224234"/>
                </a:lnTo>
                <a:lnTo>
                  <a:pt x="3745218" y="218835"/>
                </a:lnTo>
                <a:lnTo>
                  <a:pt x="3743630" y="207718"/>
                </a:lnTo>
                <a:lnTo>
                  <a:pt x="3742677" y="202319"/>
                </a:lnTo>
                <a:lnTo>
                  <a:pt x="3741725" y="196919"/>
                </a:lnTo>
                <a:lnTo>
                  <a:pt x="3740137" y="191838"/>
                </a:lnTo>
                <a:lnTo>
                  <a:pt x="3738549" y="186756"/>
                </a:lnTo>
                <a:lnTo>
                  <a:pt x="3736962" y="181356"/>
                </a:lnTo>
                <a:lnTo>
                  <a:pt x="3734421" y="176592"/>
                </a:lnTo>
                <a:lnTo>
                  <a:pt x="3732199" y="171510"/>
                </a:lnTo>
                <a:lnTo>
                  <a:pt x="3729658" y="167064"/>
                </a:lnTo>
                <a:lnTo>
                  <a:pt x="3726483" y="161982"/>
                </a:lnTo>
                <a:lnTo>
                  <a:pt x="3723625" y="157853"/>
                </a:lnTo>
                <a:lnTo>
                  <a:pt x="3720450" y="153089"/>
                </a:lnTo>
                <a:lnTo>
                  <a:pt x="3716639" y="148960"/>
                </a:lnTo>
                <a:lnTo>
                  <a:pt x="3713146" y="144831"/>
                </a:lnTo>
                <a:lnTo>
                  <a:pt x="3709336" y="141020"/>
                </a:lnTo>
                <a:lnTo>
                  <a:pt x="3705526" y="137208"/>
                </a:lnTo>
                <a:lnTo>
                  <a:pt x="3701080" y="133715"/>
                </a:lnTo>
                <a:lnTo>
                  <a:pt x="3696952" y="130221"/>
                </a:lnTo>
                <a:lnTo>
                  <a:pt x="3692189" y="127362"/>
                </a:lnTo>
                <a:lnTo>
                  <a:pt x="3687743" y="124504"/>
                </a:lnTo>
                <a:lnTo>
                  <a:pt x="3682980" y="121645"/>
                </a:lnTo>
                <a:lnTo>
                  <a:pt x="3678217" y="119104"/>
                </a:lnTo>
                <a:lnTo>
                  <a:pt x="3673137" y="116881"/>
                </a:lnTo>
                <a:lnTo>
                  <a:pt x="3667738" y="114976"/>
                </a:lnTo>
                <a:lnTo>
                  <a:pt x="3662975" y="113070"/>
                </a:lnTo>
                <a:lnTo>
                  <a:pt x="3657577" y="111799"/>
                </a:lnTo>
                <a:lnTo>
                  <a:pt x="3652497" y="110529"/>
                </a:lnTo>
                <a:lnTo>
                  <a:pt x="3646781" y="109576"/>
                </a:lnTo>
                <a:lnTo>
                  <a:pt x="3641383" y="108941"/>
                </a:lnTo>
                <a:lnTo>
                  <a:pt x="3635985" y="108306"/>
                </a:lnTo>
                <a:lnTo>
                  <a:pt x="3630587" y="107988"/>
                </a:lnTo>
                <a:lnTo>
                  <a:pt x="3623601" y="107988"/>
                </a:lnTo>
                <a:lnTo>
                  <a:pt x="3615662" y="107988"/>
                </a:lnTo>
                <a:lnTo>
                  <a:pt x="3583908" y="107988"/>
                </a:lnTo>
                <a:lnTo>
                  <a:pt x="3455623" y="107988"/>
                </a:lnTo>
                <a:lnTo>
                  <a:pt x="3200005" y="107988"/>
                </a:lnTo>
                <a:lnTo>
                  <a:pt x="2176580" y="107988"/>
                </a:lnTo>
                <a:lnTo>
                  <a:pt x="1665026" y="107988"/>
                </a:lnTo>
                <a:lnTo>
                  <a:pt x="1537058" y="107988"/>
                </a:lnTo>
                <a:lnTo>
                  <a:pt x="1473233" y="107988"/>
                </a:lnTo>
                <a:lnTo>
                  <a:pt x="1441162" y="107988"/>
                </a:lnTo>
                <a:lnTo>
                  <a:pt x="1424967" y="107988"/>
                </a:lnTo>
                <a:lnTo>
                  <a:pt x="1418934" y="107988"/>
                </a:lnTo>
                <a:lnTo>
                  <a:pt x="1413218" y="108306"/>
                </a:lnTo>
                <a:lnTo>
                  <a:pt x="1407503" y="108941"/>
                </a:lnTo>
                <a:lnTo>
                  <a:pt x="1402422" y="109576"/>
                </a:lnTo>
                <a:lnTo>
                  <a:pt x="1397024" y="110529"/>
                </a:lnTo>
                <a:lnTo>
                  <a:pt x="1391626" y="111799"/>
                </a:lnTo>
                <a:lnTo>
                  <a:pt x="1386545" y="113387"/>
                </a:lnTo>
                <a:lnTo>
                  <a:pt x="1381147" y="115293"/>
                </a:lnTo>
                <a:lnTo>
                  <a:pt x="1376384" y="117199"/>
                </a:lnTo>
                <a:lnTo>
                  <a:pt x="1371303" y="119422"/>
                </a:lnTo>
                <a:lnTo>
                  <a:pt x="1366223" y="121963"/>
                </a:lnTo>
                <a:lnTo>
                  <a:pt x="1361777" y="124821"/>
                </a:lnTo>
                <a:lnTo>
                  <a:pt x="1357014" y="127680"/>
                </a:lnTo>
                <a:lnTo>
                  <a:pt x="1352569" y="130856"/>
                </a:lnTo>
                <a:lnTo>
                  <a:pt x="1348123" y="134350"/>
                </a:lnTo>
                <a:lnTo>
                  <a:pt x="1343995" y="137844"/>
                </a:lnTo>
                <a:lnTo>
                  <a:pt x="1339867" y="141655"/>
                </a:lnTo>
                <a:lnTo>
                  <a:pt x="1336374" y="145466"/>
                </a:lnTo>
                <a:lnTo>
                  <a:pt x="1332564" y="149595"/>
                </a:lnTo>
                <a:lnTo>
                  <a:pt x="1329071" y="153724"/>
                </a:lnTo>
                <a:lnTo>
                  <a:pt x="1325896" y="158488"/>
                </a:lnTo>
                <a:lnTo>
                  <a:pt x="1322720" y="162935"/>
                </a:lnTo>
                <a:lnTo>
                  <a:pt x="1320180" y="167699"/>
                </a:lnTo>
                <a:lnTo>
                  <a:pt x="1317640" y="172146"/>
                </a:lnTo>
                <a:lnTo>
                  <a:pt x="1315099" y="177227"/>
                </a:lnTo>
                <a:lnTo>
                  <a:pt x="1313194" y="182309"/>
                </a:lnTo>
                <a:lnTo>
                  <a:pt x="1311289" y="187391"/>
                </a:lnTo>
                <a:lnTo>
                  <a:pt x="1309701" y="192790"/>
                </a:lnTo>
                <a:lnTo>
                  <a:pt x="1308431" y="197872"/>
                </a:lnTo>
                <a:lnTo>
                  <a:pt x="1306843" y="203272"/>
                </a:lnTo>
                <a:lnTo>
                  <a:pt x="1306208" y="208671"/>
                </a:lnTo>
                <a:lnTo>
                  <a:pt x="1305573" y="214070"/>
                </a:lnTo>
                <a:lnTo>
                  <a:pt x="1304938" y="219788"/>
                </a:lnTo>
                <a:lnTo>
                  <a:pt x="1304938" y="225187"/>
                </a:lnTo>
                <a:lnTo>
                  <a:pt x="1304938" y="289980"/>
                </a:lnTo>
                <a:lnTo>
                  <a:pt x="1196975" y="289980"/>
                </a:lnTo>
                <a:lnTo>
                  <a:pt x="1196975" y="225187"/>
                </a:lnTo>
                <a:lnTo>
                  <a:pt x="1196975" y="214388"/>
                </a:lnTo>
                <a:lnTo>
                  <a:pt x="1198245" y="204224"/>
                </a:lnTo>
                <a:lnTo>
                  <a:pt x="1199198" y="193743"/>
                </a:lnTo>
                <a:lnTo>
                  <a:pt x="1201103" y="183580"/>
                </a:lnTo>
                <a:lnTo>
                  <a:pt x="1203008" y="172781"/>
                </a:lnTo>
                <a:lnTo>
                  <a:pt x="1205549" y="162935"/>
                </a:lnTo>
                <a:lnTo>
                  <a:pt x="1209042" y="152771"/>
                </a:lnTo>
                <a:lnTo>
                  <a:pt x="1212534" y="142925"/>
                </a:lnTo>
                <a:lnTo>
                  <a:pt x="1216662" y="133397"/>
                </a:lnTo>
                <a:lnTo>
                  <a:pt x="1221108" y="123869"/>
                </a:lnTo>
                <a:lnTo>
                  <a:pt x="1226189" y="114340"/>
                </a:lnTo>
                <a:lnTo>
                  <a:pt x="1231587" y="105130"/>
                </a:lnTo>
                <a:lnTo>
                  <a:pt x="1237302" y="96554"/>
                </a:lnTo>
                <a:lnTo>
                  <a:pt x="1243336" y="87978"/>
                </a:lnTo>
                <a:lnTo>
                  <a:pt x="1250004" y="79721"/>
                </a:lnTo>
                <a:lnTo>
                  <a:pt x="1257307" y="71780"/>
                </a:lnTo>
                <a:lnTo>
                  <a:pt x="1264293" y="64793"/>
                </a:lnTo>
                <a:lnTo>
                  <a:pt x="1271914" y="57488"/>
                </a:lnTo>
                <a:lnTo>
                  <a:pt x="1279852" y="50500"/>
                </a:lnTo>
                <a:lnTo>
                  <a:pt x="1288108" y="43830"/>
                </a:lnTo>
                <a:lnTo>
                  <a:pt x="1296682" y="37796"/>
                </a:lnTo>
                <a:lnTo>
                  <a:pt x="1305573" y="32396"/>
                </a:lnTo>
                <a:lnTo>
                  <a:pt x="1314782" y="26997"/>
                </a:lnTo>
                <a:lnTo>
                  <a:pt x="1323990" y="22550"/>
                </a:lnTo>
                <a:lnTo>
                  <a:pt x="1333834" y="17786"/>
                </a:lnTo>
                <a:lnTo>
                  <a:pt x="1343678" y="14293"/>
                </a:lnTo>
                <a:lnTo>
                  <a:pt x="1353521" y="10481"/>
                </a:lnTo>
                <a:lnTo>
                  <a:pt x="1363683" y="7623"/>
                </a:lnTo>
                <a:lnTo>
                  <a:pt x="1373844" y="5399"/>
                </a:lnTo>
                <a:lnTo>
                  <a:pt x="1384323" y="3176"/>
                </a:lnTo>
                <a:lnTo>
                  <a:pt x="1394801" y="1588"/>
                </a:lnTo>
                <a:lnTo>
                  <a:pt x="1404962" y="635"/>
                </a:lnTo>
                <a:lnTo>
                  <a:pt x="1410361" y="318"/>
                </a:lnTo>
                <a:lnTo>
                  <a:pt x="1415441"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9" name="KSO_Shape"/>
          <p:cNvSpPr/>
          <p:nvPr/>
        </p:nvSpPr>
        <p:spPr>
          <a:xfrm>
            <a:off x="4635175" y="2085211"/>
            <a:ext cx="722283" cy="722135"/>
          </a:xfrm>
          <a:custGeom>
            <a:avLst/>
            <a:gdLst/>
            <a:ahLst/>
            <a:cxnLst/>
            <a:rect l="l" t="t" r="r" b="b"/>
            <a:pathLst>
              <a:path w="2922576" h="2692126">
                <a:moveTo>
                  <a:pt x="553896" y="1279436"/>
                </a:moveTo>
                <a:cubicBezTo>
                  <a:pt x="792021" y="1473111"/>
                  <a:pt x="992046" y="1742986"/>
                  <a:pt x="1211121" y="1974761"/>
                </a:cubicBezTo>
                <a:lnTo>
                  <a:pt x="1201596" y="2431961"/>
                </a:lnTo>
                <a:cubicBezTo>
                  <a:pt x="947596" y="2384336"/>
                  <a:pt x="769796" y="2336711"/>
                  <a:pt x="639621" y="2117636"/>
                </a:cubicBezTo>
                <a:cubicBezTo>
                  <a:pt x="509446" y="1898561"/>
                  <a:pt x="582471" y="1558836"/>
                  <a:pt x="553896" y="1279436"/>
                </a:cubicBezTo>
                <a:close/>
                <a:moveTo>
                  <a:pt x="1414250" y="349940"/>
                </a:moveTo>
                <a:lnTo>
                  <a:pt x="1576175" y="702365"/>
                </a:lnTo>
                <a:lnTo>
                  <a:pt x="1840671" y="351223"/>
                </a:lnTo>
                <a:cubicBezTo>
                  <a:pt x="1946050" y="474823"/>
                  <a:pt x="2011221" y="645739"/>
                  <a:pt x="2011221" y="834547"/>
                </a:cubicBezTo>
                <a:cubicBezTo>
                  <a:pt x="2019964" y="1198269"/>
                  <a:pt x="1873746" y="1469720"/>
                  <a:pt x="1527496" y="1508764"/>
                </a:cubicBezTo>
                <a:lnTo>
                  <a:pt x="1534971" y="2136686"/>
                </a:lnTo>
                <a:cubicBezTo>
                  <a:pt x="1804846" y="1854111"/>
                  <a:pt x="2036621" y="1552486"/>
                  <a:pt x="2344596" y="1288961"/>
                </a:cubicBezTo>
                <a:cubicBezTo>
                  <a:pt x="2347771" y="1504861"/>
                  <a:pt x="2350946" y="1939836"/>
                  <a:pt x="2192196" y="2193836"/>
                </a:cubicBezTo>
                <a:cubicBezTo>
                  <a:pt x="1995346" y="2466886"/>
                  <a:pt x="1623871" y="2444661"/>
                  <a:pt x="1344471" y="2441486"/>
                </a:cubicBezTo>
                <a:lnTo>
                  <a:pt x="1353780" y="1510652"/>
                </a:lnTo>
                <a:cubicBezTo>
                  <a:pt x="992542" y="1480514"/>
                  <a:pt x="840254" y="1205525"/>
                  <a:pt x="849171" y="834547"/>
                </a:cubicBezTo>
                <a:cubicBezTo>
                  <a:pt x="853745" y="644286"/>
                  <a:pt x="913894" y="479273"/>
                  <a:pt x="1011904" y="360081"/>
                </a:cubicBezTo>
                <a:lnTo>
                  <a:pt x="1014200" y="359465"/>
                </a:lnTo>
                <a:lnTo>
                  <a:pt x="1214225" y="683315"/>
                </a:lnTo>
                <a:close/>
                <a:moveTo>
                  <a:pt x="480281" y="174535"/>
                </a:moveTo>
                <a:cubicBezTo>
                  <a:pt x="324175" y="174535"/>
                  <a:pt x="197626" y="319405"/>
                  <a:pt x="197626" y="498111"/>
                </a:cubicBezTo>
                <a:lnTo>
                  <a:pt x="197626" y="2194015"/>
                </a:lnTo>
                <a:cubicBezTo>
                  <a:pt x="197626" y="2372721"/>
                  <a:pt x="324175" y="2517591"/>
                  <a:pt x="480281" y="2517591"/>
                </a:cubicBezTo>
                <a:lnTo>
                  <a:pt x="2458598" y="2517591"/>
                </a:lnTo>
                <a:cubicBezTo>
                  <a:pt x="2614704" y="2517591"/>
                  <a:pt x="2741253" y="2372721"/>
                  <a:pt x="2741253" y="2194015"/>
                </a:cubicBezTo>
                <a:lnTo>
                  <a:pt x="2741253" y="498111"/>
                </a:lnTo>
                <a:cubicBezTo>
                  <a:pt x="2741253" y="319405"/>
                  <a:pt x="2614704" y="174535"/>
                  <a:pt x="2458598" y="174535"/>
                </a:cubicBezTo>
                <a:close/>
                <a:moveTo>
                  <a:pt x="324765" y="0"/>
                </a:moveTo>
                <a:lnTo>
                  <a:pt x="2597811" y="0"/>
                </a:lnTo>
                <a:cubicBezTo>
                  <a:pt x="2777173" y="0"/>
                  <a:pt x="2922576" y="166453"/>
                  <a:pt x="2922576" y="371783"/>
                </a:cubicBezTo>
                <a:lnTo>
                  <a:pt x="2922576" y="2320344"/>
                </a:lnTo>
                <a:cubicBezTo>
                  <a:pt x="2922576" y="2525673"/>
                  <a:pt x="2777173" y="2692126"/>
                  <a:pt x="2597811" y="2692126"/>
                </a:cubicBezTo>
                <a:lnTo>
                  <a:pt x="324765" y="2692126"/>
                </a:lnTo>
                <a:cubicBezTo>
                  <a:pt x="145402" y="2692126"/>
                  <a:pt x="0" y="2525673"/>
                  <a:pt x="0" y="2320344"/>
                </a:cubicBezTo>
                <a:lnTo>
                  <a:pt x="0" y="371783"/>
                </a:lnTo>
                <a:cubicBezTo>
                  <a:pt x="0" y="166453"/>
                  <a:pt x="145402" y="0"/>
                  <a:pt x="324765"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extLst>
      <p:ext uri="{BB962C8B-B14F-4D97-AF65-F5344CB8AC3E}">
        <p14:creationId xmlns="" xmlns:p14="http://schemas.microsoft.com/office/powerpoint/2010/main" val="577657027"/>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8" name="文本框 7"/>
          <p:cNvSpPr txBox="1">
            <a:spLocks noChangeArrowheads="1"/>
          </p:cNvSpPr>
          <p:nvPr/>
        </p:nvSpPr>
        <p:spPr bwMode="auto">
          <a:xfrm>
            <a:off x="1781614" y="300579"/>
            <a:ext cx="772814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zh-CN" sz="3200" b="1" dirty="0" smtClean="0">
                <a:solidFill>
                  <a:srgbClr val="D8060A"/>
                </a:solidFill>
                <a:latin typeface="微软雅黑" panose="020B0503020204020204" pitchFamily="34" charset="-122"/>
                <a:ea typeface="微软雅黑" panose="020B0503020204020204" pitchFamily="34" charset="-122"/>
              </a:rPr>
              <a:t>建成社会主义</a:t>
            </a:r>
            <a:r>
              <a:rPr lang="zh-CN" altLang="zh-CN" sz="3200" b="1" dirty="0">
                <a:solidFill>
                  <a:srgbClr val="D8060A"/>
                </a:solidFill>
                <a:latin typeface="微软雅黑" panose="020B0503020204020204" pitchFamily="34" charset="-122"/>
                <a:ea typeface="微软雅黑" panose="020B0503020204020204" pitchFamily="34" charset="-122"/>
              </a:rPr>
              <a:t>现代化</a:t>
            </a:r>
            <a:r>
              <a:rPr lang="zh-CN" altLang="zh-CN" sz="3200" b="1" dirty="0" smtClean="0">
                <a:solidFill>
                  <a:srgbClr val="D8060A"/>
                </a:solidFill>
                <a:latin typeface="微软雅黑" panose="020B0503020204020204" pitchFamily="34" charset="-122"/>
                <a:ea typeface="微软雅黑" panose="020B0503020204020204" pitchFamily="34" charset="-122"/>
              </a:rPr>
              <a:t>强国</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sp>
        <p:nvSpPr>
          <p:cNvPr id="9" name="Oval 66"/>
          <p:cNvSpPr>
            <a:spLocks noChangeArrowheads="1"/>
          </p:cNvSpPr>
          <p:nvPr/>
        </p:nvSpPr>
        <p:spPr bwMode="auto">
          <a:xfrm>
            <a:off x="3990825" y="1964345"/>
            <a:ext cx="3731800" cy="3728769"/>
          </a:xfrm>
          <a:prstGeom prst="ellipse">
            <a:avLst/>
          </a:prstGeom>
          <a:blipFill>
            <a:blip r:embed="rId4" cstate="print"/>
            <a:stretch>
              <a:fillRect/>
            </a:stretch>
          </a:blipFill>
          <a:ln w="57150">
            <a:noFill/>
          </a:ln>
          <a:extLst/>
        </p:spPr>
        <p:txBody>
          <a:bodyPr vert="horz" wrap="square" lIns="96429" tIns="48214" rIns="96429" bIns="48214"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en-US">
              <a:ea typeface="微软雅黑" panose="020B0503020204020204" pitchFamily="34" charset="-122"/>
            </a:endParaRPr>
          </a:p>
        </p:txBody>
      </p:sp>
      <p:grpSp>
        <p:nvGrpSpPr>
          <p:cNvPr id="3" name="组合 9"/>
          <p:cNvGrpSpPr/>
          <p:nvPr/>
        </p:nvGrpSpPr>
        <p:grpSpPr>
          <a:xfrm>
            <a:off x="3751530" y="3309246"/>
            <a:ext cx="1658410" cy="2465654"/>
            <a:chOff x="4361898" y="3291526"/>
            <a:chExt cx="1658410" cy="2465654"/>
          </a:xfrm>
          <a:solidFill>
            <a:schemeClr val="accent2">
              <a:lumMod val="75000"/>
            </a:schemeClr>
          </a:solidFill>
        </p:grpSpPr>
        <p:sp>
          <p:nvSpPr>
            <p:cNvPr id="30" name="Freeform 67"/>
            <p:cNvSpPr>
              <a:spLocks/>
            </p:cNvSpPr>
            <p:nvPr/>
          </p:nvSpPr>
          <p:spPr bwMode="auto">
            <a:xfrm>
              <a:off x="4361898" y="3291526"/>
              <a:ext cx="313507" cy="758779"/>
            </a:xfrm>
            <a:custGeom>
              <a:avLst/>
              <a:gdLst>
                <a:gd name="T0" fmla="*/ 46 w 46"/>
                <a:gd name="T1" fmla="*/ 0 h 111"/>
                <a:gd name="T2" fmla="*/ 42 w 46"/>
                <a:gd name="T3" fmla="*/ 2 h 111"/>
                <a:gd name="T4" fmla="*/ 18 w 46"/>
                <a:gd name="T5" fmla="*/ 90 h 111"/>
                <a:gd name="T6" fmla="*/ 38 w 46"/>
                <a:gd name="T7" fmla="*/ 111 h 111"/>
                <a:gd name="T8" fmla="*/ 46 w 46"/>
                <a:gd name="T9" fmla="*/ 0 h 111"/>
              </a:gdLst>
              <a:ahLst/>
              <a:cxnLst>
                <a:cxn ang="0">
                  <a:pos x="T0" y="T1"/>
                </a:cxn>
                <a:cxn ang="0">
                  <a:pos x="T2" y="T3"/>
                </a:cxn>
                <a:cxn ang="0">
                  <a:pos x="T4" y="T5"/>
                </a:cxn>
                <a:cxn ang="0">
                  <a:pos x="T6" y="T7"/>
                </a:cxn>
                <a:cxn ang="0">
                  <a:pos x="T8" y="T9"/>
                </a:cxn>
              </a:cxnLst>
              <a:rect l="0" t="0" r="r" b="b"/>
              <a:pathLst>
                <a:path w="46" h="111">
                  <a:moveTo>
                    <a:pt x="46" y="0"/>
                  </a:moveTo>
                  <a:cubicBezTo>
                    <a:pt x="45" y="0"/>
                    <a:pt x="43" y="1"/>
                    <a:pt x="42" y="2"/>
                  </a:cubicBezTo>
                  <a:cubicBezTo>
                    <a:pt x="11" y="20"/>
                    <a:pt x="0" y="59"/>
                    <a:pt x="18" y="90"/>
                  </a:cubicBezTo>
                  <a:cubicBezTo>
                    <a:pt x="23" y="99"/>
                    <a:pt x="30" y="106"/>
                    <a:pt x="38" y="111"/>
                  </a:cubicBezTo>
                  <a:cubicBezTo>
                    <a:pt x="33" y="73"/>
                    <a:pt x="36" y="35"/>
                    <a:pt x="46" y="0"/>
                  </a:cubicBezTo>
                  <a:close/>
                </a:path>
              </a:pathLst>
            </a:custGeom>
            <a:grpFill/>
            <a:ln>
              <a:noFill/>
            </a:ln>
            <a:extLst/>
          </p:spPr>
          <p:txBody>
            <a:bodyPr vert="horz" wrap="square" lIns="96429" tIns="48214" rIns="96429" bIns="48214"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en-US">
                <a:ea typeface="微软雅黑" panose="020B0503020204020204" pitchFamily="34" charset="-122"/>
              </a:endParaRPr>
            </a:p>
          </p:txBody>
        </p:sp>
        <p:sp>
          <p:nvSpPr>
            <p:cNvPr id="31" name="Freeform 68"/>
            <p:cNvSpPr>
              <a:spLocks/>
            </p:cNvSpPr>
            <p:nvPr/>
          </p:nvSpPr>
          <p:spPr bwMode="auto">
            <a:xfrm>
              <a:off x="5337255" y="5293735"/>
              <a:ext cx="683053" cy="463445"/>
            </a:xfrm>
            <a:custGeom>
              <a:avLst/>
              <a:gdLst>
                <a:gd name="T0" fmla="*/ 0 w 100"/>
                <a:gd name="T1" fmla="*/ 0 h 68"/>
                <a:gd name="T2" fmla="*/ 8 w 100"/>
                <a:gd name="T3" fmla="*/ 27 h 68"/>
                <a:gd name="T4" fmla="*/ 96 w 100"/>
                <a:gd name="T5" fmla="*/ 51 h 68"/>
                <a:gd name="T6" fmla="*/ 100 w 100"/>
                <a:gd name="T7" fmla="*/ 48 h 68"/>
                <a:gd name="T8" fmla="*/ 0 w 100"/>
                <a:gd name="T9" fmla="*/ 0 h 68"/>
              </a:gdLst>
              <a:ahLst/>
              <a:cxnLst>
                <a:cxn ang="0">
                  <a:pos x="T0" y="T1"/>
                </a:cxn>
                <a:cxn ang="0">
                  <a:pos x="T2" y="T3"/>
                </a:cxn>
                <a:cxn ang="0">
                  <a:pos x="T4" y="T5"/>
                </a:cxn>
                <a:cxn ang="0">
                  <a:pos x="T6" y="T7"/>
                </a:cxn>
                <a:cxn ang="0">
                  <a:pos x="T8" y="T9"/>
                </a:cxn>
              </a:cxnLst>
              <a:rect l="0" t="0" r="r" b="b"/>
              <a:pathLst>
                <a:path w="100" h="68">
                  <a:moveTo>
                    <a:pt x="0" y="0"/>
                  </a:moveTo>
                  <a:cubicBezTo>
                    <a:pt x="0" y="9"/>
                    <a:pt x="3" y="18"/>
                    <a:pt x="8" y="27"/>
                  </a:cubicBezTo>
                  <a:cubicBezTo>
                    <a:pt x="26" y="58"/>
                    <a:pt x="65" y="68"/>
                    <a:pt x="96" y="51"/>
                  </a:cubicBezTo>
                  <a:cubicBezTo>
                    <a:pt x="97" y="50"/>
                    <a:pt x="100" y="48"/>
                    <a:pt x="100" y="48"/>
                  </a:cubicBezTo>
                  <a:cubicBezTo>
                    <a:pt x="64" y="39"/>
                    <a:pt x="30" y="23"/>
                    <a:pt x="0" y="0"/>
                  </a:cubicBezTo>
                  <a:close/>
                </a:path>
              </a:pathLst>
            </a:custGeom>
            <a:grpFill/>
            <a:ln>
              <a:noFill/>
            </a:ln>
            <a:extLst/>
          </p:spPr>
          <p:txBody>
            <a:bodyPr vert="horz" wrap="square" lIns="96429" tIns="48214" rIns="96429" bIns="48214"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en-US">
                <a:ea typeface="微软雅黑" panose="020B0503020204020204" pitchFamily="34" charset="-122"/>
              </a:endParaRPr>
            </a:p>
          </p:txBody>
        </p:sp>
      </p:grpSp>
      <p:sp>
        <p:nvSpPr>
          <p:cNvPr id="11" name="Freeform 69"/>
          <p:cNvSpPr>
            <a:spLocks/>
          </p:cNvSpPr>
          <p:nvPr/>
        </p:nvSpPr>
        <p:spPr bwMode="auto">
          <a:xfrm>
            <a:off x="3792421" y="3706053"/>
            <a:ext cx="1453948" cy="1952227"/>
          </a:xfrm>
          <a:custGeom>
            <a:avLst/>
            <a:gdLst>
              <a:gd name="T0" fmla="*/ 43 w 213"/>
              <a:gd name="T1" fmla="*/ 167 h 286"/>
              <a:gd name="T2" fmla="*/ 168 w 213"/>
              <a:gd name="T3" fmla="*/ 286 h 286"/>
              <a:gd name="T4" fmla="*/ 146 w 213"/>
              <a:gd name="T5" fmla="*/ 263 h 286"/>
              <a:gd name="T6" fmla="*/ 145 w 213"/>
              <a:gd name="T7" fmla="*/ 262 h 286"/>
              <a:gd name="T8" fmla="*/ 137 w 213"/>
              <a:gd name="T9" fmla="*/ 234 h 286"/>
              <a:gd name="T10" fmla="*/ 169 w 213"/>
              <a:gd name="T11" fmla="*/ 174 h 286"/>
              <a:gd name="T12" fmla="*/ 194 w 213"/>
              <a:gd name="T13" fmla="*/ 80 h 286"/>
              <a:gd name="T14" fmla="*/ 100 w 213"/>
              <a:gd name="T15" fmla="*/ 55 h 286"/>
              <a:gd name="T16" fmla="*/ 32 w 213"/>
              <a:gd name="T17" fmla="*/ 53 h 286"/>
              <a:gd name="T18" fmla="*/ 12 w 213"/>
              <a:gd name="T19" fmla="*/ 32 h 286"/>
              <a:gd name="T20" fmla="*/ 11 w 213"/>
              <a:gd name="T21" fmla="*/ 31 h 286"/>
              <a:gd name="T22" fmla="*/ 3 w 213"/>
              <a:gd name="T23" fmla="*/ 0 h 286"/>
              <a:gd name="T24" fmla="*/ 43 w 213"/>
              <a:gd name="T25" fmla="*/ 16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3" h="286">
                <a:moveTo>
                  <a:pt x="43" y="167"/>
                </a:moveTo>
                <a:cubicBezTo>
                  <a:pt x="74" y="220"/>
                  <a:pt x="118" y="260"/>
                  <a:pt x="168" y="286"/>
                </a:cubicBezTo>
                <a:cubicBezTo>
                  <a:pt x="159" y="280"/>
                  <a:pt x="152" y="273"/>
                  <a:pt x="146" y="263"/>
                </a:cubicBezTo>
                <a:cubicBezTo>
                  <a:pt x="145" y="263"/>
                  <a:pt x="145" y="262"/>
                  <a:pt x="145" y="262"/>
                </a:cubicBezTo>
                <a:cubicBezTo>
                  <a:pt x="140" y="253"/>
                  <a:pt x="137" y="244"/>
                  <a:pt x="137" y="234"/>
                </a:cubicBezTo>
                <a:cubicBezTo>
                  <a:pt x="135" y="211"/>
                  <a:pt x="147" y="187"/>
                  <a:pt x="169" y="174"/>
                </a:cubicBezTo>
                <a:cubicBezTo>
                  <a:pt x="201" y="155"/>
                  <a:pt x="213" y="113"/>
                  <a:pt x="194" y="80"/>
                </a:cubicBezTo>
                <a:cubicBezTo>
                  <a:pt x="175" y="48"/>
                  <a:pt x="133" y="36"/>
                  <a:pt x="100" y="55"/>
                </a:cubicBezTo>
                <a:cubicBezTo>
                  <a:pt x="78" y="68"/>
                  <a:pt x="52" y="66"/>
                  <a:pt x="32" y="53"/>
                </a:cubicBezTo>
                <a:cubicBezTo>
                  <a:pt x="24" y="48"/>
                  <a:pt x="17" y="41"/>
                  <a:pt x="12" y="32"/>
                </a:cubicBezTo>
                <a:cubicBezTo>
                  <a:pt x="12" y="31"/>
                  <a:pt x="12" y="31"/>
                  <a:pt x="11" y="31"/>
                </a:cubicBezTo>
                <a:cubicBezTo>
                  <a:pt x="6" y="21"/>
                  <a:pt x="3" y="10"/>
                  <a:pt x="3" y="0"/>
                </a:cubicBezTo>
                <a:cubicBezTo>
                  <a:pt x="0" y="56"/>
                  <a:pt x="13" y="115"/>
                  <a:pt x="43" y="167"/>
                </a:cubicBezTo>
                <a:close/>
              </a:path>
            </a:pathLst>
          </a:custGeom>
          <a:solidFill>
            <a:schemeClr val="accent2"/>
          </a:solidFill>
          <a:ln>
            <a:noFill/>
          </a:ln>
          <a:extLst/>
        </p:spPr>
        <p:txBody>
          <a:bodyPr vert="horz" wrap="square" lIns="96429" tIns="48214" rIns="96429" bIns="48214"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en-US">
              <a:ea typeface="微软雅黑" panose="020B0503020204020204" pitchFamily="34" charset="-122"/>
            </a:endParaRPr>
          </a:p>
        </p:txBody>
      </p:sp>
      <p:sp>
        <p:nvSpPr>
          <p:cNvPr id="12" name="Freeform 71"/>
          <p:cNvSpPr>
            <a:spLocks/>
          </p:cNvSpPr>
          <p:nvPr/>
        </p:nvSpPr>
        <p:spPr bwMode="auto">
          <a:xfrm>
            <a:off x="6467079" y="3706053"/>
            <a:ext cx="1453948" cy="1952227"/>
          </a:xfrm>
          <a:custGeom>
            <a:avLst/>
            <a:gdLst>
              <a:gd name="T0" fmla="*/ 170 w 213"/>
              <a:gd name="T1" fmla="*/ 167 h 286"/>
              <a:gd name="T2" fmla="*/ 210 w 213"/>
              <a:gd name="T3" fmla="*/ 0 h 286"/>
              <a:gd name="T4" fmla="*/ 202 w 213"/>
              <a:gd name="T5" fmla="*/ 31 h 286"/>
              <a:gd name="T6" fmla="*/ 201 w 213"/>
              <a:gd name="T7" fmla="*/ 32 h 286"/>
              <a:gd name="T8" fmla="*/ 181 w 213"/>
              <a:gd name="T9" fmla="*/ 53 h 286"/>
              <a:gd name="T10" fmla="*/ 113 w 213"/>
              <a:gd name="T11" fmla="*/ 55 h 286"/>
              <a:gd name="T12" fmla="*/ 19 w 213"/>
              <a:gd name="T13" fmla="*/ 80 h 286"/>
              <a:gd name="T14" fmla="*/ 44 w 213"/>
              <a:gd name="T15" fmla="*/ 174 h 286"/>
              <a:gd name="T16" fmla="*/ 76 w 213"/>
              <a:gd name="T17" fmla="*/ 234 h 286"/>
              <a:gd name="T18" fmla="*/ 68 w 213"/>
              <a:gd name="T19" fmla="*/ 262 h 286"/>
              <a:gd name="T20" fmla="*/ 67 w 213"/>
              <a:gd name="T21" fmla="*/ 263 h 286"/>
              <a:gd name="T22" fmla="*/ 45 w 213"/>
              <a:gd name="T23" fmla="*/ 286 h 286"/>
              <a:gd name="T24" fmla="*/ 170 w 213"/>
              <a:gd name="T25" fmla="*/ 16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3" h="286">
                <a:moveTo>
                  <a:pt x="170" y="167"/>
                </a:moveTo>
                <a:cubicBezTo>
                  <a:pt x="200" y="115"/>
                  <a:pt x="213" y="56"/>
                  <a:pt x="210" y="0"/>
                </a:cubicBezTo>
                <a:cubicBezTo>
                  <a:pt x="210" y="10"/>
                  <a:pt x="207" y="21"/>
                  <a:pt x="202" y="31"/>
                </a:cubicBezTo>
                <a:cubicBezTo>
                  <a:pt x="201" y="31"/>
                  <a:pt x="201" y="31"/>
                  <a:pt x="201" y="32"/>
                </a:cubicBezTo>
                <a:cubicBezTo>
                  <a:pt x="196" y="41"/>
                  <a:pt x="189" y="48"/>
                  <a:pt x="181" y="53"/>
                </a:cubicBezTo>
                <a:cubicBezTo>
                  <a:pt x="161" y="66"/>
                  <a:pt x="135" y="68"/>
                  <a:pt x="113" y="55"/>
                </a:cubicBezTo>
                <a:cubicBezTo>
                  <a:pt x="80" y="36"/>
                  <a:pt x="38" y="48"/>
                  <a:pt x="19" y="80"/>
                </a:cubicBezTo>
                <a:cubicBezTo>
                  <a:pt x="0" y="113"/>
                  <a:pt x="12" y="155"/>
                  <a:pt x="44" y="174"/>
                </a:cubicBezTo>
                <a:cubicBezTo>
                  <a:pt x="66" y="187"/>
                  <a:pt x="78" y="211"/>
                  <a:pt x="76" y="234"/>
                </a:cubicBezTo>
                <a:cubicBezTo>
                  <a:pt x="76" y="244"/>
                  <a:pt x="73" y="253"/>
                  <a:pt x="68" y="262"/>
                </a:cubicBezTo>
                <a:cubicBezTo>
                  <a:pt x="68" y="262"/>
                  <a:pt x="68" y="263"/>
                  <a:pt x="67" y="263"/>
                </a:cubicBezTo>
                <a:cubicBezTo>
                  <a:pt x="61" y="273"/>
                  <a:pt x="54" y="280"/>
                  <a:pt x="45" y="286"/>
                </a:cubicBezTo>
                <a:cubicBezTo>
                  <a:pt x="95" y="260"/>
                  <a:pt x="139" y="220"/>
                  <a:pt x="170" y="167"/>
                </a:cubicBezTo>
                <a:close/>
              </a:path>
            </a:pathLst>
          </a:custGeom>
          <a:solidFill>
            <a:schemeClr val="accent3"/>
          </a:solidFill>
          <a:ln>
            <a:noFill/>
          </a:ln>
          <a:extLst/>
        </p:spPr>
        <p:txBody>
          <a:bodyPr vert="horz" wrap="square" lIns="96429" tIns="48214" rIns="96429" bIns="48214"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en-US">
              <a:ea typeface="微软雅黑" panose="020B0503020204020204" pitchFamily="34" charset="-122"/>
            </a:endParaRPr>
          </a:p>
        </p:txBody>
      </p:sp>
      <p:grpSp>
        <p:nvGrpSpPr>
          <p:cNvPr id="6" name="组合 12"/>
          <p:cNvGrpSpPr/>
          <p:nvPr/>
        </p:nvGrpSpPr>
        <p:grpSpPr>
          <a:xfrm>
            <a:off x="6303511" y="3309246"/>
            <a:ext cx="1658409" cy="2465654"/>
            <a:chOff x="6913879" y="3291526"/>
            <a:chExt cx="1658409" cy="2465654"/>
          </a:xfrm>
          <a:solidFill>
            <a:schemeClr val="accent3"/>
          </a:solidFill>
        </p:grpSpPr>
        <p:sp>
          <p:nvSpPr>
            <p:cNvPr id="28" name="Freeform 70"/>
            <p:cNvSpPr>
              <a:spLocks/>
            </p:cNvSpPr>
            <p:nvPr/>
          </p:nvSpPr>
          <p:spPr bwMode="auto">
            <a:xfrm>
              <a:off x="6913879" y="5293735"/>
              <a:ext cx="681538" cy="463445"/>
            </a:xfrm>
            <a:custGeom>
              <a:avLst/>
              <a:gdLst>
                <a:gd name="T0" fmla="*/ 0 w 100"/>
                <a:gd name="T1" fmla="*/ 48 h 68"/>
                <a:gd name="T2" fmla="*/ 4 w 100"/>
                <a:gd name="T3" fmla="*/ 51 h 68"/>
                <a:gd name="T4" fmla="*/ 92 w 100"/>
                <a:gd name="T5" fmla="*/ 27 h 68"/>
                <a:gd name="T6" fmla="*/ 100 w 100"/>
                <a:gd name="T7" fmla="*/ 0 h 68"/>
                <a:gd name="T8" fmla="*/ 0 w 100"/>
                <a:gd name="T9" fmla="*/ 48 h 68"/>
              </a:gdLst>
              <a:ahLst/>
              <a:cxnLst>
                <a:cxn ang="0">
                  <a:pos x="T0" y="T1"/>
                </a:cxn>
                <a:cxn ang="0">
                  <a:pos x="T2" y="T3"/>
                </a:cxn>
                <a:cxn ang="0">
                  <a:pos x="T4" y="T5"/>
                </a:cxn>
                <a:cxn ang="0">
                  <a:pos x="T6" y="T7"/>
                </a:cxn>
                <a:cxn ang="0">
                  <a:pos x="T8" y="T9"/>
                </a:cxn>
              </a:cxnLst>
              <a:rect l="0" t="0" r="r" b="b"/>
              <a:pathLst>
                <a:path w="100" h="68">
                  <a:moveTo>
                    <a:pt x="0" y="48"/>
                  </a:moveTo>
                  <a:cubicBezTo>
                    <a:pt x="1" y="48"/>
                    <a:pt x="3" y="50"/>
                    <a:pt x="4" y="51"/>
                  </a:cubicBezTo>
                  <a:cubicBezTo>
                    <a:pt x="35" y="68"/>
                    <a:pt x="74" y="58"/>
                    <a:pt x="92" y="27"/>
                  </a:cubicBezTo>
                  <a:cubicBezTo>
                    <a:pt x="97" y="18"/>
                    <a:pt x="100" y="9"/>
                    <a:pt x="100" y="0"/>
                  </a:cubicBezTo>
                  <a:cubicBezTo>
                    <a:pt x="70" y="23"/>
                    <a:pt x="36" y="39"/>
                    <a:pt x="0" y="48"/>
                  </a:cubicBezTo>
                  <a:close/>
                </a:path>
              </a:pathLst>
            </a:custGeom>
            <a:solidFill>
              <a:schemeClr val="accent3">
                <a:lumMod val="75000"/>
              </a:schemeClr>
            </a:solidFill>
            <a:ln>
              <a:noFill/>
            </a:ln>
            <a:extLst/>
          </p:spPr>
          <p:txBody>
            <a:bodyPr vert="horz" wrap="square" lIns="96429" tIns="48214" rIns="96429" bIns="48214"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en-US">
                <a:ea typeface="微软雅黑" panose="020B0503020204020204" pitchFamily="34" charset="-122"/>
              </a:endParaRPr>
            </a:p>
          </p:txBody>
        </p:sp>
        <p:sp>
          <p:nvSpPr>
            <p:cNvPr id="29" name="Freeform 72"/>
            <p:cNvSpPr>
              <a:spLocks/>
            </p:cNvSpPr>
            <p:nvPr/>
          </p:nvSpPr>
          <p:spPr bwMode="auto">
            <a:xfrm>
              <a:off x="8257266" y="3291526"/>
              <a:ext cx="315022" cy="758779"/>
            </a:xfrm>
            <a:custGeom>
              <a:avLst/>
              <a:gdLst>
                <a:gd name="T0" fmla="*/ 8 w 46"/>
                <a:gd name="T1" fmla="*/ 111 h 111"/>
                <a:gd name="T2" fmla="*/ 28 w 46"/>
                <a:gd name="T3" fmla="*/ 90 h 111"/>
                <a:gd name="T4" fmla="*/ 4 w 46"/>
                <a:gd name="T5" fmla="*/ 2 h 111"/>
                <a:gd name="T6" fmla="*/ 0 w 46"/>
                <a:gd name="T7" fmla="*/ 0 h 111"/>
                <a:gd name="T8" fmla="*/ 8 w 46"/>
                <a:gd name="T9" fmla="*/ 111 h 111"/>
              </a:gdLst>
              <a:ahLst/>
              <a:cxnLst>
                <a:cxn ang="0">
                  <a:pos x="T0" y="T1"/>
                </a:cxn>
                <a:cxn ang="0">
                  <a:pos x="T2" y="T3"/>
                </a:cxn>
                <a:cxn ang="0">
                  <a:pos x="T4" y="T5"/>
                </a:cxn>
                <a:cxn ang="0">
                  <a:pos x="T6" y="T7"/>
                </a:cxn>
                <a:cxn ang="0">
                  <a:pos x="T8" y="T9"/>
                </a:cxn>
              </a:cxnLst>
              <a:rect l="0" t="0" r="r" b="b"/>
              <a:pathLst>
                <a:path w="46" h="111">
                  <a:moveTo>
                    <a:pt x="8" y="111"/>
                  </a:moveTo>
                  <a:cubicBezTo>
                    <a:pt x="16" y="106"/>
                    <a:pt x="23" y="99"/>
                    <a:pt x="28" y="90"/>
                  </a:cubicBezTo>
                  <a:cubicBezTo>
                    <a:pt x="46" y="59"/>
                    <a:pt x="35" y="20"/>
                    <a:pt x="4" y="2"/>
                  </a:cubicBezTo>
                  <a:cubicBezTo>
                    <a:pt x="3" y="1"/>
                    <a:pt x="1" y="0"/>
                    <a:pt x="0" y="0"/>
                  </a:cubicBezTo>
                  <a:cubicBezTo>
                    <a:pt x="10" y="35"/>
                    <a:pt x="13" y="73"/>
                    <a:pt x="8" y="111"/>
                  </a:cubicBezTo>
                  <a:close/>
                </a:path>
              </a:pathLst>
            </a:custGeom>
            <a:solidFill>
              <a:schemeClr val="accent3">
                <a:lumMod val="75000"/>
              </a:schemeClr>
            </a:solidFill>
            <a:ln>
              <a:noFill/>
            </a:ln>
            <a:extLst/>
          </p:spPr>
          <p:txBody>
            <a:bodyPr vert="horz" wrap="square" lIns="96429" tIns="48214" rIns="96429" bIns="48214"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en-US">
                <a:ea typeface="微软雅黑" panose="020B0503020204020204" pitchFamily="34" charset="-122"/>
              </a:endParaRPr>
            </a:p>
          </p:txBody>
        </p:sp>
      </p:grpSp>
      <p:grpSp>
        <p:nvGrpSpPr>
          <p:cNvPr id="7" name="组合 13"/>
          <p:cNvGrpSpPr/>
          <p:nvPr/>
        </p:nvGrpSpPr>
        <p:grpSpPr>
          <a:xfrm>
            <a:off x="4499498" y="2055973"/>
            <a:ext cx="2695860" cy="478591"/>
            <a:chOff x="5119164" y="2042041"/>
            <a:chExt cx="2695860" cy="478591"/>
          </a:xfrm>
          <a:solidFill>
            <a:schemeClr val="accent1">
              <a:lumMod val="75000"/>
            </a:schemeClr>
          </a:solidFill>
        </p:grpSpPr>
        <p:sp>
          <p:nvSpPr>
            <p:cNvPr id="24" name="Freeform 73"/>
            <p:cNvSpPr>
              <a:spLocks/>
            </p:cNvSpPr>
            <p:nvPr/>
          </p:nvSpPr>
          <p:spPr bwMode="auto">
            <a:xfrm>
              <a:off x="7180437" y="2042041"/>
              <a:ext cx="634587" cy="478591"/>
            </a:xfrm>
            <a:custGeom>
              <a:avLst/>
              <a:gdLst>
                <a:gd name="T0" fmla="*/ 93 w 93"/>
                <a:gd name="T1" fmla="*/ 70 h 70"/>
                <a:gd name="T2" fmla="*/ 93 w 93"/>
                <a:gd name="T3" fmla="*/ 64 h 70"/>
                <a:gd name="T4" fmla="*/ 28 w 93"/>
                <a:gd name="T5" fmla="*/ 0 h 70"/>
                <a:gd name="T6" fmla="*/ 0 w 93"/>
                <a:gd name="T7" fmla="*/ 6 h 70"/>
                <a:gd name="T8" fmla="*/ 93 w 93"/>
                <a:gd name="T9" fmla="*/ 70 h 70"/>
              </a:gdLst>
              <a:ahLst/>
              <a:cxnLst>
                <a:cxn ang="0">
                  <a:pos x="T0" y="T1"/>
                </a:cxn>
                <a:cxn ang="0">
                  <a:pos x="T2" y="T3"/>
                </a:cxn>
                <a:cxn ang="0">
                  <a:pos x="T4" y="T5"/>
                </a:cxn>
                <a:cxn ang="0">
                  <a:pos x="T6" y="T7"/>
                </a:cxn>
                <a:cxn ang="0">
                  <a:pos x="T8" y="T9"/>
                </a:cxn>
              </a:cxnLst>
              <a:rect l="0" t="0" r="r" b="b"/>
              <a:pathLst>
                <a:path w="93" h="70">
                  <a:moveTo>
                    <a:pt x="93" y="70"/>
                  </a:moveTo>
                  <a:cubicBezTo>
                    <a:pt x="93" y="69"/>
                    <a:pt x="93" y="66"/>
                    <a:pt x="93" y="64"/>
                  </a:cubicBezTo>
                  <a:cubicBezTo>
                    <a:pt x="93" y="29"/>
                    <a:pt x="64" y="0"/>
                    <a:pt x="28" y="0"/>
                  </a:cubicBezTo>
                  <a:cubicBezTo>
                    <a:pt x="18" y="0"/>
                    <a:pt x="9" y="2"/>
                    <a:pt x="0" y="6"/>
                  </a:cubicBezTo>
                  <a:cubicBezTo>
                    <a:pt x="35" y="21"/>
                    <a:pt x="67" y="43"/>
                    <a:pt x="93" y="70"/>
                  </a:cubicBezTo>
                  <a:close/>
                </a:path>
              </a:pathLst>
            </a:custGeom>
            <a:grpFill/>
            <a:ln>
              <a:noFill/>
            </a:ln>
            <a:extLst/>
          </p:spPr>
          <p:txBody>
            <a:bodyPr vert="horz" wrap="square" lIns="96429" tIns="48214" rIns="96429" bIns="48214"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en-US">
                <a:ea typeface="微软雅黑" panose="020B0503020204020204" pitchFamily="34" charset="-122"/>
              </a:endParaRPr>
            </a:p>
          </p:txBody>
        </p:sp>
        <p:sp>
          <p:nvSpPr>
            <p:cNvPr id="26" name="Freeform 74"/>
            <p:cNvSpPr>
              <a:spLocks/>
            </p:cNvSpPr>
            <p:nvPr/>
          </p:nvSpPr>
          <p:spPr bwMode="auto">
            <a:xfrm>
              <a:off x="5119164" y="2042041"/>
              <a:ext cx="634587" cy="478591"/>
            </a:xfrm>
            <a:custGeom>
              <a:avLst/>
              <a:gdLst>
                <a:gd name="T0" fmla="*/ 93 w 93"/>
                <a:gd name="T1" fmla="*/ 6 h 70"/>
                <a:gd name="T2" fmla="*/ 65 w 93"/>
                <a:gd name="T3" fmla="*/ 0 h 70"/>
                <a:gd name="T4" fmla="*/ 0 w 93"/>
                <a:gd name="T5" fmla="*/ 64 h 70"/>
                <a:gd name="T6" fmla="*/ 0 w 93"/>
                <a:gd name="T7" fmla="*/ 70 h 70"/>
                <a:gd name="T8" fmla="*/ 93 w 93"/>
                <a:gd name="T9" fmla="*/ 6 h 70"/>
              </a:gdLst>
              <a:ahLst/>
              <a:cxnLst>
                <a:cxn ang="0">
                  <a:pos x="T0" y="T1"/>
                </a:cxn>
                <a:cxn ang="0">
                  <a:pos x="T2" y="T3"/>
                </a:cxn>
                <a:cxn ang="0">
                  <a:pos x="T4" y="T5"/>
                </a:cxn>
                <a:cxn ang="0">
                  <a:pos x="T6" y="T7"/>
                </a:cxn>
                <a:cxn ang="0">
                  <a:pos x="T8" y="T9"/>
                </a:cxn>
              </a:cxnLst>
              <a:rect l="0" t="0" r="r" b="b"/>
              <a:pathLst>
                <a:path w="93" h="70">
                  <a:moveTo>
                    <a:pt x="93" y="6"/>
                  </a:moveTo>
                  <a:cubicBezTo>
                    <a:pt x="84" y="2"/>
                    <a:pt x="75" y="0"/>
                    <a:pt x="65" y="0"/>
                  </a:cubicBezTo>
                  <a:cubicBezTo>
                    <a:pt x="29" y="0"/>
                    <a:pt x="0" y="29"/>
                    <a:pt x="0" y="64"/>
                  </a:cubicBezTo>
                  <a:cubicBezTo>
                    <a:pt x="0" y="66"/>
                    <a:pt x="0" y="69"/>
                    <a:pt x="0" y="70"/>
                  </a:cubicBezTo>
                  <a:cubicBezTo>
                    <a:pt x="26" y="43"/>
                    <a:pt x="58" y="21"/>
                    <a:pt x="93" y="6"/>
                  </a:cubicBezTo>
                  <a:close/>
                </a:path>
              </a:pathLst>
            </a:custGeom>
            <a:grpFill/>
            <a:ln>
              <a:noFill/>
            </a:ln>
            <a:extLst/>
          </p:spPr>
          <p:txBody>
            <a:bodyPr vert="horz" wrap="square" lIns="96429" tIns="48214" rIns="96429" bIns="48214"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en-US">
                <a:ea typeface="微软雅黑" panose="020B0503020204020204" pitchFamily="34" charset="-122"/>
              </a:endParaRPr>
            </a:p>
          </p:txBody>
        </p:sp>
      </p:grpSp>
      <p:sp>
        <p:nvSpPr>
          <p:cNvPr id="15" name="Freeform 75"/>
          <p:cNvSpPr>
            <a:spLocks/>
          </p:cNvSpPr>
          <p:nvPr/>
        </p:nvSpPr>
        <p:spPr bwMode="auto">
          <a:xfrm>
            <a:off x="4726887" y="1781087"/>
            <a:ext cx="2258163" cy="1187390"/>
          </a:xfrm>
          <a:custGeom>
            <a:avLst/>
            <a:gdLst>
              <a:gd name="T0" fmla="*/ 166 w 331"/>
              <a:gd name="T1" fmla="*/ 0 h 174"/>
              <a:gd name="T2" fmla="*/ 0 w 331"/>
              <a:gd name="T3" fmla="*/ 50 h 174"/>
              <a:gd name="T4" fmla="*/ 31 w 331"/>
              <a:gd name="T5" fmla="*/ 41 h 174"/>
              <a:gd name="T6" fmla="*/ 33 w 331"/>
              <a:gd name="T7" fmla="*/ 41 h 174"/>
              <a:gd name="T8" fmla="*/ 61 w 331"/>
              <a:gd name="T9" fmla="*/ 48 h 174"/>
              <a:gd name="T10" fmla="*/ 97 w 331"/>
              <a:gd name="T11" fmla="*/ 105 h 174"/>
              <a:gd name="T12" fmla="*/ 166 w 331"/>
              <a:gd name="T13" fmla="*/ 174 h 174"/>
              <a:gd name="T14" fmla="*/ 234 w 331"/>
              <a:gd name="T15" fmla="*/ 105 h 174"/>
              <a:gd name="T16" fmla="*/ 270 w 331"/>
              <a:gd name="T17" fmla="*/ 48 h 174"/>
              <a:gd name="T18" fmla="*/ 298 w 331"/>
              <a:gd name="T19" fmla="*/ 41 h 174"/>
              <a:gd name="T20" fmla="*/ 300 w 331"/>
              <a:gd name="T21" fmla="*/ 41 h 174"/>
              <a:gd name="T22" fmla="*/ 331 w 331"/>
              <a:gd name="T23" fmla="*/ 50 h 174"/>
              <a:gd name="T24" fmla="*/ 166 w 331"/>
              <a:gd name="T2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1" h="174">
                <a:moveTo>
                  <a:pt x="166" y="0"/>
                </a:moveTo>
                <a:cubicBezTo>
                  <a:pt x="105" y="0"/>
                  <a:pt x="48" y="18"/>
                  <a:pt x="0" y="50"/>
                </a:cubicBezTo>
                <a:cubicBezTo>
                  <a:pt x="10" y="44"/>
                  <a:pt x="20" y="41"/>
                  <a:pt x="31" y="41"/>
                </a:cubicBezTo>
                <a:cubicBezTo>
                  <a:pt x="32" y="41"/>
                  <a:pt x="32" y="41"/>
                  <a:pt x="33" y="41"/>
                </a:cubicBezTo>
                <a:cubicBezTo>
                  <a:pt x="43" y="41"/>
                  <a:pt x="52" y="43"/>
                  <a:pt x="61" y="48"/>
                </a:cubicBezTo>
                <a:cubicBezTo>
                  <a:pt x="82" y="58"/>
                  <a:pt x="97" y="80"/>
                  <a:pt x="97" y="105"/>
                </a:cubicBezTo>
                <a:cubicBezTo>
                  <a:pt x="97" y="143"/>
                  <a:pt x="128" y="174"/>
                  <a:pt x="166" y="174"/>
                </a:cubicBezTo>
                <a:cubicBezTo>
                  <a:pt x="203" y="174"/>
                  <a:pt x="234" y="143"/>
                  <a:pt x="234" y="105"/>
                </a:cubicBezTo>
                <a:cubicBezTo>
                  <a:pt x="234" y="80"/>
                  <a:pt x="249" y="58"/>
                  <a:pt x="270" y="48"/>
                </a:cubicBezTo>
                <a:cubicBezTo>
                  <a:pt x="279" y="43"/>
                  <a:pt x="288" y="41"/>
                  <a:pt x="298" y="41"/>
                </a:cubicBezTo>
                <a:cubicBezTo>
                  <a:pt x="299" y="41"/>
                  <a:pt x="299" y="41"/>
                  <a:pt x="300" y="41"/>
                </a:cubicBezTo>
                <a:cubicBezTo>
                  <a:pt x="311" y="41"/>
                  <a:pt x="321" y="44"/>
                  <a:pt x="331" y="50"/>
                </a:cubicBezTo>
                <a:cubicBezTo>
                  <a:pt x="283" y="18"/>
                  <a:pt x="227" y="0"/>
                  <a:pt x="166" y="0"/>
                </a:cubicBezTo>
                <a:close/>
              </a:path>
            </a:pathLst>
          </a:custGeom>
          <a:solidFill>
            <a:schemeClr val="accent1"/>
          </a:solidFill>
          <a:ln>
            <a:noFill/>
          </a:ln>
          <a:extLst/>
        </p:spPr>
        <p:txBody>
          <a:bodyPr vert="horz" wrap="square" lIns="96429" tIns="48214" rIns="96429" bIns="48214" numCol="1" anchor="t" anchorCtr="0" compatLnSpc="1">
            <a:prstTxWarp prst="textNoShape">
              <a:avLst/>
            </a:prstTxWarp>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en-US">
              <a:ea typeface="微软雅黑" panose="020B0503020204020204" pitchFamily="34" charset="-122"/>
            </a:endParaRPr>
          </a:p>
        </p:txBody>
      </p:sp>
      <p:sp>
        <p:nvSpPr>
          <p:cNvPr id="16" name="TextBox 170"/>
          <p:cNvSpPr txBox="1"/>
          <p:nvPr/>
        </p:nvSpPr>
        <p:spPr>
          <a:xfrm>
            <a:off x="431913" y="4394006"/>
            <a:ext cx="3757264" cy="1482366"/>
          </a:xfrm>
          <a:prstGeom prst="rect">
            <a:avLst/>
          </a:prstGeom>
          <a:noFill/>
        </p:spPr>
        <p:txBody>
          <a:bodyPr wrap="square" lIns="96431" tIns="48215" rIns="96431" bIns="48215" rtlCol="0">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我国物质文明、政治文明</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精神文明</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、社会文明（十九大首次提出）、生态文明将全面</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提升</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353124" y="1419075"/>
            <a:ext cx="3462108" cy="2308324"/>
          </a:xfrm>
          <a:prstGeom prst="rect">
            <a:avLst/>
          </a:prstGeom>
          <a:ln>
            <a:noFill/>
          </a:ln>
        </p:spPr>
        <p:txBody>
          <a:bodyPr wrap="square">
            <a:spAutoFit/>
          </a:bodyPr>
          <a:lstStyle/>
          <a:p>
            <a:pPr algn="ctr">
              <a:lnSpc>
                <a:spcPct val="150000"/>
              </a:lnSpc>
            </a:pPr>
            <a:r>
              <a:rPr lang="zh-CN" altLang="zh-CN" sz="2400" b="1" dirty="0" smtClean="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到</a:t>
            </a:r>
            <a:r>
              <a:rPr lang="zh-CN" altLang="zh-CN" sz="2400" b="1" dirty="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本世纪</a:t>
            </a:r>
            <a:r>
              <a:rPr lang="zh-CN" altLang="zh-CN" sz="2400" b="1" dirty="0" smtClean="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中叶</a:t>
            </a:r>
            <a:endParaRPr lang="en-US" altLang="zh-CN" sz="2400" b="1" dirty="0" smtClean="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zh-CN" sz="2400" b="1" dirty="0" smtClean="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把</a:t>
            </a:r>
            <a:r>
              <a:rPr lang="zh-CN" altLang="zh-CN" sz="2400" b="1" dirty="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我国建成富强</a:t>
            </a:r>
            <a:r>
              <a:rPr lang="zh-CN" altLang="zh-CN" sz="2400" b="1" dirty="0" smtClean="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民主</a:t>
            </a:r>
            <a:endParaRPr lang="en-US" altLang="zh-CN" sz="2400" b="1" dirty="0" smtClean="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zh-CN" sz="2400" b="1" dirty="0" smtClean="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文明</a:t>
            </a:r>
            <a:r>
              <a:rPr lang="zh-CN" altLang="zh-CN" sz="2400" b="1" dirty="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和谐美丽</a:t>
            </a:r>
            <a:r>
              <a:rPr lang="zh-CN" altLang="zh-CN" sz="2400" b="1" dirty="0" smtClean="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的</a:t>
            </a:r>
            <a:endParaRPr lang="en-US" altLang="zh-CN" sz="2400" b="1" dirty="0" smtClean="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50000"/>
              </a:lnSpc>
            </a:pPr>
            <a:r>
              <a:rPr lang="zh-CN" altLang="zh-CN" sz="2400" b="1" dirty="0" smtClean="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社会主义</a:t>
            </a:r>
            <a:r>
              <a:rPr lang="zh-CN" altLang="zh-CN" sz="2400" b="1" dirty="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现代化</a:t>
            </a:r>
            <a:r>
              <a:rPr lang="zh-CN" altLang="zh-CN" sz="2400" b="1" dirty="0" smtClean="0">
                <a:ln w="9525">
                  <a:solidFill>
                    <a:prstClr val="white"/>
                  </a:solidFill>
                  <a:prstDash val="solid"/>
                </a:ln>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强国</a:t>
            </a:r>
            <a:endParaRPr lang="zh-CN" altLang="en-US" sz="2400" b="1" dirty="0">
              <a:ln w="9525">
                <a:solidFill>
                  <a:prstClr val="white"/>
                </a:solidFill>
                <a:prstDash val="solid"/>
              </a:ln>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nvSpPr>
        <p:spPr>
          <a:xfrm>
            <a:off x="7194053" y="1517780"/>
            <a:ext cx="4521538" cy="966328"/>
          </a:xfrm>
          <a:prstGeom prst="rect">
            <a:avLst/>
          </a:prstGeom>
          <a:noFill/>
        </p:spPr>
        <p:txBody>
          <a:bodyPr wrap="square" lIns="96431" tIns="48215" rIns="96431" bIns="48215" rtlCol="0">
            <a:spAutoFit/>
          </a:bodyPr>
          <a:lstStyle/>
          <a:p>
            <a:pPr algn="just" fontAlgn="base">
              <a:lnSpc>
                <a:spcPct val="150000"/>
              </a:lnSpc>
              <a:spcBef>
                <a:spcPct val="0"/>
              </a:spcBef>
              <a:spcAft>
                <a:spcPct val="0"/>
              </a:spcAft>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实现国家治理体系和治理能力现代化，成为综合国力和国际影响力领先的</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国家</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7730834" y="3932341"/>
            <a:ext cx="3719598" cy="1944031"/>
          </a:xfrm>
          <a:prstGeom prst="rect">
            <a:avLst/>
          </a:prstGeom>
          <a:noFill/>
        </p:spPr>
        <p:txBody>
          <a:bodyPr wrap="square" lIns="96431" tIns="48215" rIns="96431" bIns="48215" rtlCol="0">
            <a:spAutoFit/>
          </a:bodyPr>
          <a:lstStyle/>
          <a:p>
            <a:pPr algn="just" fontAlgn="base">
              <a:lnSpc>
                <a:spcPct val="150000"/>
              </a:lnSpc>
              <a:spcBef>
                <a:spcPct val="0"/>
              </a:spcBef>
              <a:spcAft>
                <a:spcPct val="0"/>
              </a:spcAft>
            </a:pP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全体</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人民共同富裕基本实现</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fontAlgn="base">
              <a:lnSpc>
                <a:spcPct val="150000"/>
              </a:lnSpc>
              <a:spcBef>
                <a:spcPct val="0"/>
              </a:spcBef>
              <a:spcAft>
                <a:spcPct val="0"/>
              </a:spcAft>
            </a:pP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我国</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人民将享有更加幸福安康的生活，中华民族将以更加昂扬的姿态屹立于世界</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民族之林</a:t>
            </a:r>
            <a:endPar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3573537940"/>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 xmlns:a14="http://schemas.microsoft.com/office/drawing/2010/main" val="0"/>
              </a:ext>
            </a:extLst>
          </a:blip>
          <a:srcRect r="47036" b="75016"/>
          <a:stretch/>
        </p:blipFill>
        <p:spPr>
          <a:xfrm>
            <a:off x="0" y="-1"/>
            <a:ext cx="6457361" cy="1522784"/>
          </a:xfrm>
          <a:prstGeom prst="rect">
            <a:avLst/>
          </a:prstGeom>
        </p:spPr>
      </p:pic>
      <p:pic>
        <p:nvPicPr>
          <p:cNvPr id="4" name="图片 3"/>
          <p:cNvPicPr>
            <a:picLocks noChangeAspect="1"/>
          </p:cNvPicPr>
          <p:nvPr/>
        </p:nvPicPr>
        <p:blipFill rotWithShape="1">
          <a:blip r:embed="rId4" cstate="print">
            <a:extLst>
              <a:ext uri="{28A0092B-C50C-407E-A947-70E740481C1C}">
                <a14:useLocalDpi xmlns="" xmlns:a14="http://schemas.microsoft.com/office/drawing/2010/main" val="0"/>
              </a:ext>
            </a:extLst>
          </a:blip>
          <a:srcRect l="38815" t="69371"/>
          <a:stretch/>
        </p:blipFill>
        <p:spPr>
          <a:xfrm>
            <a:off x="4732256" y="4991137"/>
            <a:ext cx="7459744" cy="1866863"/>
          </a:xfrm>
          <a:prstGeom prst="rect">
            <a:avLst/>
          </a:prstGeom>
        </p:spPr>
      </p:pic>
      <p:pic>
        <p:nvPicPr>
          <p:cNvPr id="5" name="图片 4"/>
          <p:cNvPicPr>
            <a:picLocks noChangeAspect="1"/>
          </p:cNvPicPr>
          <p:nvPr/>
        </p:nvPicPr>
        <p:blipFill rotWithShape="1">
          <a:blip r:embed="rId5" cstate="print">
            <a:extLst>
              <a:ext uri="{28A0092B-C50C-407E-A947-70E740481C1C}">
                <a14:useLocalDpi xmlns="" xmlns:a14="http://schemas.microsoft.com/office/drawing/2010/main" val="0"/>
              </a:ext>
            </a:extLst>
          </a:blip>
          <a:srcRect t="26375" r="47191"/>
          <a:stretch/>
        </p:blipFill>
        <p:spPr>
          <a:xfrm>
            <a:off x="0" y="2370487"/>
            <a:ext cx="6438507" cy="4487514"/>
          </a:xfrm>
          <a:prstGeom prst="rect">
            <a:avLst/>
          </a:prstGeom>
        </p:spPr>
      </p:pic>
      <p:grpSp>
        <p:nvGrpSpPr>
          <p:cNvPr id="6" name="组合 29"/>
          <p:cNvGrpSpPr/>
          <p:nvPr/>
        </p:nvGrpSpPr>
        <p:grpSpPr>
          <a:xfrm>
            <a:off x="5750771" y="1876369"/>
            <a:ext cx="1964528" cy="1002509"/>
            <a:chOff x="5090838" y="1334805"/>
            <a:chExt cx="1964528" cy="1002509"/>
          </a:xfrm>
        </p:grpSpPr>
        <p:sp>
          <p:nvSpPr>
            <p:cNvPr id="31" name="Freeform 8"/>
            <p:cNvSpPr>
              <a:spLocks/>
            </p:cNvSpPr>
            <p:nvPr/>
          </p:nvSpPr>
          <p:spPr bwMode="auto">
            <a:xfrm>
              <a:off x="5144417" y="1396720"/>
              <a:ext cx="1858565" cy="940594"/>
            </a:xfrm>
            <a:custGeom>
              <a:avLst/>
              <a:gdLst>
                <a:gd name="T0" fmla="*/ 3963 w 3963"/>
                <a:gd name="T1" fmla="*/ 0 h 1997"/>
                <a:gd name="T2" fmla="*/ 3963 w 3963"/>
                <a:gd name="T3" fmla="*/ 16 h 1997"/>
                <a:gd name="T4" fmla="*/ 1982 w 3963"/>
                <a:gd name="T5" fmla="*/ 1997 h 1997"/>
                <a:gd name="T6" fmla="*/ 0 w 3963"/>
                <a:gd name="T7" fmla="*/ 16 h 1997"/>
              </a:gdLst>
              <a:ahLst/>
              <a:cxnLst>
                <a:cxn ang="0">
                  <a:pos x="T0" y="T1"/>
                </a:cxn>
                <a:cxn ang="0">
                  <a:pos x="T2" y="T3"/>
                </a:cxn>
                <a:cxn ang="0">
                  <a:pos x="T4" y="T5"/>
                </a:cxn>
                <a:cxn ang="0">
                  <a:pos x="T6" y="T7"/>
                </a:cxn>
              </a:cxnLst>
              <a:rect l="0" t="0" r="r" b="b"/>
              <a:pathLst>
                <a:path w="3963" h="1997">
                  <a:moveTo>
                    <a:pt x="3963" y="0"/>
                  </a:moveTo>
                  <a:cubicBezTo>
                    <a:pt x="3963" y="5"/>
                    <a:pt x="3963" y="11"/>
                    <a:pt x="3963" y="16"/>
                  </a:cubicBezTo>
                  <a:cubicBezTo>
                    <a:pt x="3963" y="1110"/>
                    <a:pt x="3076" y="1997"/>
                    <a:pt x="1982" y="1997"/>
                  </a:cubicBezTo>
                  <a:cubicBezTo>
                    <a:pt x="888" y="1997"/>
                    <a:pt x="0" y="1110"/>
                    <a:pt x="0" y="16"/>
                  </a:cubicBezTo>
                </a:path>
              </a:pathLst>
            </a:custGeom>
            <a:noFill/>
            <a:ln w="8" cap="flat" cmpd="sng">
              <a:solidFill>
                <a:srgbClr val="4E4B49"/>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endParaRPr lang="zh-CN" altLang="en-US"/>
            </a:p>
          </p:txBody>
        </p:sp>
        <p:sp>
          <p:nvSpPr>
            <p:cNvPr id="32" name="Oval 9"/>
            <p:cNvSpPr>
              <a:spLocks noChangeArrowheads="1"/>
            </p:cNvSpPr>
            <p:nvPr/>
          </p:nvSpPr>
          <p:spPr bwMode="auto">
            <a:xfrm>
              <a:off x="6950591" y="1334805"/>
              <a:ext cx="10477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sp>
          <p:nvSpPr>
            <p:cNvPr id="33" name="Oval 10"/>
            <p:cNvSpPr>
              <a:spLocks noChangeArrowheads="1"/>
            </p:cNvSpPr>
            <p:nvPr/>
          </p:nvSpPr>
          <p:spPr bwMode="auto">
            <a:xfrm>
              <a:off x="5090838" y="1334805"/>
              <a:ext cx="10358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grpSp>
      <p:grpSp>
        <p:nvGrpSpPr>
          <p:cNvPr id="7" name="组合 33"/>
          <p:cNvGrpSpPr/>
          <p:nvPr/>
        </p:nvGrpSpPr>
        <p:grpSpPr>
          <a:xfrm>
            <a:off x="5887691" y="1096512"/>
            <a:ext cx="1691878" cy="1699022"/>
            <a:chOff x="5227758" y="554948"/>
            <a:chExt cx="1691878" cy="1699022"/>
          </a:xfrm>
        </p:grpSpPr>
        <p:sp>
          <p:nvSpPr>
            <p:cNvPr id="35" name="Oval 5"/>
            <p:cNvSpPr>
              <a:spLocks noChangeArrowheads="1"/>
            </p:cNvSpPr>
            <p:nvPr/>
          </p:nvSpPr>
          <p:spPr bwMode="auto">
            <a:xfrm>
              <a:off x="5227758" y="554948"/>
              <a:ext cx="1691878" cy="1699022"/>
            </a:xfrm>
            <a:prstGeom prst="ellipse">
              <a:avLst/>
            </a:prstGeom>
            <a:solidFill>
              <a:srgbClr val="D8060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36" name="TextBox 13"/>
            <p:cNvSpPr txBox="1">
              <a:spLocks noChangeArrowheads="1"/>
            </p:cNvSpPr>
            <p:nvPr/>
          </p:nvSpPr>
          <p:spPr bwMode="auto">
            <a:xfrm>
              <a:off x="5417106" y="801592"/>
              <a:ext cx="1313180" cy="1246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7500" dirty="0" smtClean="0">
                  <a:solidFill>
                    <a:srgbClr val="F8F8F8"/>
                  </a:solidFill>
                  <a:latin typeface="微软雅黑" panose="020B0503020204020204" pitchFamily="34" charset="-122"/>
                  <a:ea typeface="微软雅黑" panose="020B0503020204020204" pitchFamily="34" charset="-122"/>
                </a:rPr>
                <a:t>06</a:t>
              </a:r>
              <a:endParaRPr lang="zh-CN" altLang="en-US" sz="7500" dirty="0">
                <a:solidFill>
                  <a:srgbClr val="F8F8F8"/>
                </a:solidFill>
                <a:latin typeface="微软雅黑" panose="020B0503020204020204" pitchFamily="34" charset="-122"/>
                <a:ea typeface="微软雅黑" panose="020B0503020204020204" pitchFamily="34" charset="-122"/>
              </a:endParaRPr>
            </a:p>
          </p:txBody>
        </p:sp>
      </p:grpSp>
      <p:sp>
        <p:nvSpPr>
          <p:cNvPr id="37" name="矩形 259"/>
          <p:cNvSpPr>
            <a:spLocks noChangeArrowheads="1"/>
          </p:cNvSpPr>
          <p:nvPr/>
        </p:nvSpPr>
        <p:spPr bwMode="auto">
          <a:xfrm>
            <a:off x="2470240" y="3429000"/>
            <a:ext cx="8526779" cy="1846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scene3d>
              <a:camera prst="orthographicFront"/>
              <a:lightRig rig="soft" dir="t">
                <a:rot lat="0" lon="0" rev="15600000"/>
              </a:lightRig>
            </a:scene3d>
            <a:sp3d extrusionH="57150" prstMaterial="softEdge">
              <a:bevelT w="25400" h="38100"/>
            </a:sp3d>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defRPr/>
            </a:pPr>
            <a:r>
              <a:rPr lang="zh-CN" altLang="zh-CN" sz="5400" dirty="0" smtClean="0">
                <a:ln/>
                <a:solidFill>
                  <a:srgbClr val="D8060A"/>
                </a:solidFill>
                <a:cs typeface="Arial" panose="020B0604020202020204" pitchFamily="34" charset="0"/>
              </a:rPr>
              <a:t>新时代</a:t>
            </a:r>
            <a:r>
              <a:rPr lang="zh-CN" altLang="zh-CN" sz="5400" dirty="0">
                <a:ln/>
                <a:solidFill>
                  <a:srgbClr val="D8060A"/>
                </a:solidFill>
                <a:cs typeface="Arial" panose="020B0604020202020204" pitchFamily="34" charset="0"/>
              </a:rPr>
              <a:t>中国特色社会主义的</a:t>
            </a:r>
            <a:r>
              <a:rPr lang="zh-CN" altLang="zh-CN" sz="6000" b="1" dirty="0">
                <a:ln/>
                <a:solidFill>
                  <a:schemeClr val="tx1">
                    <a:lumMod val="75000"/>
                    <a:lumOff val="25000"/>
                  </a:schemeClr>
                </a:solidFill>
                <a:cs typeface="Arial" panose="020B0604020202020204" pitchFamily="34" charset="0"/>
              </a:rPr>
              <a:t>行动纲领</a:t>
            </a:r>
            <a:endParaRPr lang="zh-CN" altLang="en-US" sz="6000" b="1" dirty="0">
              <a:ln/>
              <a:solidFill>
                <a:schemeClr val="tx1">
                  <a:lumMod val="75000"/>
                  <a:lumOff val="25000"/>
                </a:schemeClr>
              </a:solidFill>
              <a:cs typeface="Arial" panose="020B0604020202020204" pitchFamily="34" charset="0"/>
            </a:endParaRPr>
          </a:p>
        </p:txBody>
      </p:sp>
      <p:pic>
        <p:nvPicPr>
          <p:cNvPr id="15" name="图片 14"/>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293536" y="165067"/>
            <a:ext cx="2719155" cy="725108"/>
          </a:xfrm>
          <a:prstGeom prst="rect">
            <a:avLst/>
          </a:prstGeom>
        </p:spPr>
      </p:pic>
    </p:spTree>
    <p:extLst>
      <p:ext uri="{BB962C8B-B14F-4D97-AF65-F5344CB8AC3E}">
        <p14:creationId xmlns="" xmlns:p14="http://schemas.microsoft.com/office/powerpoint/2010/main" val="849427749"/>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par>
                                <p:cTn id="12" presetID="22" presetClass="entr" presetSubtype="4"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175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par>
                          <p:cTn id="19" fill="hold">
                            <p:stCondLst>
                              <p:cond delay="275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1000"/>
                                        <p:tgtEl>
                                          <p:spTgt spid="15"/>
                                        </p:tgtEl>
                                      </p:cBhvr>
                                    </p:animEffect>
                                  </p:childTnLst>
                                </p:cTn>
                              </p:par>
                            </p:childTnLst>
                          </p:cTn>
                        </p:par>
                        <p:par>
                          <p:cTn id="23" fill="hold">
                            <p:stCondLst>
                              <p:cond delay="3750"/>
                            </p:stCondLst>
                            <p:childTnLst>
                              <p:par>
                                <p:cTn id="24" presetID="1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750"/>
                                        <p:tgtEl>
                                          <p:spTgt spid="7"/>
                                        </p:tgtEl>
                                        <p:attrNameLst>
                                          <p:attrName>ppt_y</p:attrName>
                                        </p:attrNameLst>
                                      </p:cBhvr>
                                      <p:tavLst>
                                        <p:tav tm="0">
                                          <p:val>
                                            <p:strVal val="#ppt_y+#ppt_h*1.125000"/>
                                          </p:val>
                                        </p:tav>
                                        <p:tav tm="100000">
                                          <p:val>
                                            <p:strVal val="#ppt_y"/>
                                          </p:val>
                                        </p:tav>
                                      </p:tavLst>
                                    </p:anim>
                                    <p:animEffect transition="in" filter="wipe(up)">
                                      <p:cBhvr>
                                        <p:cTn id="27" dur="750"/>
                                        <p:tgtEl>
                                          <p:spTgt spid="7"/>
                                        </p:tgtEl>
                                      </p:cBhvr>
                                    </p:animEffect>
                                  </p:childTnLst>
                                </p:cTn>
                              </p:par>
                              <p:par>
                                <p:cTn id="28" presetID="16" presetClass="entr" presetSubtype="37" fill="hold" nodeType="withEffect">
                                  <p:stCondLst>
                                    <p:cond delay="250"/>
                                  </p:stCondLst>
                                  <p:childTnLst>
                                    <p:set>
                                      <p:cBhvr>
                                        <p:cTn id="29" dur="1" fill="hold">
                                          <p:stCondLst>
                                            <p:cond delay="0"/>
                                          </p:stCondLst>
                                        </p:cTn>
                                        <p:tgtEl>
                                          <p:spTgt spid="6"/>
                                        </p:tgtEl>
                                        <p:attrNameLst>
                                          <p:attrName>style.visibility</p:attrName>
                                        </p:attrNameLst>
                                      </p:cBhvr>
                                      <p:to>
                                        <p:strVal val="visible"/>
                                      </p:to>
                                    </p:set>
                                    <p:animEffect transition="in" filter="barn(outVertical)">
                                      <p:cBhvr>
                                        <p:cTn id="30" dur="500"/>
                                        <p:tgtEl>
                                          <p:spTgt spid="6"/>
                                        </p:tgtEl>
                                      </p:cBhvr>
                                    </p:animEffect>
                                  </p:childTnLst>
                                </p:cTn>
                              </p:par>
                            </p:childTnLst>
                          </p:cTn>
                        </p:par>
                        <p:par>
                          <p:cTn id="31" fill="hold">
                            <p:stCondLst>
                              <p:cond delay="4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7"/>
                                        </p:tgtEl>
                                        <p:attrNameLst>
                                          <p:attrName>ppt_y</p:attrName>
                                        </p:attrNameLst>
                                      </p:cBhvr>
                                      <p:tavLst>
                                        <p:tav tm="0">
                                          <p:val>
                                            <p:strVal val="#ppt_y"/>
                                          </p:val>
                                        </p:tav>
                                        <p:tav tm="100000">
                                          <p:val>
                                            <p:strVal val="#ppt_y"/>
                                          </p:val>
                                        </p:tav>
                                      </p:tavLst>
                                    </p:anim>
                                    <p:anim calcmode="lin" valueType="num">
                                      <p:cBhvr>
                                        <p:cTn id="36"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7"/>
                                        </p:tgtEl>
                                      </p:cBhvr>
                                    </p:animEffect>
                                  </p:childTnLst>
                                </p:cTn>
                              </p:par>
                            </p:childTnLst>
                          </p:cTn>
                        </p:par>
                        <p:par>
                          <p:cTn id="39" fill="hold">
                            <p:stCondLst>
                              <p:cond delay="575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37"/>
                                        </p:tgtEl>
                                      </p:cBhvr>
                                    </p:animEffect>
                                    <p:animScale>
                                      <p:cBhvr>
                                        <p:cTn id="42" dur="25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7"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0" name="文本框 29"/>
          <p:cNvSpPr txBox="1">
            <a:spLocks noChangeArrowheads="1"/>
          </p:cNvSpPr>
          <p:nvPr/>
        </p:nvSpPr>
        <p:spPr bwMode="auto">
          <a:xfrm>
            <a:off x="1781614" y="300579"/>
            <a:ext cx="772814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新时代中国特色社会主义的行动纲领</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pic>
        <p:nvPicPr>
          <p:cNvPr id="32" name="图片 31"/>
          <p:cNvPicPr>
            <a:picLocks noChangeAspect="1"/>
          </p:cNvPicPr>
          <p:nvPr/>
        </p:nvPicPr>
        <p:blipFill>
          <a:blip r:embed="rId24" cstate="print">
            <a:extLst>
              <a:ext uri="{28A0092B-C50C-407E-A947-70E740481C1C}">
                <a14:useLocalDpi xmlns="" xmlns:a14="http://schemas.microsoft.com/office/drawing/2010/main" val="0"/>
              </a:ext>
            </a:extLst>
          </a:blip>
          <a:stretch>
            <a:fillRect/>
          </a:stretch>
        </p:blipFill>
        <p:spPr>
          <a:xfrm>
            <a:off x="9625336" y="165067"/>
            <a:ext cx="2387355" cy="636628"/>
          </a:xfrm>
          <a:prstGeom prst="rect">
            <a:avLst/>
          </a:prstGeom>
        </p:spPr>
      </p:pic>
      <p:grpSp>
        <p:nvGrpSpPr>
          <p:cNvPr id="3" name="组合 2"/>
          <p:cNvGrpSpPr/>
          <p:nvPr/>
        </p:nvGrpSpPr>
        <p:grpSpPr>
          <a:xfrm>
            <a:off x="1030288" y="1907600"/>
            <a:ext cx="2953285" cy="1546955"/>
            <a:chOff x="1922464" y="1939925"/>
            <a:chExt cx="2953285" cy="1546955"/>
          </a:xfrm>
        </p:grpSpPr>
        <p:cxnSp>
          <p:nvCxnSpPr>
            <p:cNvPr id="33" name="MH_Other_1"/>
            <p:cNvCxnSpPr/>
            <p:nvPr>
              <p:custDataLst>
                <p:tags r:id="rId17"/>
              </p:custDataLst>
            </p:nvPr>
          </p:nvCxnSpPr>
          <p:spPr>
            <a:xfrm>
              <a:off x="2995614" y="2479675"/>
              <a:ext cx="1436687"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MH_Other_2"/>
            <p:cNvSpPr/>
            <p:nvPr>
              <p:custDataLst>
                <p:tags r:id="rId18"/>
              </p:custDataLst>
            </p:nvPr>
          </p:nvSpPr>
          <p:spPr>
            <a:xfrm>
              <a:off x="2344739" y="2427288"/>
              <a:ext cx="1138237" cy="682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MH_Other_3"/>
            <p:cNvSpPr txBox="1">
              <a:spLocks/>
            </p:cNvSpPr>
            <p:nvPr>
              <p:custDataLst>
                <p:tags r:id="rId19"/>
              </p:custDataLst>
            </p:nvPr>
          </p:nvSpPr>
          <p:spPr bwMode="auto">
            <a:xfrm>
              <a:off x="1922464" y="1939925"/>
              <a:ext cx="257175"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4000" i="1">
                  <a:solidFill>
                    <a:schemeClr val="accent1"/>
                  </a:solidFill>
                </a:rPr>
                <a:t>1</a:t>
              </a:r>
              <a:endParaRPr lang="zh-CN" altLang="en-US" sz="4000" i="1">
                <a:solidFill>
                  <a:schemeClr val="accent1"/>
                </a:solidFill>
              </a:endParaRPr>
            </a:p>
          </p:txBody>
        </p:sp>
        <p:sp>
          <p:nvSpPr>
            <p:cNvPr id="48" name="MH_SubTitle_1"/>
            <p:cNvSpPr txBox="1">
              <a:spLocks/>
            </p:cNvSpPr>
            <p:nvPr>
              <p:custDataLst>
                <p:tags r:id="rId20"/>
              </p:custDataLst>
            </p:nvPr>
          </p:nvSpPr>
          <p:spPr bwMode="auto">
            <a:xfrm>
              <a:off x="2281239" y="2601913"/>
              <a:ext cx="2594510" cy="8849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贯彻新发展理念</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30000"/>
                </a:lnSpc>
              </a:pP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建设</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现代化经济</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体系</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 name="组合 3"/>
          <p:cNvGrpSpPr/>
          <p:nvPr/>
        </p:nvGrpSpPr>
        <p:grpSpPr>
          <a:xfrm>
            <a:off x="4344462" y="1907600"/>
            <a:ext cx="3673474" cy="1562829"/>
            <a:chOff x="4705350" y="1939925"/>
            <a:chExt cx="3673474" cy="1562829"/>
          </a:xfrm>
        </p:grpSpPr>
        <p:cxnSp>
          <p:nvCxnSpPr>
            <p:cNvPr id="36" name="MH_Other_4"/>
            <p:cNvCxnSpPr/>
            <p:nvPr>
              <p:custDataLst>
                <p:tags r:id="rId13"/>
              </p:custDataLst>
            </p:nvPr>
          </p:nvCxnSpPr>
          <p:spPr>
            <a:xfrm>
              <a:off x="5776914" y="2479675"/>
              <a:ext cx="1436687"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7" name="MH_Other_5"/>
            <p:cNvSpPr/>
            <p:nvPr>
              <p:custDataLst>
                <p:tags r:id="rId14"/>
              </p:custDataLst>
            </p:nvPr>
          </p:nvSpPr>
          <p:spPr>
            <a:xfrm>
              <a:off x="5126039" y="2427288"/>
              <a:ext cx="1138237" cy="68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2"/>
                </a:solidFill>
              </a:endParaRPr>
            </a:p>
          </p:txBody>
        </p:sp>
        <p:sp>
          <p:nvSpPr>
            <p:cNvPr id="38" name="MH_Other_6"/>
            <p:cNvSpPr txBox="1">
              <a:spLocks/>
            </p:cNvSpPr>
            <p:nvPr>
              <p:custDataLst>
                <p:tags r:id="rId15"/>
              </p:custDataLst>
            </p:nvPr>
          </p:nvSpPr>
          <p:spPr bwMode="auto">
            <a:xfrm>
              <a:off x="4705350" y="1939925"/>
              <a:ext cx="255588"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4000" i="1">
                  <a:solidFill>
                    <a:schemeClr val="accent2"/>
                  </a:solidFill>
                </a:rPr>
                <a:t>2</a:t>
              </a:r>
              <a:endParaRPr lang="zh-CN" altLang="en-US" sz="4000" i="1">
                <a:solidFill>
                  <a:schemeClr val="accent2"/>
                </a:solidFill>
              </a:endParaRPr>
            </a:p>
          </p:txBody>
        </p:sp>
        <p:sp>
          <p:nvSpPr>
            <p:cNvPr id="49" name="MH_SubTitle_2"/>
            <p:cNvSpPr txBox="1">
              <a:spLocks/>
            </p:cNvSpPr>
            <p:nvPr>
              <p:custDataLst>
                <p:tags r:id="rId16"/>
              </p:custDataLst>
            </p:nvPr>
          </p:nvSpPr>
          <p:spPr bwMode="auto">
            <a:xfrm>
              <a:off x="5062539" y="2601913"/>
              <a:ext cx="3316285" cy="9008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zh-CN"/>
              </a:defPPr>
              <a:lvl1pPr>
                <a:lnSpc>
                  <a:spcPct val="130000"/>
                </a:lnSpc>
                <a:defRPr sz="200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zh-CN" dirty="0"/>
                <a:t>健全人民当家作主制度体系，发展社会主义</a:t>
              </a:r>
              <a:r>
                <a:rPr lang="zh-CN" altLang="zh-CN" dirty="0" smtClean="0"/>
                <a:t>民主政治</a:t>
              </a:r>
              <a:endParaRPr lang="zh-CN" altLang="en-US" dirty="0"/>
            </a:p>
          </p:txBody>
        </p:sp>
      </p:grpSp>
      <p:grpSp>
        <p:nvGrpSpPr>
          <p:cNvPr id="5" name="组合 4"/>
          <p:cNvGrpSpPr/>
          <p:nvPr/>
        </p:nvGrpSpPr>
        <p:grpSpPr>
          <a:xfrm>
            <a:off x="8378825" y="1907600"/>
            <a:ext cx="3279775" cy="1562829"/>
            <a:chOff x="7486650" y="1939925"/>
            <a:chExt cx="3279775" cy="1562829"/>
          </a:xfrm>
        </p:grpSpPr>
        <p:cxnSp>
          <p:nvCxnSpPr>
            <p:cNvPr id="39" name="MH_Other_7"/>
            <p:cNvCxnSpPr/>
            <p:nvPr>
              <p:custDataLst>
                <p:tags r:id="rId9"/>
              </p:custDataLst>
            </p:nvPr>
          </p:nvCxnSpPr>
          <p:spPr>
            <a:xfrm>
              <a:off x="8558214" y="2479675"/>
              <a:ext cx="1438275"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0" name="MH_Other_8"/>
            <p:cNvSpPr/>
            <p:nvPr>
              <p:custDataLst>
                <p:tags r:id="rId10"/>
              </p:custDataLst>
            </p:nvPr>
          </p:nvSpPr>
          <p:spPr>
            <a:xfrm>
              <a:off x="7908925" y="2427288"/>
              <a:ext cx="1138238" cy="6826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 name="MH_Other_9"/>
            <p:cNvSpPr txBox="1">
              <a:spLocks/>
            </p:cNvSpPr>
            <p:nvPr>
              <p:custDataLst>
                <p:tags r:id="rId11"/>
              </p:custDataLst>
            </p:nvPr>
          </p:nvSpPr>
          <p:spPr>
            <a:xfrm>
              <a:off x="7486650" y="1939925"/>
              <a:ext cx="255588" cy="892552"/>
            </a:xfrm>
            <a:prstGeom prst="rect">
              <a:avLst/>
            </a:prstGeom>
            <a:noFill/>
          </p:spPr>
          <p:txBody>
            <a:bodyPr>
              <a:spAutoFit/>
            </a:bodyPr>
            <a:lstStyle>
              <a:defPPr>
                <a:defRPr lang="zh-CN"/>
              </a:defPPr>
              <a:lvl1pPr>
                <a:lnSpc>
                  <a:spcPct val="130000"/>
                </a:lnSpc>
                <a:defRPr sz="1200"/>
              </a:lvl1pPr>
            </a:lstStyle>
            <a:p>
              <a:pPr>
                <a:defRPr/>
              </a:pPr>
              <a:r>
                <a:rPr lang="en-US" altLang="zh-CN" sz="4000" i="1" dirty="0">
                  <a:solidFill>
                    <a:schemeClr val="accent3"/>
                  </a:solidFill>
                </a:rPr>
                <a:t>3</a:t>
              </a:r>
              <a:endParaRPr lang="zh-CN" altLang="en-US" sz="4000" i="1" dirty="0">
                <a:solidFill>
                  <a:schemeClr val="accent3"/>
                </a:solidFill>
              </a:endParaRPr>
            </a:p>
          </p:txBody>
        </p:sp>
        <p:sp>
          <p:nvSpPr>
            <p:cNvPr id="50" name="MH_SubTitle_3"/>
            <p:cNvSpPr txBox="1">
              <a:spLocks/>
            </p:cNvSpPr>
            <p:nvPr>
              <p:custDataLst>
                <p:tags r:id="rId12"/>
              </p:custDataLst>
            </p:nvPr>
          </p:nvSpPr>
          <p:spPr bwMode="auto">
            <a:xfrm>
              <a:off x="7845425" y="2601913"/>
              <a:ext cx="2921000" cy="9008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zh-CN"/>
              </a:defPPr>
              <a:lvl1pPr>
                <a:lnSpc>
                  <a:spcPct val="130000"/>
                </a:lnSpc>
                <a:defRPr sz="200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zh-CN" dirty="0"/>
                <a:t>坚定文化自信，</a:t>
              </a:r>
              <a:r>
                <a:rPr lang="zh-CN" altLang="zh-CN" dirty="0" smtClean="0"/>
                <a:t>推动</a:t>
              </a:r>
              <a:endParaRPr lang="en-US" altLang="zh-CN" dirty="0" smtClean="0"/>
            </a:p>
            <a:p>
              <a:r>
                <a:rPr lang="zh-CN" altLang="zh-CN" dirty="0" smtClean="0"/>
                <a:t>社会主义</a:t>
              </a:r>
              <a:r>
                <a:rPr lang="zh-CN" altLang="zh-CN" dirty="0"/>
                <a:t>文化繁荣兴盛</a:t>
              </a:r>
            </a:p>
          </p:txBody>
        </p:sp>
      </p:grpSp>
      <p:grpSp>
        <p:nvGrpSpPr>
          <p:cNvPr id="6" name="组合 5"/>
          <p:cNvGrpSpPr/>
          <p:nvPr/>
        </p:nvGrpSpPr>
        <p:grpSpPr>
          <a:xfrm>
            <a:off x="2306648" y="4309761"/>
            <a:ext cx="3353850" cy="1545051"/>
            <a:chOff x="3406776" y="3859213"/>
            <a:chExt cx="3353850" cy="1545051"/>
          </a:xfrm>
        </p:grpSpPr>
        <p:cxnSp>
          <p:nvCxnSpPr>
            <p:cNvPr id="42" name="MH_Other_10"/>
            <p:cNvCxnSpPr/>
            <p:nvPr>
              <p:custDataLst>
                <p:tags r:id="rId5"/>
              </p:custDataLst>
            </p:nvPr>
          </p:nvCxnSpPr>
          <p:spPr>
            <a:xfrm>
              <a:off x="4479925" y="4397058"/>
              <a:ext cx="1436688"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MH_Other_11"/>
            <p:cNvSpPr/>
            <p:nvPr>
              <p:custDataLst>
                <p:tags r:id="rId6"/>
              </p:custDataLst>
            </p:nvPr>
          </p:nvSpPr>
          <p:spPr>
            <a:xfrm>
              <a:off x="3829050" y="4346576"/>
              <a:ext cx="1138238" cy="682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2"/>
                </a:solidFill>
              </a:endParaRPr>
            </a:p>
          </p:txBody>
        </p:sp>
        <p:sp>
          <p:nvSpPr>
            <p:cNvPr id="44" name="MH_Other_12"/>
            <p:cNvSpPr txBox="1">
              <a:spLocks/>
            </p:cNvSpPr>
            <p:nvPr>
              <p:custDataLst>
                <p:tags r:id="rId7"/>
              </p:custDataLst>
            </p:nvPr>
          </p:nvSpPr>
          <p:spPr>
            <a:xfrm>
              <a:off x="3406776" y="3859213"/>
              <a:ext cx="257175" cy="892552"/>
            </a:xfrm>
            <a:prstGeom prst="rect">
              <a:avLst/>
            </a:prstGeom>
            <a:noFill/>
          </p:spPr>
          <p:txBody>
            <a:bodyPr>
              <a:spAutoFit/>
            </a:bodyPr>
            <a:lstStyle>
              <a:defPPr>
                <a:defRPr lang="zh-CN"/>
              </a:defPPr>
              <a:lvl1pPr>
                <a:lnSpc>
                  <a:spcPct val="130000"/>
                </a:lnSpc>
                <a:defRPr sz="1200"/>
              </a:lvl1pPr>
            </a:lstStyle>
            <a:p>
              <a:pPr>
                <a:defRPr/>
              </a:pPr>
              <a:r>
                <a:rPr lang="en-US" altLang="zh-CN" sz="4000" i="1" dirty="0">
                  <a:solidFill>
                    <a:schemeClr val="accent4"/>
                  </a:solidFill>
                </a:rPr>
                <a:t>4</a:t>
              </a:r>
              <a:endParaRPr lang="zh-CN" altLang="en-US" sz="4000" i="1" dirty="0">
                <a:solidFill>
                  <a:schemeClr val="accent4"/>
                </a:solidFill>
              </a:endParaRPr>
            </a:p>
          </p:txBody>
        </p:sp>
        <p:sp>
          <p:nvSpPr>
            <p:cNvPr id="51" name="MH_SubTitle_4"/>
            <p:cNvSpPr txBox="1">
              <a:spLocks/>
            </p:cNvSpPr>
            <p:nvPr>
              <p:custDataLst>
                <p:tags r:id="rId8"/>
              </p:custDataLst>
            </p:nvPr>
          </p:nvSpPr>
          <p:spPr bwMode="auto">
            <a:xfrm>
              <a:off x="3765549" y="4521201"/>
              <a:ext cx="2995077" cy="883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zh-CN"/>
              </a:defPPr>
              <a:lvl1pPr>
                <a:lnSpc>
                  <a:spcPct val="130000"/>
                </a:lnSpc>
                <a:defRPr sz="200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zh-CN" dirty="0"/>
                <a:t>提高保障</a:t>
              </a:r>
              <a:r>
                <a:rPr lang="zh-CN" altLang="zh-CN" dirty="0" smtClean="0"/>
                <a:t>和改善</a:t>
              </a:r>
              <a:r>
                <a:rPr lang="zh-CN" altLang="zh-CN" dirty="0"/>
                <a:t>民生水平，加强和创新社会治理</a:t>
              </a:r>
              <a:endParaRPr lang="zh-CN" altLang="en-US" dirty="0"/>
            </a:p>
          </p:txBody>
        </p:sp>
      </p:grpSp>
      <p:grpSp>
        <p:nvGrpSpPr>
          <p:cNvPr id="7" name="组合 6"/>
          <p:cNvGrpSpPr/>
          <p:nvPr/>
        </p:nvGrpSpPr>
        <p:grpSpPr>
          <a:xfrm>
            <a:off x="6809260" y="4309761"/>
            <a:ext cx="3130078" cy="1545051"/>
            <a:chOff x="6483351" y="3859213"/>
            <a:chExt cx="3130078" cy="1545051"/>
          </a:xfrm>
        </p:grpSpPr>
        <p:cxnSp>
          <p:nvCxnSpPr>
            <p:cNvPr id="45" name="MH_Other_13"/>
            <p:cNvCxnSpPr/>
            <p:nvPr>
              <p:custDataLst>
                <p:tags r:id="rId1"/>
              </p:custDataLst>
            </p:nvPr>
          </p:nvCxnSpPr>
          <p:spPr>
            <a:xfrm>
              <a:off x="7556500" y="4397058"/>
              <a:ext cx="1436688"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6" name="MH_Other_14"/>
            <p:cNvSpPr/>
            <p:nvPr>
              <p:custDataLst>
                <p:tags r:id="rId2"/>
              </p:custDataLst>
            </p:nvPr>
          </p:nvSpPr>
          <p:spPr>
            <a:xfrm>
              <a:off x="6905625" y="4346576"/>
              <a:ext cx="1138238" cy="6826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2"/>
                </a:solidFill>
              </a:endParaRPr>
            </a:p>
          </p:txBody>
        </p:sp>
        <p:sp>
          <p:nvSpPr>
            <p:cNvPr id="47" name="MH_Other_15"/>
            <p:cNvSpPr txBox="1">
              <a:spLocks/>
            </p:cNvSpPr>
            <p:nvPr>
              <p:custDataLst>
                <p:tags r:id="rId3"/>
              </p:custDataLst>
            </p:nvPr>
          </p:nvSpPr>
          <p:spPr>
            <a:xfrm>
              <a:off x="6483351" y="3859213"/>
              <a:ext cx="257175" cy="892552"/>
            </a:xfrm>
            <a:prstGeom prst="rect">
              <a:avLst/>
            </a:prstGeom>
            <a:noFill/>
          </p:spPr>
          <p:txBody>
            <a:bodyPr>
              <a:spAutoFit/>
            </a:bodyPr>
            <a:lstStyle>
              <a:defPPr>
                <a:defRPr lang="zh-CN"/>
              </a:defPPr>
              <a:lvl1pPr>
                <a:lnSpc>
                  <a:spcPct val="130000"/>
                </a:lnSpc>
                <a:defRPr sz="1200"/>
              </a:lvl1pPr>
            </a:lstStyle>
            <a:p>
              <a:pPr>
                <a:defRPr/>
              </a:pPr>
              <a:r>
                <a:rPr lang="en-US" altLang="zh-CN" sz="4000" i="1" dirty="0">
                  <a:solidFill>
                    <a:schemeClr val="accent6"/>
                  </a:solidFill>
                </a:rPr>
                <a:t>5</a:t>
              </a:r>
              <a:endParaRPr lang="zh-CN" altLang="en-US" sz="4000" i="1" dirty="0">
                <a:solidFill>
                  <a:schemeClr val="accent6"/>
                </a:solidFill>
              </a:endParaRPr>
            </a:p>
          </p:txBody>
        </p:sp>
        <p:sp>
          <p:nvSpPr>
            <p:cNvPr id="52" name="MH_SubTitle_5"/>
            <p:cNvSpPr txBox="1">
              <a:spLocks/>
            </p:cNvSpPr>
            <p:nvPr>
              <p:custDataLst>
                <p:tags r:id="rId4"/>
              </p:custDataLst>
            </p:nvPr>
          </p:nvSpPr>
          <p:spPr bwMode="auto">
            <a:xfrm>
              <a:off x="6842124" y="4521202"/>
              <a:ext cx="2771305" cy="883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zh-CN"/>
              </a:defPPr>
              <a:lvl1pPr>
                <a:lnSpc>
                  <a:spcPct val="130000"/>
                </a:lnSpc>
                <a:defRPr sz="200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zh-CN" dirty="0"/>
                <a:t>加快生态文明体制改革，建设美丽</a:t>
              </a:r>
              <a:r>
                <a:rPr lang="zh-CN" altLang="zh-CN" dirty="0" smtClean="0"/>
                <a:t>中国</a:t>
              </a:r>
              <a:endParaRPr lang="zh-CN" altLang="en-US" dirty="0"/>
            </a:p>
          </p:txBody>
        </p:sp>
      </p:grpSp>
      <p:sp>
        <p:nvSpPr>
          <p:cNvPr id="63" name="矩形 62"/>
          <p:cNvSpPr/>
          <p:nvPr/>
        </p:nvSpPr>
        <p:spPr>
          <a:xfrm>
            <a:off x="1452563" y="1896770"/>
            <a:ext cx="1523115" cy="424732"/>
          </a:xfrm>
          <a:prstGeom prst="rect">
            <a:avLst/>
          </a:prstGeom>
        </p:spPr>
        <p:txBody>
          <a:bodyPr wrap="square">
            <a:spAutoFit/>
          </a:bodyPr>
          <a:lstStyle/>
          <a:p>
            <a:pPr algn="ctr" defTabSz="1333500">
              <a:lnSpc>
                <a:spcPct val="90000"/>
              </a:lnSpc>
              <a:spcBef>
                <a:spcPct val="0"/>
              </a:spcBef>
              <a:spcAft>
                <a:spcPct val="35000"/>
              </a:spcAft>
            </a:pPr>
            <a:r>
              <a:rPr lang="zh-CN" altLang="zh-CN" sz="24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经济建设</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8" name="矩形 7"/>
          <p:cNvSpPr/>
          <p:nvPr/>
        </p:nvSpPr>
        <p:spPr>
          <a:xfrm>
            <a:off x="4765151" y="1913870"/>
            <a:ext cx="1478442" cy="424732"/>
          </a:xfrm>
          <a:prstGeom prst="rect">
            <a:avLst/>
          </a:prstGeom>
        </p:spPr>
        <p:txBody>
          <a:bodyPr wrap="square">
            <a:spAutoFit/>
          </a:bodyPr>
          <a:lstStyle/>
          <a:p>
            <a:pPr algn="ctr" defTabSz="1333500">
              <a:lnSpc>
                <a:spcPct val="90000"/>
              </a:lnSpc>
              <a:spcBef>
                <a:spcPct val="0"/>
              </a:spcBef>
              <a:spcAft>
                <a:spcPct val="35000"/>
              </a:spcAft>
            </a:pPr>
            <a:r>
              <a:rPr lang="zh-CN" altLang="en-US" sz="2400" b="1"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政治建设</a:t>
            </a:r>
            <a:endParaRPr lang="zh-CN" altLang="en-US" sz="24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5" name="矩形 64"/>
          <p:cNvSpPr/>
          <p:nvPr/>
        </p:nvSpPr>
        <p:spPr>
          <a:xfrm>
            <a:off x="8801100" y="1895103"/>
            <a:ext cx="1458377" cy="424732"/>
          </a:xfrm>
          <a:prstGeom prst="rect">
            <a:avLst/>
          </a:prstGeom>
        </p:spPr>
        <p:txBody>
          <a:bodyPr wrap="square">
            <a:spAutoFit/>
          </a:bodyPr>
          <a:lstStyle/>
          <a:p>
            <a:pPr algn="ctr" defTabSz="1333500">
              <a:lnSpc>
                <a:spcPct val="90000"/>
              </a:lnSpc>
              <a:spcBef>
                <a:spcPct val="0"/>
              </a:spcBef>
              <a:spcAft>
                <a:spcPct val="35000"/>
              </a:spcAft>
            </a:pPr>
            <a:r>
              <a:rPr lang="zh-CN" altLang="zh-CN" sz="2400" b="1" dirty="0" smtClean="0">
                <a:solidFill>
                  <a:schemeClr val="accent3"/>
                </a:solidFill>
                <a:latin typeface="微软雅黑" panose="020B0503020204020204" pitchFamily="34" charset="-122"/>
                <a:ea typeface="微软雅黑" panose="020B0503020204020204" pitchFamily="34" charset="-122"/>
                <a:cs typeface="宋体" panose="02010600030101010101" pitchFamily="2" charset="-122"/>
              </a:rPr>
              <a:t>文化建设</a:t>
            </a:r>
            <a:endParaRPr lang="zh-CN" altLang="en-US" sz="2400" b="1"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9" name="矩形 8"/>
          <p:cNvSpPr/>
          <p:nvPr/>
        </p:nvSpPr>
        <p:spPr>
          <a:xfrm>
            <a:off x="2674212" y="4266030"/>
            <a:ext cx="1434029" cy="424732"/>
          </a:xfrm>
          <a:prstGeom prst="rect">
            <a:avLst/>
          </a:prstGeom>
        </p:spPr>
        <p:txBody>
          <a:bodyPr wrap="square">
            <a:spAutoFit/>
          </a:bodyPr>
          <a:lstStyle/>
          <a:p>
            <a:pPr algn="ctr" defTabSz="1333500">
              <a:lnSpc>
                <a:spcPct val="90000"/>
              </a:lnSpc>
              <a:spcBef>
                <a:spcPct val="0"/>
              </a:spcBef>
              <a:spcAft>
                <a:spcPct val="35000"/>
              </a:spcAft>
            </a:pPr>
            <a:r>
              <a:rPr lang="zh-CN" altLang="zh-CN" sz="2400" b="1" dirty="0" smtClean="0">
                <a:solidFill>
                  <a:schemeClr val="accent4"/>
                </a:solidFill>
                <a:latin typeface="微软雅黑" panose="020B0503020204020204" pitchFamily="34" charset="-122"/>
                <a:ea typeface="微软雅黑" panose="020B0503020204020204" pitchFamily="34" charset="-122"/>
                <a:cs typeface="宋体" panose="02010600030101010101" pitchFamily="2" charset="-122"/>
              </a:rPr>
              <a:t>社会建设</a:t>
            </a:r>
            <a:endParaRPr lang="zh-CN" altLang="en-US" sz="2400" b="1"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7" name="矩形 66"/>
          <p:cNvSpPr/>
          <p:nvPr/>
        </p:nvSpPr>
        <p:spPr>
          <a:xfrm>
            <a:off x="7231534" y="4266029"/>
            <a:ext cx="1471761" cy="424732"/>
          </a:xfrm>
          <a:prstGeom prst="rect">
            <a:avLst/>
          </a:prstGeom>
        </p:spPr>
        <p:txBody>
          <a:bodyPr wrap="square">
            <a:spAutoFit/>
          </a:bodyPr>
          <a:lstStyle/>
          <a:p>
            <a:pPr algn="ctr" defTabSz="1333500">
              <a:lnSpc>
                <a:spcPct val="90000"/>
              </a:lnSpc>
              <a:spcBef>
                <a:spcPct val="0"/>
              </a:spcBef>
              <a:spcAft>
                <a:spcPct val="35000"/>
              </a:spcAft>
            </a:pPr>
            <a:r>
              <a:rPr lang="zh-CN" altLang="zh-CN" sz="2400" b="1" dirty="0" smtClean="0">
                <a:solidFill>
                  <a:schemeClr val="accent6"/>
                </a:solidFill>
                <a:latin typeface="微软雅黑" panose="020B0503020204020204" pitchFamily="34" charset="-122"/>
                <a:ea typeface="微软雅黑" panose="020B0503020204020204" pitchFamily="34" charset="-122"/>
                <a:cs typeface="宋体" panose="02010600030101010101" pitchFamily="2" charset="-122"/>
              </a:rPr>
              <a:t>生态建设</a:t>
            </a:r>
            <a:endParaRPr lang="zh-CN" altLang="en-US" sz="2400" b="1" dirty="0">
              <a:solidFill>
                <a:schemeClr val="accent6"/>
              </a:solidFill>
              <a:latin typeface="微软雅黑" panose="020B0503020204020204" pitchFamily="34" charset="-122"/>
              <a:ea typeface="微软雅黑" panose="020B0503020204020204" pitchFamily="34" charset="-122"/>
              <a:cs typeface="宋体" panose="02010600030101010101" pitchFamily="2" charset="-122"/>
            </a:endParaRPr>
          </a:p>
        </p:txBody>
      </p:sp>
    </p:spTree>
    <p:extLst>
      <p:ext uri="{BB962C8B-B14F-4D97-AF65-F5344CB8AC3E}">
        <p14:creationId xmlns="" xmlns:p14="http://schemas.microsoft.com/office/powerpoint/2010/main" val="2775260048"/>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9"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0" name="文本框 29"/>
          <p:cNvSpPr txBox="1">
            <a:spLocks noChangeArrowheads="1"/>
          </p:cNvSpPr>
          <p:nvPr/>
        </p:nvSpPr>
        <p:spPr bwMode="auto">
          <a:xfrm>
            <a:off x="1781614" y="300579"/>
            <a:ext cx="772814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新时代中国特色社会主义的行动纲领</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pic>
        <p:nvPicPr>
          <p:cNvPr id="32" name="图片 31"/>
          <p:cNvPicPr>
            <a:picLocks noChangeAspect="1"/>
          </p:cNvPicPr>
          <p:nvPr/>
        </p:nvPicPr>
        <p:blipFill>
          <a:blip r:embed="rId20" cstate="print">
            <a:extLst>
              <a:ext uri="{28A0092B-C50C-407E-A947-70E740481C1C}">
                <a14:useLocalDpi xmlns="" xmlns:a14="http://schemas.microsoft.com/office/drawing/2010/main" val="0"/>
              </a:ext>
            </a:extLst>
          </a:blip>
          <a:stretch>
            <a:fillRect/>
          </a:stretch>
        </p:blipFill>
        <p:spPr>
          <a:xfrm>
            <a:off x="9625336" y="165067"/>
            <a:ext cx="2387355" cy="636628"/>
          </a:xfrm>
          <a:prstGeom prst="rect">
            <a:avLst/>
          </a:prstGeom>
        </p:spPr>
      </p:pic>
      <p:grpSp>
        <p:nvGrpSpPr>
          <p:cNvPr id="3" name="组合 2"/>
          <p:cNvGrpSpPr/>
          <p:nvPr/>
        </p:nvGrpSpPr>
        <p:grpSpPr>
          <a:xfrm>
            <a:off x="861522" y="1964750"/>
            <a:ext cx="3690059" cy="1546955"/>
            <a:chOff x="1922464" y="1939925"/>
            <a:chExt cx="3690059" cy="1546955"/>
          </a:xfrm>
        </p:grpSpPr>
        <p:cxnSp>
          <p:nvCxnSpPr>
            <p:cNvPr id="33" name="MH_Other_1"/>
            <p:cNvCxnSpPr/>
            <p:nvPr>
              <p:custDataLst>
                <p:tags r:id="rId13"/>
              </p:custDataLst>
            </p:nvPr>
          </p:nvCxnSpPr>
          <p:spPr>
            <a:xfrm>
              <a:off x="2995614" y="2479675"/>
              <a:ext cx="1436687"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MH_Other_2"/>
            <p:cNvSpPr/>
            <p:nvPr>
              <p:custDataLst>
                <p:tags r:id="rId14"/>
              </p:custDataLst>
            </p:nvPr>
          </p:nvSpPr>
          <p:spPr>
            <a:xfrm>
              <a:off x="2344739" y="2427288"/>
              <a:ext cx="1138237" cy="682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MH_Other_3"/>
            <p:cNvSpPr txBox="1">
              <a:spLocks/>
            </p:cNvSpPr>
            <p:nvPr>
              <p:custDataLst>
                <p:tags r:id="rId15"/>
              </p:custDataLst>
            </p:nvPr>
          </p:nvSpPr>
          <p:spPr bwMode="auto">
            <a:xfrm>
              <a:off x="1922464" y="1939925"/>
              <a:ext cx="257175" cy="8279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4000" i="1" dirty="0" smtClean="0">
                  <a:solidFill>
                    <a:schemeClr val="accent1"/>
                  </a:solidFill>
                </a:rPr>
                <a:t>6</a:t>
              </a:r>
              <a:endParaRPr lang="zh-CN" altLang="en-US" sz="4000" i="1" dirty="0">
                <a:solidFill>
                  <a:schemeClr val="accent1"/>
                </a:solidFill>
              </a:endParaRPr>
            </a:p>
          </p:txBody>
        </p:sp>
        <p:sp>
          <p:nvSpPr>
            <p:cNvPr id="48" name="MH_SubTitle_1"/>
            <p:cNvSpPr txBox="1">
              <a:spLocks/>
            </p:cNvSpPr>
            <p:nvPr>
              <p:custDataLst>
                <p:tags r:id="rId16"/>
              </p:custDataLst>
            </p:nvPr>
          </p:nvSpPr>
          <p:spPr bwMode="auto">
            <a:xfrm>
              <a:off x="2281239" y="2601913"/>
              <a:ext cx="3331284" cy="8849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坚持</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走中国特色强军之路，全面推进国防和军队现代化</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a:p>
              <a:pPr>
                <a:lnSpc>
                  <a:spcPct val="130000"/>
                </a:lnSpc>
              </a:pP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 name="组合 3"/>
          <p:cNvGrpSpPr/>
          <p:nvPr/>
        </p:nvGrpSpPr>
        <p:grpSpPr>
          <a:xfrm>
            <a:off x="5043071" y="1950556"/>
            <a:ext cx="4466688" cy="1213697"/>
            <a:chOff x="4705350" y="1939925"/>
            <a:chExt cx="4466688" cy="1213697"/>
          </a:xfrm>
        </p:grpSpPr>
        <p:cxnSp>
          <p:nvCxnSpPr>
            <p:cNvPr id="36" name="MH_Other_4"/>
            <p:cNvCxnSpPr/>
            <p:nvPr>
              <p:custDataLst>
                <p:tags r:id="rId9"/>
              </p:custDataLst>
            </p:nvPr>
          </p:nvCxnSpPr>
          <p:spPr>
            <a:xfrm>
              <a:off x="5776914" y="2479675"/>
              <a:ext cx="1436687"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7" name="MH_Other_5"/>
            <p:cNvSpPr/>
            <p:nvPr>
              <p:custDataLst>
                <p:tags r:id="rId10"/>
              </p:custDataLst>
            </p:nvPr>
          </p:nvSpPr>
          <p:spPr>
            <a:xfrm>
              <a:off x="5126039" y="2427288"/>
              <a:ext cx="1138237" cy="68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2"/>
                </a:solidFill>
              </a:endParaRPr>
            </a:p>
          </p:txBody>
        </p:sp>
        <p:sp>
          <p:nvSpPr>
            <p:cNvPr id="38" name="MH_Other_6"/>
            <p:cNvSpPr txBox="1">
              <a:spLocks/>
            </p:cNvSpPr>
            <p:nvPr>
              <p:custDataLst>
                <p:tags r:id="rId11"/>
              </p:custDataLst>
            </p:nvPr>
          </p:nvSpPr>
          <p:spPr bwMode="auto">
            <a:xfrm>
              <a:off x="4705350" y="1939925"/>
              <a:ext cx="255588" cy="8279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4000" i="1" dirty="0" smtClean="0">
                  <a:solidFill>
                    <a:schemeClr val="accent2"/>
                  </a:solidFill>
                </a:rPr>
                <a:t>7</a:t>
              </a:r>
              <a:endParaRPr lang="zh-CN" altLang="en-US" sz="4000" i="1" dirty="0">
                <a:solidFill>
                  <a:schemeClr val="accent2"/>
                </a:solidFill>
              </a:endParaRPr>
            </a:p>
          </p:txBody>
        </p:sp>
        <p:sp>
          <p:nvSpPr>
            <p:cNvPr id="49" name="MH_SubTitle_2"/>
            <p:cNvSpPr txBox="1">
              <a:spLocks/>
            </p:cNvSpPr>
            <p:nvPr>
              <p:custDataLst>
                <p:tags r:id="rId12"/>
              </p:custDataLst>
            </p:nvPr>
          </p:nvSpPr>
          <p:spPr bwMode="auto">
            <a:xfrm>
              <a:off x="5062539" y="2601914"/>
              <a:ext cx="4109499" cy="5517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zh-CN"/>
              </a:defPPr>
              <a:lvl1pPr>
                <a:lnSpc>
                  <a:spcPct val="130000"/>
                </a:lnSpc>
                <a:defRPr sz="200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zh-CN" dirty="0" smtClean="0"/>
                <a:t>坚持</a:t>
              </a:r>
              <a:r>
                <a:rPr lang="en-US" altLang="zh-CN" dirty="0" smtClean="0"/>
                <a:t>“</a:t>
              </a:r>
              <a:r>
                <a:rPr lang="zh-CN" altLang="zh-CN" dirty="0"/>
                <a:t>一国两制</a:t>
              </a:r>
              <a:r>
                <a:rPr lang="en-US" altLang="zh-CN" dirty="0"/>
                <a:t>”</a:t>
              </a:r>
              <a:r>
                <a:rPr lang="zh-CN" altLang="zh-CN" dirty="0"/>
                <a:t>，</a:t>
              </a:r>
              <a:r>
                <a:rPr lang="zh-CN" altLang="zh-CN" dirty="0" smtClean="0"/>
                <a:t>推进祖国统一</a:t>
              </a:r>
              <a:endParaRPr lang="zh-CN" altLang="en-US" dirty="0"/>
            </a:p>
          </p:txBody>
        </p:sp>
      </p:grpSp>
      <p:grpSp>
        <p:nvGrpSpPr>
          <p:cNvPr id="5" name="组合 4"/>
          <p:cNvGrpSpPr/>
          <p:nvPr/>
        </p:nvGrpSpPr>
        <p:grpSpPr>
          <a:xfrm>
            <a:off x="3242528" y="4294698"/>
            <a:ext cx="3359469" cy="1562829"/>
            <a:chOff x="7486650" y="1939925"/>
            <a:chExt cx="3359469" cy="1562829"/>
          </a:xfrm>
        </p:grpSpPr>
        <p:cxnSp>
          <p:nvCxnSpPr>
            <p:cNvPr id="39" name="MH_Other_7"/>
            <p:cNvCxnSpPr/>
            <p:nvPr>
              <p:custDataLst>
                <p:tags r:id="rId5"/>
              </p:custDataLst>
            </p:nvPr>
          </p:nvCxnSpPr>
          <p:spPr>
            <a:xfrm>
              <a:off x="8558214" y="2479675"/>
              <a:ext cx="1438275"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0" name="MH_Other_8"/>
            <p:cNvSpPr/>
            <p:nvPr>
              <p:custDataLst>
                <p:tags r:id="rId6"/>
              </p:custDataLst>
            </p:nvPr>
          </p:nvSpPr>
          <p:spPr>
            <a:xfrm>
              <a:off x="7908925" y="2427288"/>
              <a:ext cx="1138238" cy="6826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 name="MH_Other_9"/>
            <p:cNvSpPr txBox="1">
              <a:spLocks/>
            </p:cNvSpPr>
            <p:nvPr>
              <p:custDataLst>
                <p:tags r:id="rId7"/>
              </p:custDataLst>
            </p:nvPr>
          </p:nvSpPr>
          <p:spPr>
            <a:xfrm>
              <a:off x="7486650" y="1939925"/>
              <a:ext cx="255588" cy="827919"/>
            </a:xfrm>
            <a:prstGeom prst="rect">
              <a:avLst/>
            </a:prstGeom>
            <a:noFill/>
          </p:spPr>
          <p:txBody>
            <a:bodyPr>
              <a:spAutoFit/>
            </a:bodyPr>
            <a:lstStyle>
              <a:defPPr>
                <a:defRPr lang="zh-CN"/>
              </a:defPPr>
              <a:lvl1pPr>
                <a:lnSpc>
                  <a:spcPct val="130000"/>
                </a:lnSpc>
                <a:defRPr sz="1200"/>
              </a:lvl1pPr>
            </a:lstStyle>
            <a:p>
              <a:pPr>
                <a:defRPr/>
              </a:pPr>
              <a:r>
                <a:rPr lang="en-US" altLang="zh-CN" sz="4000" i="1" dirty="0" smtClean="0">
                  <a:solidFill>
                    <a:schemeClr val="accent3"/>
                  </a:solidFill>
                </a:rPr>
                <a:t>8</a:t>
              </a:r>
              <a:endParaRPr lang="zh-CN" altLang="en-US" sz="4000" i="1" dirty="0">
                <a:solidFill>
                  <a:schemeClr val="accent3"/>
                </a:solidFill>
              </a:endParaRPr>
            </a:p>
          </p:txBody>
        </p:sp>
        <p:sp>
          <p:nvSpPr>
            <p:cNvPr id="50" name="MH_SubTitle_3"/>
            <p:cNvSpPr txBox="1">
              <a:spLocks/>
            </p:cNvSpPr>
            <p:nvPr>
              <p:custDataLst>
                <p:tags r:id="rId8"/>
              </p:custDataLst>
            </p:nvPr>
          </p:nvSpPr>
          <p:spPr bwMode="auto">
            <a:xfrm>
              <a:off x="7845425" y="2601913"/>
              <a:ext cx="3000694" cy="9008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zh-CN"/>
              </a:defPPr>
              <a:lvl1pPr>
                <a:lnSpc>
                  <a:spcPct val="130000"/>
                </a:lnSpc>
                <a:defRPr sz="200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zh-CN" dirty="0" smtClean="0"/>
                <a:t>坚持</a:t>
              </a:r>
              <a:r>
                <a:rPr lang="zh-CN" altLang="zh-CN" dirty="0"/>
                <a:t>和平发展道路</a:t>
              </a:r>
              <a:r>
                <a:rPr lang="zh-CN" altLang="zh-CN" dirty="0" smtClean="0"/>
                <a:t>，</a:t>
              </a:r>
              <a:endParaRPr lang="en-US" altLang="zh-CN" dirty="0" smtClean="0"/>
            </a:p>
            <a:p>
              <a:r>
                <a:rPr lang="zh-CN" altLang="zh-CN" dirty="0" smtClean="0"/>
                <a:t>推动</a:t>
              </a:r>
              <a:r>
                <a:rPr lang="zh-CN" altLang="zh-CN" dirty="0"/>
                <a:t>构建人类命运共同体</a:t>
              </a:r>
              <a:endParaRPr lang="zh-CN" altLang="en-US" dirty="0"/>
            </a:p>
            <a:p>
              <a:endParaRPr lang="zh-CN" altLang="zh-CN" dirty="0"/>
            </a:p>
          </p:txBody>
        </p:sp>
      </p:grpSp>
      <p:grpSp>
        <p:nvGrpSpPr>
          <p:cNvPr id="6" name="组合 5"/>
          <p:cNvGrpSpPr/>
          <p:nvPr/>
        </p:nvGrpSpPr>
        <p:grpSpPr>
          <a:xfrm>
            <a:off x="7251286" y="4250966"/>
            <a:ext cx="3873108" cy="1545051"/>
            <a:chOff x="3406776" y="3859213"/>
            <a:chExt cx="3873108" cy="1545051"/>
          </a:xfrm>
        </p:grpSpPr>
        <p:cxnSp>
          <p:nvCxnSpPr>
            <p:cNvPr id="42" name="MH_Other_10"/>
            <p:cNvCxnSpPr/>
            <p:nvPr>
              <p:custDataLst>
                <p:tags r:id="rId1"/>
              </p:custDataLst>
            </p:nvPr>
          </p:nvCxnSpPr>
          <p:spPr>
            <a:xfrm>
              <a:off x="4479925" y="4397058"/>
              <a:ext cx="1436688"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MH_Other_11"/>
            <p:cNvSpPr/>
            <p:nvPr>
              <p:custDataLst>
                <p:tags r:id="rId2"/>
              </p:custDataLst>
            </p:nvPr>
          </p:nvSpPr>
          <p:spPr>
            <a:xfrm>
              <a:off x="3829050" y="4346576"/>
              <a:ext cx="1138238" cy="68263"/>
            </a:xfrm>
            <a:prstGeom prst="rect">
              <a:avLst/>
            </a:prstGeom>
            <a:solidFill>
              <a:srgbClr val="D31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2"/>
                </a:solidFill>
              </a:endParaRPr>
            </a:p>
          </p:txBody>
        </p:sp>
        <p:sp>
          <p:nvSpPr>
            <p:cNvPr id="44" name="MH_Other_12"/>
            <p:cNvSpPr txBox="1">
              <a:spLocks/>
            </p:cNvSpPr>
            <p:nvPr>
              <p:custDataLst>
                <p:tags r:id="rId3"/>
              </p:custDataLst>
            </p:nvPr>
          </p:nvSpPr>
          <p:spPr>
            <a:xfrm>
              <a:off x="3406776" y="3859213"/>
              <a:ext cx="257175" cy="827919"/>
            </a:xfrm>
            <a:prstGeom prst="rect">
              <a:avLst/>
            </a:prstGeom>
            <a:noFill/>
          </p:spPr>
          <p:txBody>
            <a:bodyPr>
              <a:spAutoFit/>
            </a:bodyPr>
            <a:lstStyle>
              <a:defPPr>
                <a:defRPr lang="zh-CN"/>
              </a:defPPr>
              <a:lvl1pPr>
                <a:lnSpc>
                  <a:spcPct val="130000"/>
                </a:lnSpc>
                <a:defRPr sz="1200"/>
              </a:lvl1pPr>
            </a:lstStyle>
            <a:p>
              <a:pPr>
                <a:defRPr/>
              </a:pPr>
              <a:r>
                <a:rPr lang="en-US" altLang="zh-CN" sz="4000" i="1" dirty="0" smtClean="0">
                  <a:solidFill>
                    <a:schemeClr val="accent6"/>
                  </a:solidFill>
                </a:rPr>
                <a:t>9</a:t>
              </a:r>
              <a:endParaRPr lang="zh-CN" altLang="en-US" sz="4000" i="1" dirty="0">
                <a:solidFill>
                  <a:schemeClr val="accent6"/>
                </a:solidFill>
              </a:endParaRPr>
            </a:p>
          </p:txBody>
        </p:sp>
        <p:sp>
          <p:nvSpPr>
            <p:cNvPr id="51" name="MH_SubTitle_4"/>
            <p:cNvSpPr txBox="1">
              <a:spLocks/>
            </p:cNvSpPr>
            <p:nvPr>
              <p:custDataLst>
                <p:tags r:id="rId4"/>
              </p:custDataLst>
            </p:nvPr>
          </p:nvSpPr>
          <p:spPr bwMode="auto">
            <a:xfrm>
              <a:off x="3765549" y="4521201"/>
              <a:ext cx="3514335" cy="883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zh-CN"/>
              </a:defPPr>
              <a:lvl1pPr>
                <a:lnSpc>
                  <a:spcPct val="130000"/>
                </a:lnSpc>
                <a:defRPr sz="200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zh-CN" dirty="0" smtClean="0"/>
                <a:t>坚定不移</a:t>
              </a:r>
              <a:r>
                <a:rPr lang="zh-CN" altLang="zh-CN" dirty="0"/>
                <a:t>全面从严治党，不断提高党的执政能力和领导水平</a:t>
              </a:r>
            </a:p>
            <a:p>
              <a:endParaRPr lang="zh-CN" altLang="en-US" dirty="0"/>
            </a:p>
          </p:txBody>
        </p:sp>
      </p:grpSp>
      <p:sp>
        <p:nvSpPr>
          <p:cNvPr id="10" name="矩形 9"/>
          <p:cNvSpPr/>
          <p:nvPr/>
        </p:nvSpPr>
        <p:spPr>
          <a:xfrm>
            <a:off x="1283797" y="1963824"/>
            <a:ext cx="2404010" cy="424732"/>
          </a:xfrm>
          <a:prstGeom prst="rect">
            <a:avLst/>
          </a:prstGeom>
        </p:spPr>
        <p:txBody>
          <a:bodyPr wrap="square">
            <a:spAutoFit/>
          </a:bodyPr>
          <a:lstStyle/>
          <a:p>
            <a:pPr algn="ctr" defTabSz="1333500">
              <a:lnSpc>
                <a:spcPct val="90000"/>
              </a:lnSpc>
              <a:spcBef>
                <a:spcPct val="0"/>
              </a:spcBef>
              <a:spcAft>
                <a:spcPct val="35000"/>
              </a:spcAft>
            </a:pPr>
            <a:r>
              <a:rPr lang="zh-CN" altLang="zh-CN" sz="2400" b="1"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国防</a:t>
            </a:r>
            <a:r>
              <a:rPr lang="zh-CN" altLang="zh-CN" sz="24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和军队</a:t>
            </a:r>
            <a:r>
              <a:rPr lang="zh-CN" altLang="zh-CN" sz="2400" b="1"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建设</a:t>
            </a:r>
            <a:endParaRPr lang="zh-CN" altLang="en-US" sz="2400" b="1"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1" name="矩形 10"/>
          <p:cNvSpPr/>
          <p:nvPr/>
        </p:nvSpPr>
        <p:spPr>
          <a:xfrm>
            <a:off x="5463760" y="1963824"/>
            <a:ext cx="3397174" cy="424732"/>
          </a:xfrm>
          <a:prstGeom prst="rect">
            <a:avLst/>
          </a:prstGeom>
        </p:spPr>
        <p:txBody>
          <a:bodyPr wrap="square">
            <a:spAutoFit/>
          </a:bodyPr>
          <a:lstStyle/>
          <a:p>
            <a:pPr defTabSz="1333500">
              <a:lnSpc>
                <a:spcPct val="90000"/>
              </a:lnSpc>
              <a:spcBef>
                <a:spcPct val="0"/>
              </a:spcBef>
              <a:spcAft>
                <a:spcPct val="35000"/>
              </a:spcAft>
            </a:pPr>
            <a:r>
              <a:rPr lang="zh-CN" altLang="en-US" sz="2400" b="1"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a:t>
            </a:r>
            <a:r>
              <a:rPr lang="zh-CN" altLang="zh-CN" sz="2400" b="1"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一国两制</a:t>
            </a:r>
            <a:r>
              <a:rPr lang="zh-CN" altLang="en-US" sz="2400" b="1"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a:t>
            </a:r>
            <a:r>
              <a:rPr lang="zh-CN" altLang="zh-CN" sz="2400" b="1"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祖国</a:t>
            </a:r>
            <a:r>
              <a:rPr lang="zh-CN" altLang="zh-CN" sz="24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统一</a:t>
            </a:r>
            <a:endParaRPr lang="zh-CN" altLang="en-US" sz="24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3" name="矩形 52"/>
          <p:cNvSpPr/>
          <p:nvPr/>
        </p:nvSpPr>
        <p:spPr>
          <a:xfrm>
            <a:off x="3601303" y="4250966"/>
            <a:ext cx="1415773" cy="424732"/>
          </a:xfrm>
          <a:prstGeom prst="rect">
            <a:avLst/>
          </a:prstGeom>
        </p:spPr>
        <p:txBody>
          <a:bodyPr wrap="square">
            <a:spAutoFit/>
          </a:bodyPr>
          <a:lstStyle/>
          <a:p>
            <a:pPr algn="ctr" defTabSz="1333500">
              <a:lnSpc>
                <a:spcPct val="90000"/>
              </a:lnSpc>
              <a:spcBef>
                <a:spcPct val="0"/>
              </a:spcBef>
              <a:spcAft>
                <a:spcPct val="35000"/>
              </a:spcAft>
            </a:pPr>
            <a:r>
              <a:rPr lang="zh-CN" altLang="zh-CN" sz="2400" b="1"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rPr>
              <a:t>大国外交</a:t>
            </a:r>
            <a:endParaRPr lang="zh-CN" altLang="en-US" sz="2400" b="1"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4" name="矩形 53"/>
          <p:cNvSpPr/>
          <p:nvPr/>
        </p:nvSpPr>
        <p:spPr>
          <a:xfrm>
            <a:off x="7610059" y="4260416"/>
            <a:ext cx="1415773" cy="424732"/>
          </a:xfrm>
          <a:prstGeom prst="rect">
            <a:avLst/>
          </a:prstGeom>
        </p:spPr>
        <p:txBody>
          <a:bodyPr wrap="square">
            <a:spAutoFit/>
          </a:bodyPr>
          <a:lstStyle/>
          <a:p>
            <a:pPr algn="ctr" defTabSz="1333500">
              <a:lnSpc>
                <a:spcPct val="90000"/>
              </a:lnSpc>
              <a:spcBef>
                <a:spcPct val="0"/>
              </a:spcBef>
              <a:spcAft>
                <a:spcPct val="35000"/>
              </a:spcAft>
            </a:pPr>
            <a:r>
              <a:rPr lang="zh-CN" altLang="zh-CN" sz="2400" b="1"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党的建设</a:t>
            </a:r>
            <a:endParaRPr lang="zh-CN" altLang="en-US" sz="2400" b="1"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Tree>
    <p:extLst>
      <p:ext uri="{BB962C8B-B14F-4D97-AF65-F5344CB8AC3E}">
        <p14:creationId xmlns="" xmlns:p14="http://schemas.microsoft.com/office/powerpoint/2010/main" val="2236983777"/>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 xmlns:a14="http://schemas.microsoft.com/office/drawing/2010/main" val="0"/>
              </a:ext>
            </a:extLst>
          </a:blip>
          <a:srcRect r="47036" b="75016"/>
          <a:stretch/>
        </p:blipFill>
        <p:spPr>
          <a:xfrm>
            <a:off x="0" y="-1"/>
            <a:ext cx="6457361" cy="1522784"/>
          </a:xfrm>
          <a:prstGeom prst="rect">
            <a:avLst/>
          </a:prstGeom>
        </p:spPr>
      </p:pic>
      <p:pic>
        <p:nvPicPr>
          <p:cNvPr id="4" name="图片 3"/>
          <p:cNvPicPr>
            <a:picLocks noChangeAspect="1"/>
          </p:cNvPicPr>
          <p:nvPr/>
        </p:nvPicPr>
        <p:blipFill rotWithShape="1">
          <a:blip r:embed="rId4" cstate="print">
            <a:extLst>
              <a:ext uri="{28A0092B-C50C-407E-A947-70E740481C1C}">
                <a14:useLocalDpi xmlns="" xmlns:a14="http://schemas.microsoft.com/office/drawing/2010/main" val="0"/>
              </a:ext>
            </a:extLst>
          </a:blip>
          <a:srcRect l="38815" t="69371"/>
          <a:stretch/>
        </p:blipFill>
        <p:spPr>
          <a:xfrm>
            <a:off x="4732256" y="4991137"/>
            <a:ext cx="7459744" cy="1866863"/>
          </a:xfrm>
          <a:prstGeom prst="rect">
            <a:avLst/>
          </a:prstGeom>
        </p:spPr>
      </p:pic>
      <p:pic>
        <p:nvPicPr>
          <p:cNvPr id="5" name="图片 4"/>
          <p:cNvPicPr>
            <a:picLocks noChangeAspect="1"/>
          </p:cNvPicPr>
          <p:nvPr/>
        </p:nvPicPr>
        <p:blipFill rotWithShape="1">
          <a:blip r:embed="rId5" cstate="print">
            <a:extLst>
              <a:ext uri="{28A0092B-C50C-407E-A947-70E740481C1C}">
                <a14:useLocalDpi xmlns="" xmlns:a14="http://schemas.microsoft.com/office/drawing/2010/main" val="0"/>
              </a:ext>
            </a:extLst>
          </a:blip>
          <a:srcRect t="26375" r="47191"/>
          <a:stretch/>
        </p:blipFill>
        <p:spPr>
          <a:xfrm>
            <a:off x="0" y="2370487"/>
            <a:ext cx="6438507" cy="4487514"/>
          </a:xfrm>
          <a:prstGeom prst="rect">
            <a:avLst/>
          </a:prstGeom>
        </p:spPr>
      </p:pic>
      <p:grpSp>
        <p:nvGrpSpPr>
          <p:cNvPr id="6" name="组合 29"/>
          <p:cNvGrpSpPr/>
          <p:nvPr/>
        </p:nvGrpSpPr>
        <p:grpSpPr>
          <a:xfrm>
            <a:off x="5750771" y="1876369"/>
            <a:ext cx="1964528" cy="1002509"/>
            <a:chOff x="5090838" y="1334805"/>
            <a:chExt cx="1964528" cy="1002509"/>
          </a:xfrm>
        </p:grpSpPr>
        <p:sp>
          <p:nvSpPr>
            <p:cNvPr id="31" name="Freeform 8"/>
            <p:cNvSpPr>
              <a:spLocks/>
            </p:cNvSpPr>
            <p:nvPr/>
          </p:nvSpPr>
          <p:spPr bwMode="auto">
            <a:xfrm>
              <a:off x="5144417" y="1396720"/>
              <a:ext cx="1858565" cy="940594"/>
            </a:xfrm>
            <a:custGeom>
              <a:avLst/>
              <a:gdLst>
                <a:gd name="T0" fmla="*/ 3963 w 3963"/>
                <a:gd name="T1" fmla="*/ 0 h 1997"/>
                <a:gd name="T2" fmla="*/ 3963 w 3963"/>
                <a:gd name="T3" fmla="*/ 16 h 1997"/>
                <a:gd name="T4" fmla="*/ 1982 w 3963"/>
                <a:gd name="T5" fmla="*/ 1997 h 1997"/>
                <a:gd name="T6" fmla="*/ 0 w 3963"/>
                <a:gd name="T7" fmla="*/ 16 h 1997"/>
              </a:gdLst>
              <a:ahLst/>
              <a:cxnLst>
                <a:cxn ang="0">
                  <a:pos x="T0" y="T1"/>
                </a:cxn>
                <a:cxn ang="0">
                  <a:pos x="T2" y="T3"/>
                </a:cxn>
                <a:cxn ang="0">
                  <a:pos x="T4" y="T5"/>
                </a:cxn>
                <a:cxn ang="0">
                  <a:pos x="T6" y="T7"/>
                </a:cxn>
              </a:cxnLst>
              <a:rect l="0" t="0" r="r" b="b"/>
              <a:pathLst>
                <a:path w="3963" h="1997">
                  <a:moveTo>
                    <a:pt x="3963" y="0"/>
                  </a:moveTo>
                  <a:cubicBezTo>
                    <a:pt x="3963" y="5"/>
                    <a:pt x="3963" y="11"/>
                    <a:pt x="3963" y="16"/>
                  </a:cubicBezTo>
                  <a:cubicBezTo>
                    <a:pt x="3963" y="1110"/>
                    <a:pt x="3076" y="1997"/>
                    <a:pt x="1982" y="1997"/>
                  </a:cubicBezTo>
                  <a:cubicBezTo>
                    <a:pt x="888" y="1997"/>
                    <a:pt x="0" y="1110"/>
                    <a:pt x="0" y="16"/>
                  </a:cubicBezTo>
                </a:path>
              </a:pathLst>
            </a:custGeom>
            <a:noFill/>
            <a:ln w="8" cap="flat" cmpd="sng">
              <a:solidFill>
                <a:srgbClr val="4E4B49"/>
              </a:solidFill>
              <a:prstDash val="dash"/>
              <a:round/>
              <a:headEnd/>
              <a:tailEnd/>
            </a:ln>
            <a:extLst>
              <a:ext uri="{909E8E84-426E-40DD-AFC4-6F175D3DCCD1}">
                <a14:hiddenFill xmlns="" xmlns:a14="http://schemas.microsoft.com/office/drawing/2010/main">
                  <a:solidFill>
                    <a:srgbClr val="FFFFFF"/>
                  </a:solidFill>
                </a14:hiddenFill>
              </a:ext>
            </a:extLst>
          </p:spPr>
          <p:txBody>
            <a:bodyPr/>
            <a:lstStyle/>
            <a:p>
              <a:endParaRPr lang="zh-CN" altLang="en-US"/>
            </a:p>
          </p:txBody>
        </p:sp>
        <p:sp>
          <p:nvSpPr>
            <p:cNvPr id="32" name="Oval 9"/>
            <p:cNvSpPr>
              <a:spLocks noChangeArrowheads="1"/>
            </p:cNvSpPr>
            <p:nvPr/>
          </p:nvSpPr>
          <p:spPr bwMode="auto">
            <a:xfrm>
              <a:off x="6950591" y="1334805"/>
              <a:ext cx="10477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sp>
          <p:nvSpPr>
            <p:cNvPr id="33" name="Oval 10"/>
            <p:cNvSpPr>
              <a:spLocks noChangeArrowheads="1"/>
            </p:cNvSpPr>
            <p:nvPr/>
          </p:nvSpPr>
          <p:spPr bwMode="auto">
            <a:xfrm>
              <a:off x="5090838" y="1334805"/>
              <a:ext cx="103585" cy="104775"/>
            </a:xfrm>
            <a:prstGeom prst="ellipse">
              <a:avLst/>
            </a:prstGeom>
            <a:solidFill>
              <a:srgbClr val="DB201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b="1">
                <a:latin typeface="方正姚体" panose="02010601030101010101" pitchFamily="2" charset="-122"/>
                <a:ea typeface="方正姚体" panose="02010601030101010101" pitchFamily="2" charset="-122"/>
              </a:endParaRPr>
            </a:p>
          </p:txBody>
        </p:sp>
      </p:grpSp>
      <p:grpSp>
        <p:nvGrpSpPr>
          <p:cNvPr id="7" name="组合 33"/>
          <p:cNvGrpSpPr/>
          <p:nvPr/>
        </p:nvGrpSpPr>
        <p:grpSpPr>
          <a:xfrm>
            <a:off x="5887691" y="1096512"/>
            <a:ext cx="1691878" cy="1699022"/>
            <a:chOff x="5227758" y="554948"/>
            <a:chExt cx="1691878" cy="1699022"/>
          </a:xfrm>
        </p:grpSpPr>
        <p:sp>
          <p:nvSpPr>
            <p:cNvPr id="35" name="Oval 5"/>
            <p:cNvSpPr>
              <a:spLocks noChangeArrowheads="1"/>
            </p:cNvSpPr>
            <p:nvPr/>
          </p:nvSpPr>
          <p:spPr bwMode="auto">
            <a:xfrm>
              <a:off x="5227758" y="554948"/>
              <a:ext cx="1691878" cy="1699022"/>
            </a:xfrm>
            <a:prstGeom prst="ellipse">
              <a:avLst/>
            </a:prstGeom>
            <a:solidFill>
              <a:srgbClr val="D8060A"/>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方正姚体" panose="02010601030101010101" pitchFamily="2" charset="-122"/>
                <a:ea typeface="方正姚体" panose="02010601030101010101" pitchFamily="2" charset="-122"/>
              </a:endParaRPr>
            </a:p>
          </p:txBody>
        </p:sp>
        <p:sp>
          <p:nvSpPr>
            <p:cNvPr id="36" name="TextBox 13"/>
            <p:cNvSpPr txBox="1">
              <a:spLocks noChangeArrowheads="1"/>
            </p:cNvSpPr>
            <p:nvPr/>
          </p:nvSpPr>
          <p:spPr bwMode="auto">
            <a:xfrm>
              <a:off x="5417106" y="801592"/>
              <a:ext cx="1313180" cy="1246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7500" dirty="0" smtClean="0">
                  <a:solidFill>
                    <a:srgbClr val="F8F8F8"/>
                  </a:solidFill>
                  <a:latin typeface="微软雅黑" panose="020B0503020204020204" pitchFamily="34" charset="-122"/>
                  <a:ea typeface="微软雅黑" panose="020B0503020204020204" pitchFamily="34" charset="-122"/>
                </a:rPr>
                <a:t>07</a:t>
              </a:r>
              <a:endParaRPr lang="zh-CN" altLang="en-US" sz="7500" dirty="0">
                <a:solidFill>
                  <a:srgbClr val="F8F8F8"/>
                </a:solidFill>
                <a:latin typeface="微软雅黑" panose="020B0503020204020204" pitchFamily="34" charset="-122"/>
                <a:ea typeface="微软雅黑" panose="020B0503020204020204" pitchFamily="34" charset="-122"/>
              </a:endParaRPr>
            </a:p>
          </p:txBody>
        </p:sp>
      </p:grpSp>
      <p:sp>
        <p:nvSpPr>
          <p:cNvPr id="37" name="矩形 259"/>
          <p:cNvSpPr>
            <a:spLocks noChangeArrowheads="1"/>
          </p:cNvSpPr>
          <p:nvPr/>
        </p:nvSpPr>
        <p:spPr bwMode="auto">
          <a:xfrm>
            <a:off x="2470240" y="3429000"/>
            <a:ext cx="8526779" cy="1846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scene3d>
              <a:camera prst="orthographicFront"/>
              <a:lightRig rig="soft" dir="t">
                <a:rot lat="0" lon="0" rev="15600000"/>
              </a:lightRig>
            </a:scene3d>
            <a:sp3d extrusionH="57150" prstMaterial="softEdge">
              <a:bevelT w="25400" h="38100"/>
            </a:sp3d>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defRPr/>
            </a:pPr>
            <a:r>
              <a:rPr lang="zh-CN" altLang="zh-CN" sz="5400" dirty="0" smtClean="0">
                <a:ln/>
                <a:solidFill>
                  <a:srgbClr val="D8060A"/>
                </a:solidFill>
                <a:cs typeface="Arial" panose="020B0604020202020204" pitchFamily="34" charset="0"/>
              </a:rPr>
              <a:t>新时代</a:t>
            </a:r>
            <a:r>
              <a:rPr lang="zh-CN" altLang="zh-CN" sz="5400" dirty="0">
                <a:ln/>
                <a:solidFill>
                  <a:srgbClr val="D8060A"/>
                </a:solidFill>
                <a:cs typeface="Arial" panose="020B0604020202020204" pitchFamily="34" charset="0"/>
              </a:rPr>
              <a:t>中国特色社会主义的</a:t>
            </a:r>
            <a:r>
              <a:rPr lang="zh-CN" altLang="zh-CN" sz="6000" b="1" dirty="0">
                <a:ln/>
                <a:solidFill>
                  <a:schemeClr val="tx1">
                    <a:lumMod val="75000"/>
                    <a:lumOff val="25000"/>
                  </a:schemeClr>
                </a:solidFill>
                <a:cs typeface="Arial" panose="020B0604020202020204" pitchFamily="34" charset="0"/>
              </a:rPr>
              <a:t>坚强</a:t>
            </a:r>
            <a:r>
              <a:rPr lang="zh-CN" altLang="zh-CN" sz="6000" b="1" dirty="0" smtClean="0">
                <a:ln/>
                <a:solidFill>
                  <a:schemeClr val="tx1">
                    <a:lumMod val="75000"/>
                    <a:lumOff val="25000"/>
                  </a:schemeClr>
                </a:solidFill>
                <a:cs typeface="Arial" panose="020B0604020202020204" pitchFamily="34" charset="0"/>
              </a:rPr>
              <a:t>领导</a:t>
            </a:r>
            <a:endParaRPr lang="zh-CN" altLang="en-US" sz="6000" b="1" dirty="0">
              <a:ln/>
              <a:solidFill>
                <a:schemeClr val="tx1">
                  <a:lumMod val="75000"/>
                  <a:lumOff val="25000"/>
                </a:schemeClr>
              </a:solidFill>
              <a:cs typeface="Arial" panose="020B0604020202020204" pitchFamily="34" charset="0"/>
            </a:endParaRPr>
          </a:p>
        </p:txBody>
      </p:sp>
      <p:pic>
        <p:nvPicPr>
          <p:cNvPr id="15" name="图片 14"/>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293536" y="165067"/>
            <a:ext cx="2719155" cy="725108"/>
          </a:xfrm>
          <a:prstGeom prst="rect">
            <a:avLst/>
          </a:prstGeom>
        </p:spPr>
      </p:pic>
    </p:spTree>
    <p:extLst>
      <p:ext uri="{BB962C8B-B14F-4D97-AF65-F5344CB8AC3E}">
        <p14:creationId xmlns="" xmlns:p14="http://schemas.microsoft.com/office/powerpoint/2010/main" val="3281252001"/>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1000"/>
                                        <p:tgtEl>
                                          <p:spTgt spid="5"/>
                                        </p:tgtEl>
                                      </p:cBhvr>
                                    </p:animEffect>
                                  </p:childTnLst>
                                </p:cTn>
                              </p:par>
                              <p:par>
                                <p:cTn id="12" presetID="22" presetClass="entr" presetSubtype="4"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175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par>
                          <p:cTn id="19" fill="hold">
                            <p:stCondLst>
                              <p:cond delay="275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1000"/>
                                        <p:tgtEl>
                                          <p:spTgt spid="15"/>
                                        </p:tgtEl>
                                      </p:cBhvr>
                                    </p:animEffect>
                                  </p:childTnLst>
                                </p:cTn>
                              </p:par>
                            </p:childTnLst>
                          </p:cTn>
                        </p:par>
                        <p:par>
                          <p:cTn id="23" fill="hold">
                            <p:stCondLst>
                              <p:cond delay="3750"/>
                            </p:stCondLst>
                            <p:childTnLst>
                              <p:par>
                                <p:cTn id="24" presetID="12" presetClass="entr" presetSubtype="4"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750"/>
                                        <p:tgtEl>
                                          <p:spTgt spid="7"/>
                                        </p:tgtEl>
                                        <p:attrNameLst>
                                          <p:attrName>ppt_y</p:attrName>
                                        </p:attrNameLst>
                                      </p:cBhvr>
                                      <p:tavLst>
                                        <p:tav tm="0">
                                          <p:val>
                                            <p:strVal val="#ppt_y+#ppt_h*1.125000"/>
                                          </p:val>
                                        </p:tav>
                                        <p:tav tm="100000">
                                          <p:val>
                                            <p:strVal val="#ppt_y"/>
                                          </p:val>
                                        </p:tav>
                                      </p:tavLst>
                                    </p:anim>
                                    <p:animEffect transition="in" filter="wipe(up)">
                                      <p:cBhvr>
                                        <p:cTn id="27" dur="750"/>
                                        <p:tgtEl>
                                          <p:spTgt spid="7"/>
                                        </p:tgtEl>
                                      </p:cBhvr>
                                    </p:animEffect>
                                  </p:childTnLst>
                                </p:cTn>
                              </p:par>
                              <p:par>
                                <p:cTn id="28" presetID="16" presetClass="entr" presetSubtype="37" fill="hold" nodeType="withEffect">
                                  <p:stCondLst>
                                    <p:cond delay="250"/>
                                  </p:stCondLst>
                                  <p:childTnLst>
                                    <p:set>
                                      <p:cBhvr>
                                        <p:cTn id="29" dur="1" fill="hold">
                                          <p:stCondLst>
                                            <p:cond delay="0"/>
                                          </p:stCondLst>
                                        </p:cTn>
                                        <p:tgtEl>
                                          <p:spTgt spid="6"/>
                                        </p:tgtEl>
                                        <p:attrNameLst>
                                          <p:attrName>style.visibility</p:attrName>
                                        </p:attrNameLst>
                                      </p:cBhvr>
                                      <p:to>
                                        <p:strVal val="visible"/>
                                      </p:to>
                                    </p:set>
                                    <p:animEffect transition="in" filter="barn(outVertical)">
                                      <p:cBhvr>
                                        <p:cTn id="30" dur="500"/>
                                        <p:tgtEl>
                                          <p:spTgt spid="6"/>
                                        </p:tgtEl>
                                      </p:cBhvr>
                                    </p:animEffect>
                                  </p:childTnLst>
                                </p:cTn>
                              </p:par>
                            </p:childTnLst>
                          </p:cTn>
                        </p:par>
                        <p:par>
                          <p:cTn id="31" fill="hold">
                            <p:stCondLst>
                              <p:cond delay="4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7"/>
                                        </p:tgtEl>
                                        <p:attrNameLst>
                                          <p:attrName>ppt_y</p:attrName>
                                        </p:attrNameLst>
                                      </p:cBhvr>
                                      <p:tavLst>
                                        <p:tav tm="0">
                                          <p:val>
                                            <p:strVal val="#ppt_y"/>
                                          </p:val>
                                        </p:tav>
                                        <p:tav tm="100000">
                                          <p:val>
                                            <p:strVal val="#ppt_y"/>
                                          </p:val>
                                        </p:tav>
                                      </p:tavLst>
                                    </p:anim>
                                    <p:anim calcmode="lin" valueType="num">
                                      <p:cBhvr>
                                        <p:cTn id="36"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7"/>
                                        </p:tgtEl>
                                      </p:cBhvr>
                                    </p:animEffect>
                                  </p:childTnLst>
                                </p:cTn>
                              </p:par>
                            </p:childTnLst>
                          </p:cTn>
                        </p:par>
                        <p:par>
                          <p:cTn id="39" fill="hold">
                            <p:stCondLst>
                              <p:cond delay="575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37"/>
                                        </p:tgtEl>
                                      </p:cBhvr>
                                    </p:animEffect>
                                    <p:animScale>
                                      <p:cBhvr>
                                        <p:cTn id="42" dur="25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7"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0" name="文本框 29"/>
          <p:cNvSpPr txBox="1">
            <a:spLocks noChangeArrowheads="1"/>
          </p:cNvSpPr>
          <p:nvPr/>
        </p:nvSpPr>
        <p:spPr bwMode="auto">
          <a:xfrm>
            <a:off x="1781614" y="300579"/>
            <a:ext cx="772814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总结全面从严治党的重大成就</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pic>
        <p:nvPicPr>
          <p:cNvPr id="32" name="图片 31"/>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9625336" y="165067"/>
            <a:ext cx="2387355" cy="636628"/>
          </a:xfrm>
          <a:prstGeom prst="rect">
            <a:avLst/>
          </a:prstGeom>
        </p:spPr>
      </p:pic>
      <p:sp>
        <p:nvSpPr>
          <p:cNvPr id="7" name="矩形 6"/>
          <p:cNvSpPr/>
          <p:nvPr/>
        </p:nvSpPr>
        <p:spPr>
          <a:xfrm>
            <a:off x="5788562" y="2086579"/>
            <a:ext cx="5543550" cy="3790690"/>
          </a:xfrm>
          <a:prstGeom prst="rect">
            <a:avLst/>
          </a:prstGeom>
          <a:noFill/>
        </p:spPr>
        <p:txBody>
          <a:bodyPr wrap="square" lIns="96431" tIns="48215" rIns="96431" bIns="48215" rtlCol="0">
            <a:spAutoFit/>
          </a:bodyPr>
          <a:lstStyle/>
          <a:p>
            <a:pPr algn="just" fontAlgn="base">
              <a:lnSpc>
                <a:spcPct val="150000"/>
              </a:lnSpc>
              <a:spcBef>
                <a:spcPct val="0"/>
              </a:spcBef>
              <a:spcAft>
                <a:spcPct val="0"/>
              </a:spcAft>
            </a:pP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五年来</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我们勇于面对党面临的重大风险考验和党内存在的突出问题，以顽强意志品质正风肃纪、反腐惩恶，消除了党和国家内部存在的严重隐患，党内政治生活气象更新，党内政治生态明显好转，党的创造力、凝聚力、战斗力显著增强，党的团结统一更加巩固，党群关系明显改善，党在革命性锻造中更加坚强，焕发出新的强大生机活力，为党和国家事业发展提供了坚强政治保证</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MH_PageTitle"/>
          <p:cNvSpPr/>
          <p:nvPr>
            <p:custDataLst>
              <p:tags r:id="rId1"/>
            </p:custDataLst>
          </p:nvPr>
        </p:nvSpPr>
        <p:spPr>
          <a:xfrm>
            <a:off x="1692812" y="2865120"/>
            <a:ext cx="3581400" cy="3615690"/>
          </a:xfrm>
          <a:prstGeom prst="ellipse">
            <a:avLst/>
          </a:prstGeom>
          <a:noFill/>
          <a:ln w="28575">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864000" anchor="ctr">
            <a:noAutofit/>
          </a:bodyPr>
          <a:lstStyle/>
          <a:p>
            <a:pPr algn="ctr">
              <a:lnSpc>
                <a:spcPct val="140000"/>
              </a:lnSpc>
              <a:defRPr/>
            </a:pP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MH_Picture_1"/>
          <p:cNvSpPr/>
          <p:nvPr>
            <p:custDataLst>
              <p:tags r:id="rId2"/>
            </p:custDataLst>
          </p:nvPr>
        </p:nvSpPr>
        <p:spPr>
          <a:xfrm>
            <a:off x="885092" y="1463040"/>
            <a:ext cx="2661920" cy="2557780"/>
          </a:xfrm>
          <a:prstGeom prst="ellipse">
            <a:avLst/>
          </a:prstGeom>
          <a:blipFill dpi="0" rotWithShape="1">
            <a:blip r:embed="rId7" cstate="print"/>
            <a:srcRect/>
            <a:stretch>
              <a:fillRect l="-28615" t="-5" r="-31789" b="-15718"/>
            </a:stretch>
          </a:blipFill>
          <a:ln w="1016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矩形 2"/>
          <p:cNvSpPr/>
          <p:nvPr/>
        </p:nvSpPr>
        <p:spPr>
          <a:xfrm>
            <a:off x="2448462" y="3981924"/>
            <a:ext cx="2413733" cy="2160591"/>
          </a:xfrm>
          <a:prstGeom prst="rect">
            <a:avLst/>
          </a:prstGeom>
        </p:spPr>
        <p:txBody>
          <a:bodyPr wrap="square">
            <a:spAutoFit/>
          </a:bodyPr>
          <a:lstStyle/>
          <a:p>
            <a:pPr algn="ctr">
              <a:lnSpc>
                <a:spcPct val="140000"/>
              </a:lnSpc>
              <a:defRPr/>
            </a:pPr>
            <a:r>
              <a:rPr lang="zh-CN" altLang="zh-CN" sz="24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在十九大报告</a:t>
            </a:r>
            <a:r>
              <a:rPr lang="zh-CN" altLang="zh-CN" sz="24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中对</a:t>
            </a:r>
            <a:r>
              <a:rPr lang="zh-CN" altLang="zh-CN" sz="24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全面从严治党</a:t>
            </a:r>
            <a:r>
              <a:rPr lang="zh-CN" altLang="zh-CN" sz="24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的重大</a:t>
            </a:r>
            <a:r>
              <a:rPr lang="zh-CN" altLang="zh-CN" sz="24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成就作</a:t>
            </a:r>
            <a:r>
              <a:rPr lang="zh-CN" altLang="zh-CN" sz="24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了总结</a:t>
            </a:r>
            <a:r>
              <a:rPr lang="zh-CN" altLang="zh-CN" sz="24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和概括</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2492231958"/>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7"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0" name="文本框 29"/>
          <p:cNvSpPr txBox="1">
            <a:spLocks noChangeArrowheads="1"/>
          </p:cNvSpPr>
          <p:nvPr/>
        </p:nvSpPr>
        <p:spPr bwMode="auto">
          <a:xfrm>
            <a:off x="1781614" y="300579"/>
            <a:ext cx="772814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a:solidFill>
                  <a:srgbClr val="D8060A"/>
                </a:solidFill>
                <a:latin typeface="微软雅黑" panose="020B0503020204020204" pitchFamily="34" charset="-122"/>
                <a:ea typeface="微软雅黑" panose="020B0503020204020204" pitchFamily="34" charset="-122"/>
              </a:rPr>
              <a:t>深入</a:t>
            </a:r>
            <a:r>
              <a:rPr lang="zh-CN" altLang="en-US" sz="3200" b="1" dirty="0" smtClean="0">
                <a:solidFill>
                  <a:srgbClr val="D8060A"/>
                </a:solidFill>
                <a:latin typeface="微软雅黑" panose="020B0503020204020204" pitchFamily="34" charset="-122"/>
                <a:ea typeface="微软雅黑" panose="020B0503020204020204" pitchFamily="34" charset="-122"/>
              </a:rPr>
              <a:t>推进全面从严治党</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pic>
        <p:nvPicPr>
          <p:cNvPr id="32" name="图片 31"/>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9625336" y="165067"/>
            <a:ext cx="2387355" cy="636628"/>
          </a:xfrm>
          <a:prstGeom prst="rect">
            <a:avLst/>
          </a:prstGeom>
        </p:spPr>
      </p:pic>
      <p:sp>
        <p:nvSpPr>
          <p:cNvPr id="31" name="MH_Picture_1"/>
          <p:cNvSpPr>
            <a:spLocks noChangeArrowheads="1"/>
          </p:cNvSpPr>
          <p:nvPr>
            <p:custDataLst>
              <p:tags r:id="rId1"/>
            </p:custDataLst>
          </p:nvPr>
        </p:nvSpPr>
        <p:spPr bwMode="auto">
          <a:xfrm>
            <a:off x="4912399" y="1515694"/>
            <a:ext cx="6658277" cy="2063263"/>
          </a:xfrm>
          <a:prstGeom prst="rect">
            <a:avLst/>
          </a:prstGeom>
          <a:noFill/>
          <a:ln w="28575">
            <a:solidFill>
              <a:schemeClr val="accent1"/>
            </a:solidFill>
            <a:miter lim="800000"/>
            <a:headEnd/>
            <a:tailEnd/>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latin typeface="Arial Narrow" panose="020B0606020202030204" pitchFamily="34" charset="0"/>
              <a:ea typeface="微软雅黑" panose="020B0503020204020204" pitchFamily="34" charset="-122"/>
            </a:endParaRPr>
          </a:p>
        </p:txBody>
      </p:sp>
      <p:grpSp>
        <p:nvGrpSpPr>
          <p:cNvPr id="3" name="组合 8"/>
          <p:cNvGrpSpPr/>
          <p:nvPr/>
        </p:nvGrpSpPr>
        <p:grpSpPr>
          <a:xfrm>
            <a:off x="647420" y="1745433"/>
            <a:ext cx="4264979" cy="1603785"/>
            <a:chOff x="1451610" y="2205039"/>
            <a:chExt cx="4264979" cy="1603785"/>
          </a:xfrm>
        </p:grpSpPr>
        <p:sp>
          <p:nvSpPr>
            <p:cNvPr id="45" name="MH_Text_1"/>
            <p:cNvSpPr>
              <a:spLocks noChangeArrowheads="1"/>
            </p:cNvSpPr>
            <p:nvPr>
              <p:custDataLst>
                <p:tags r:id="rId4"/>
              </p:custDataLst>
            </p:nvPr>
          </p:nvSpPr>
          <p:spPr bwMode="auto">
            <a:xfrm>
              <a:off x="1451610" y="2205039"/>
              <a:ext cx="4264979" cy="1603785"/>
            </a:xfrm>
            <a:prstGeom prst="rect">
              <a:avLst/>
            </a:prstGeom>
            <a:solidFill>
              <a:schemeClr val="accent1">
                <a:alpha val="76862"/>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180000" tIns="108000" rIns="180000" bIns="108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a:lnSpc>
                  <a:spcPct val="130000"/>
                </a:lnSpc>
                <a:spcBef>
                  <a:spcPts val="600"/>
                </a:spcBef>
                <a:spcAft>
                  <a:spcPts val="600"/>
                </a:spcAft>
                <a:buNone/>
                <a:defRPr/>
              </a:pPr>
              <a:endParaRPr lang="zh-CN" altLang="en-US" sz="1400" dirty="0">
                <a:solidFill>
                  <a:srgbClr val="FFFFFF"/>
                </a:solidFill>
                <a:latin typeface="+mn-lt"/>
                <a:ea typeface="+mn-ea"/>
              </a:endParaRPr>
            </a:p>
          </p:txBody>
        </p:sp>
        <p:sp>
          <p:nvSpPr>
            <p:cNvPr id="46" name="矩形 45"/>
            <p:cNvSpPr/>
            <p:nvPr/>
          </p:nvSpPr>
          <p:spPr>
            <a:xfrm>
              <a:off x="1725096" y="2295454"/>
              <a:ext cx="3763170" cy="1422954"/>
            </a:xfrm>
            <a:prstGeom prst="rect">
              <a:avLst/>
            </a:prstGeom>
          </p:spPr>
          <p:txBody>
            <a:bodyPr wrap="square">
              <a:spAutoFit/>
            </a:bodyPr>
            <a:lstStyle/>
            <a:p>
              <a:pPr>
                <a:lnSpc>
                  <a:spcPct val="150000"/>
                </a:lnSpc>
              </a:pPr>
              <a:r>
                <a:rPr lang="zh-CN" altLang="zh-CN" sz="20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十八大以来，以习近平同志为核心的党中央为何要以如此大的决心和勇气推进全面从严治党呢</a:t>
              </a:r>
              <a:r>
                <a:rPr lang="zh-CN" altLang="zh-CN" sz="2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zh-CN" sz="2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8" name="矩形 7"/>
          <p:cNvSpPr/>
          <p:nvPr/>
        </p:nvSpPr>
        <p:spPr>
          <a:xfrm>
            <a:off x="5250617" y="1575310"/>
            <a:ext cx="5981840" cy="1944031"/>
          </a:xfrm>
          <a:prstGeom prst="rect">
            <a:avLst/>
          </a:prstGeom>
          <a:noFill/>
        </p:spPr>
        <p:txBody>
          <a:bodyPr wrap="square" lIns="96431" tIns="48215" rIns="96431" bIns="48215" rtlCol="0">
            <a:spAutoFit/>
          </a:bodyPr>
          <a:lstStyle/>
          <a:p>
            <a:pPr algn="just" fontAlgn="base">
              <a:lnSpc>
                <a:spcPct val="150000"/>
              </a:lnSpc>
              <a:spcBef>
                <a:spcPct val="0"/>
              </a:spcBef>
              <a:spcAft>
                <a:spcPct val="0"/>
              </a:spcAft>
            </a:pP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历史</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已经并将继续证明，没有中国共产党的领导，民族复兴必然是空想。我们党要始终成为时代先锋、民族脊梁，始终成为马克思主义执政党，自身必须始终过硬</a:t>
            </a: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51"/>
          <p:cNvGrpSpPr/>
          <p:nvPr/>
        </p:nvGrpSpPr>
        <p:grpSpPr>
          <a:xfrm>
            <a:off x="647420" y="4542925"/>
            <a:ext cx="4264979" cy="1048246"/>
            <a:chOff x="1451610" y="2205040"/>
            <a:chExt cx="4264979" cy="1048246"/>
          </a:xfrm>
        </p:grpSpPr>
        <p:sp>
          <p:nvSpPr>
            <p:cNvPr id="55" name="MH_Text_1"/>
            <p:cNvSpPr>
              <a:spLocks noChangeArrowheads="1"/>
            </p:cNvSpPr>
            <p:nvPr>
              <p:custDataLst>
                <p:tags r:id="rId3"/>
              </p:custDataLst>
            </p:nvPr>
          </p:nvSpPr>
          <p:spPr bwMode="auto">
            <a:xfrm>
              <a:off x="1451610" y="2205040"/>
              <a:ext cx="4264979" cy="1048246"/>
            </a:xfrm>
            <a:prstGeom prst="rect">
              <a:avLst/>
            </a:prstGeom>
            <a:solidFill>
              <a:schemeClr val="accent1">
                <a:alpha val="76862"/>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180000" tIns="108000" rIns="180000" bIns="108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a:lnSpc>
                  <a:spcPct val="130000"/>
                </a:lnSpc>
                <a:spcBef>
                  <a:spcPts val="600"/>
                </a:spcBef>
                <a:spcAft>
                  <a:spcPts val="600"/>
                </a:spcAft>
                <a:buNone/>
                <a:defRPr/>
              </a:pPr>
              <a:endParaRPr lang="zh-CN" altLang="en-US" sz="1400" dirty="0">
                <a:solidFill>
                  <a:srgbClr val="FFFFFF"/>
                </a:solidFill>
                <a:latin typeface="+mn-lt"/>
                <a:ea typeface="+mn-ea"/>
              </a:endParaRPr>
            </a:p>
          </p:txBody>
        </p:sp>
        <p:sp>
          <p:nvSpPr>
            <p:cNvPr id="56" name="矩形 55"/>
            <p:cNvSpPr/>
            <p:nvPr/>
          </p:nvSpPr>
          <p:spPr>
            <a:xfrm>
              <a:off x="1577062" y="2452164"/>
              <a:ext cx="4014075" cy="553998"/>
            </a:xfrm>
            <a:prstGeom prst="rect">
              <a:avLst/>
            </a:prstGeom>
          </p:spPr>
          <p:txBody>
            <a:bodyPr wrap="square">
              <a:spAutoFit/>
            </a:bodyPr>
            <a:lstStyle/>
            <a:p>
              <a:pPr>
                <a:lnSpc>
                  <a:spcPct val="150000"/>
                </a:lnSpc>
              </a:pPr>
              <a:r>
                <a:rPr lang="zh-CN" altLang="zh-CN" sz="2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怎样</a:t>
              </a:r>
              <a:r>
                <a:rPr lang="zh-CN" altLang="zh-CN" sz="20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才能使我们党自身始终</a:t>
              </a:r>
              <a:r>
                <a:rPr lang="zh-CN" altLang="zh-CN" sz="2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过硬？</a:t>
              </a:r>
              <a:endParaRPr lang="en-US" altLang="zh-CN" sz="20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5" name="组合 11"/>
          <p:cNvGrpSpPr/>
          <p:nvPr/>
        </p:nvGrpSpPr>
        <p:grpSpPr>
          <a:xfrm>
            <a:off x="4912399" y="3898416"/>
            <a:ext cx="6658278" cy="2572722"/>
            <a:chOff x="5064799" y="3993853"/>
            <a:chExt cx="6658278" cy="2572722"/>
          </a:xfrm>
        </p:grpSpPr>
        <p:sp>
          <p:nvSpPr>
            <p:cNvPr id="47" name="MH_Picture_1"/>
            <p:cNvSpPr>
              <a:spLocks noChangeArrowheads="1"/>
            </p:cNvSpPr>
            <p:nvPr>
              <p:custDataLst>
                <p:tags r:id="rId2"/>
              </p:custDataLst>
            </p:nvPr>
          </p:nvSpPr>
          <p:spPr bwMode="auto">
            <a:xfrm>
              <a:off x="5064799" y="3993853"/>
              <a:ext cx="6658278" cy="2572722"/>
            </a:xfrm>
            <a:prstGeom prst="rect">
              <a:avLst/>
            </a:prstGeom>
            <a:noFill/>
            <a:ln w="28575">
              <a:solidFill>
                <a:schemeClr val="accent1"/>
              </a:solidFill>
              <a:miter lim="800000"/>
              <a:headEnd/>
              <a:tailEnd/>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latin typeface="Arial Narrow" panose="020B0606020202030204" pitchFamily="34" charset="0"/>
                <a:ea typeface="微软雅黑" panose="020B0503020204020204" pitchFamily="34" charset="-122"/>
              </a:endParaRPr>
            </a:p>
          </p:txBody>
        </p:sp>
        <p:sp>
          <p:nvSpPr>
            <p:cNvPr id="57" name="矩形 56"/>
            <p:cNvSpPr/>
            <p:nvPr/>
          </p:nvSpPr>
          <p:spPr>
            <a:xfrm>
              <a:off x="5203725" y="4077366"/>
              <a:ext cx="6380427" cy="2405696"/>
            </a:xfrm>
            <a:prstGeom prst="rect">
              <a:avLst/>
            </a:prstGeom>
            <a:noFill/>
          </p:spPr>
          <p:txBody>
            <a:bodyPr wrap="square" lIns="96431" tIns="48215" rIns="96431" bIns="48215" rtlCol="0">
              <a:spAutoFit/>
            </a:bodyPr>
            <a:lstStyle/>
            <a:p>
              <a:pPr algn="just" fontAlgn="base">
                <a:lnSpc>
                  <a:spcPct val="150000"/>
                </a:lnSpc>
                <a:spcBef>
                  <a:spcPct val="0"/>
                </a:spcBef>
                <a:spcAft>
                  <a:spcPct val="0"/>
                </a:spcAft>
              </a:pPr>
              <a:r>
                <a:rPr lang="zh-CN"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全党</a:t>
              </a: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要更加自觉地坚定党性原则，勇于直面问题，敢于刮骨疗毒，消除一切损害党的先进性和纯洁性的因素，清除一切侵蚀党的健康肌体的病毒，不断增强党的政治领导力、思想引领力、群众组织力、社会号召力，确保我们党永葆旺盛生命力和强大战斗力。</a:t>
              </a:r>
            </a:p>
          </p:txBody>
        </p:sp>
      </p:grpSp>
    </p:spTree>
    <p:extLst>
      <p:ext uri="{BB962C8B-B14F-4D97-AF65-F5344CB8AC3E}">
        <p14:creationId xmlns="" xmlns:p14="http://schemas.microsoft.com/office/powerpoint/2010/main" val="2005620103"/>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 xmlns:a14="http://schemas.microsoft.com/office/drawing/2010/main" val="0"/>
              </a:ext>
            </a:extLst>
          </a:blip>
          <a:srcRect r="64048" b="66726"/>
          <a:stretch/>
        </p:blipFill>
        <p:spPr>
          <a:xfrm>
            <a:off x="0" y="1"/>
            <a:ext cx="1770185" cy="819150"/>
          </a:xfrm>
          <a:prstGeom prst="rect">
            <a:avLst/>
          </a:prstGeom>
        </p:spPr>
      </p:pic>
      <p:sp>
        <p:nvSpPr>
          <p:cNvPr id="30" name="文本框 29"/>
          <p:cNvSpPr txBox="1">
            <a:spLocks noChangeArrowheads="1"/>
          </p:cNvSpPr>
          <p:nvPr/>
        </p:nvSpPr>
        <p:spPr bwMode="auto">
          <a:xfrm>
            <a:off x="1781614" y="300579"/>
            <a:ext cx="772814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3200" b="1" dirty="0" smtClean="0">
                <a:solidFill>
                  <a:srgbClr val="D8060A"/>
                </a:solidFill>
                <a:latin typeface="微软雅黑" panose="020B0503020204020204" pitchFamily="34" charset="-122"/>
                <a:ea typeface="微软雅黑" panose="020B0503020204020204" pitchFamily="34" charset="-122"/>
              </a:rPr>
              <a:t>对全面从严治党作出新的战略部署</a:t>
            </a:r>
            <a:endParaRPr lang="zh-CN" altLang="en-US" sz="3200" b="1" dirty="0">
              <a:solidFill>
                <a:srgbClr val="D8060A"/>
              </a:solidFill>
              <a:latin typeface="微软雅黑" panose="020B0503020204020204" pitchFamily="34" charset="-122"/>
              <a:ea typeface="微软雅黑" panose="020B0503020204020204" pitchFamily="34" charset="-122"/>
            </a:endParaRPr>
          </a:p>
        </p:txBody>
      </p:sp>
      <p:pic>
        <p:nvPicPr>
          <p:cNvPr id="32" name="图片 31"/>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9625336" y="165067"/>
            <a:ext cx="2387355" cy="636628"/>
          </a:xfrm>
          <a:prstGeom prst="rect">
            <a:avLst/>
          </a:prstGeom>
        </p:spPr>
      </p:pic>
      <p:grpSp>
        <p:nvGrpSpPr>
          <p:cNvPr id="3" name="组合 3"/>
          <p:cNvGrpSpPr/>
          <p:nvPr/>
        </p:nvGrpSpPr>
        <p:grpSpPr>
          <a:xfrm>
            <a:off x="1220580" y="1328705"/>
            <a:ext cx="3657982" cy="2711736"/>
            <a:chOff x="2094161" y="2815426"/>
            <a:chExt cx="3095972" cy="2268571"/>
          </a:xfrm>
        </p:grpSpPr>
        <p:sp>
          <p:nvSpPr>
            <p:cNvPr id="13" name="等腰三角形 7"/>
            <p:cNvSpPr/>
            <p:nvPr/>
          </p:nvSpPr>
          <p:spPr>
            <a:xfrm flipV="1">
              <a:off x="2544733" y="2815426"/>
              <a:ext cx="2142700" cy="2162943"/>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32" tIns="60967" rIns="121932" bIns="60967" rtlCol="0" anchor="ctr"/>
            <a:lstStyle/>
            <a:p>
              <a:pPr algn="ctr"/>
              <a:endParaRPr lang="zh-CN" altLang="en-US" sz="2400" dirty="0">
                <a:solidFill>
                  <a:srgbClr val="D20402"/>
                </a:solidFill>
                <a:cs typeface="+mn-ea"/>
                <a:sym typeface="+mn-lt"/>
              </a:endParaRPr>
            </a:p>
          </p:txBody>
        </p:sp>
        <p:sp>
          <p:nvSpPr>
            <p:cNvPr id="16" name="梯形 15"/>
            <p:cNvSpPr/>
            <p:nvPr/>
          </p:nvSpPr>
          <p:spPr>
            <a:xfrm>
              <a:off x="2094161" y="4802273"/>
              <a:ext cx="3095972" cy="281724"/>
            </a:xfrm>
            <a:prstGeom prst="trapezoid">
              <a:avLst>
                <a:gd name="adj" fmla="val 2999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32" tIns="60967" rIns="121932" bIns="60967" rtlCol="0" anchor="ctr"/>
            <a:lstStyle/>
            <a:p>
              <a:pPr algn="ctr"/>
              <a:endParaRPr lang="zh-CN" altLang="en-US" sz="2400" dirty="0">
                <a:solidFill>
                  <a:schemeClr val="tx1">
                    <a:lumMod val="50000"/>
                    <a:lumOff val="50000"/>
                  </a:schemeClr>
                </a:solidFill>
                <a:cs typeface="+mn-ea"/>
                <a:sym typeface="+mn-lt"/>
              </a:endParaRPr>
            </a:p>
          </p:txBody>
        </p:sp>
      </p:grpSp>
      <p:sp>
        <p:nvSpPr>
          <p:cNvPr id="5" name="矩形 4"/>
          <p:cNvSpPr/>
          <p:nvPr/>
        </p:nvSpPr>
        <p:spPr>
          <a:xfrm>
            <a:off x="1970135" y="1769488"/>
            <a:ext cx="2085286" cy="1200329"/>
          </a:xfrm>
          <a:prstGeom prst="rect">
            <a:avLst/>
          </a:prstGeom>
        </p:spPr>
        <p:txBody>
          <a:bodyPr wrap="square">
            <a:spAutoFit/>
          </a:bodyPr>
          <a:lstStyle/>
          <a:p>
            <a:pPr algn="just">
              <a:lnSpc>
                <a:spcPct val="120000"/>
              </a:lnSpc>
            </a:pPr>
            <a:r>
              <a:rPr lang="zh-CN" altLang="zh-CN" sz="2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新时代</a:t>
            </a:r>
            <a:r>
              <a:rPr lang="zh-CN" altLang="zh-CN" sz="20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中国特色社会主义与全面从严治党的</a:t>
            </a:r>
            <a:r>
              <a:rPr lang="zh-CN" altLang="zh-CN" sz="2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关系</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664318" y="4240555"/>
            <a:ext cx="4696919" cy="2174863"/>
          </a:xfrm>
          <a:prstGeom prst="rect">
            <a:avLst/>
          </a:prstGeom>
          <a:noFill/>
        </p:spPr>
        <p:txBody>
          <a:bodyPr wrap="square" lIns="96431" tIns="48215" rIns="96431" bIns="48215" rtlCol="0">
            <a:spAutoFit/>
          </a:bodyPr>
          <a:lstStyle/>
          <a:p>
            <a:pPr algn="just" fontAlgn="base">
              <a:lnSpc>
                <a:spcPct val="150000"/>
              </a:lnSpc>
              <a:spcBef>
                <a:spcPct val="0"/>
              </a:spcBef>
              <a:spcAft>
                <a:spcPct val="0"/>
              </a:spcAft>
            </a:pP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中国特色社会主义进入新时代，我们党一定要有新气象新作为。打铁必须自身硬。党要团结带领人民进行伟大斗争、推进伟大事业、实现伟大梦想，必须毫不动摇坚持和完善党的领导，毫不动摇把党建设得更加坚强有力。</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6998449" y="1446729"/>
            <a:ext cx="3339882" cy="535531"/>
          </a:xfrm>
          <a:prstGeom prst="rect">
            <a:avLst/>
          </a:prstGeom>
        </p:spPr>
        <p:txBody>
          <a:bodyPr wrap="square">
            <a:spAutoFit/>
          </a:bodyPr>
          <a:lstStyle/>
          <a:p>
            <a:pPr algn="just">
              <a:lnSpc>
                <a:spcPct val="120000"/>
              </a:lnSpc>
            </a:pPr>
            <a:r>
              <a:rPr lang="zh-CN" altLang="zh-CN" sz="2400" b="1"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新时代党的</a:t>
            </a:r>
            <a:r>
              <a:rPr lang="zh-CN" altLang="zh-CN" sz="24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建设总</a:t>
            </a:r>
            <a:r>
              <a:rPr lang="zh-CN" altLang="zh-CN" sz="2400" b="1"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要求</a:t>
            </a:r>
            <a:endParaRPr lang="zh-CN" altLang="en-US" sz="2400" b="1"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6" name="矩形 25"/>
          <p:cNvSpPr/>
          <p:nvPr/>
        </p:nvSpPr>
        <p:spPr>
          <a:xfrm>
            <a:off x="5860774" y="2163063"/>
            <a:ext cx="5615231" cy="4252355"/>
          </a:xfrm>
          <a:prstGeom prst="rect">
            <a:avLst/>
          </a:prstGeom>
          <a:noFill/>
        </p:spPr>
        <p:txBody>
          <a:bodyPr wrap="square" lIns="96431" tIns="48215" rIns="96431" bIns="48215" rtlCol="0">
            <a:spAutoFit/>
          </a:bodyPr>
          <a:lstStyle/>
          <a:p>
            <a:pPr algn="just" fontAlgn="base">
              <a:lnSpc>
                <a:spcPct val="150000"/>
              </a:lnSpc>
              <a:spcBef>
                <a:spcPct val="0"/>
              </a:spcBef>
              <a:spcAft>
                <a:spcPct val="0"/>
              </a:spcAft>
            </a:pP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坚持</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和加强党的全面领导，坚持党要管党、全面从严治党</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，以</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加强党的长期执政能力建设、先进性和纯洁性建设为主线，以党的政治建设为统领，以坚定理想信念宗旨为根基</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，以</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调动全党积极性、主动性、创造性为着力点</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，全面</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推进党的政治建设、思想建设、组织建设、作风建设、纪律建设</a:t>
            </a:r>
            <a:r>
              <a:rPr lang="zh-CN" altLang="zh-CN" dirty="0" smtClean="0">
                <a:solidFill>
                  <a:schemeClr val="tx1">
                    <a:lumMod val="75000"/>
                    <a:lumOff val="25000"/>
                  </a:schemeClr>
                </a:solidFill>
                <a:latin typeface="微软雅黑" panose="020B0503020204020204" pitchFamily="34" charset="-122"/>
                <a:ea typeface="微软雅黑" panose="020B0503020204020204" pitchFamily="34" charset="-122"/>
              </a:rPr>
              <a:t>，把</a:t>
            </a:r>
            <a:r>
              <a:rPr lang="zh-CN" altLang="zh-CN" dirty="0">
                <a:solidFill>
                  <a:schemeClr val="tx1">
                    <a:lumMod val="75000"/>
                    <a:lumOff val="25000"/>
                  </a:schemeClr>
                </a:solidFill>
                <a:latin typeface="微软雅黑" panose="020B0503020204020204" pitchFamily="34" charset="-122"/>
                <a:ea typeface="微软雅黑" panose="020B0503020204020204" pitchFamily="34" charset="-122"/>
              </a:rPr>
              <a:t>制度建设贯穿其中，深入推进反腐败斗争，不断提高党的建设质量，把党建设成为始终走在时代前列、人民衷心拥护、勇于自我革命、经得起各种风浪考验、朝气蓬勃的马克思主义执政党。</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2114751595"/>
      </p:ext>
    </p:extLst>
  </p:cSld>
  <p:clrMapOvr>
    <a:masterClrMapping/>
  </p:clrMapOvr>
  <mc:AlternateContent xmlns:mc="http://schemas.openxmlformats.org/markup-compatibility/2006">
    <mc:Choice xmlns=""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71020163041"/>
  <p:tag name="MH_LIBRARY" val="GRAPHIC"/>
  <p:tag name="MH_TYPE" val="SubTitl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71020163041"/>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1020163041"/>
  <p:tag name="MH_LIBRARY" val="GRAPHIC"/>
  <p:tag name="MH_TYPE" val="SubTitle"/>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13"/>
</p:tagLst>
</file>

<file path=ppt/tags/tag6.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14"/>
</p:tagLst>
</file>

<file path=ppt/tags/tag7.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15"/>
</p:tagLst>
</file>

<file path=ppt/tags/tag8.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SubTitle"/>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10"/>
</p:tagLst>
</file>

<file path=ppt/tags/tag10.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11"/>
</p:tagLst>
</file>

<file path=ppt/tags/tag11.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12"/>
</p:tagLst>
</file>

<file path=ppt/tags/tag12.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SubTitle"/>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7"/>
</p:tagLst>
</file>

<file path=ppt/tags/tag14.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8"/>
</p:tagLst>
</file>

<file path=ppt/tags/tag15.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9"/>
</p:tagLst>
</file>

<file path=ppt/tags/tag16.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SubTitle"/>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5"/>
</p:tagLst>
</file>

<file path=ppt/tags/tag19.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6"/>
</p:tagLst>
</file>

<file path=ppt/tags/tag20.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SubTitle"/>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2"/>
</p:tagLst>
</file>

<file path=ppt/tags/tag23.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SubTitle"/>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10"/>
</p:tagLst>
</file>

<file path=ppt/tags/tag26.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11"/>
</p:tagLst>
</file>

<file path=ppt/tags/tag27.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12"/>
</p:tagLst>
</file>

<file path=ppt/tags/tag28.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SubTitle"/>
  <p:tag name="MH_ORDER" val="4"/>
</p:tagLst>
</file>

<file path=ppt/tags/tag29.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7"/>
</p:tagLst>
</file>

<file path=ppt/tags/tag30.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8"/>
</p:tagLst>
</file>

<file path=ppt/tags/tag31.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9"/>
</p:tagLst>
</file>

<file path=ppt/tags/tag32.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SubTitle"/>
  <p:tag name="MH_ORDER" val="3"/>
</p:tagLst>
</file>

<file path=ppt/tags/tag33.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4"/>
</p:tagLst>
</file>

<file path=ppt/tags/tag34.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5"/>
</p:tagLst>
</file>

<file path=ppt/tags/tag35.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6"/>
</p:tagLst>
</file>

<file path=ppt/tags/tag36.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SubTitle"/>
  <p:tag name="MH_ORDER" val="2"/>
</p:tagLst>
</file>

<file path=ppt/tags/tag37.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Other"/>
  <p:tag name="MH_ORDER" val="3"/>
</p:tagLst>
</file>

<file path=ppt/tags/tag40.xml><?xml version="1.0" encoding="utf-8"?>
<p:tagLst xmlns:a="http://schemas.openxmlformats.org/drawingml/2006/main" xmlns:r="http://schemas.openxmlformats.org/officeDocument/2006/relationships" xmlns:p="http://schemas.openxmlformats.org/presentationml/2006/main">
  <p:tag name="MH" val="20171020181236"/>
  <p:tag name="MH_LIBRARY" val="GRAPHIC"/>
  <p:tag name="MH_TYPE" val="SubTitle"/>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71020183248"/>
  <p:tag name="MH_LIBRARY" val="GRAPHIC"/>
  <p:tag name="MH_TYPE" val="PageTitle"/>
  <p:tag name="MH_ORDER" val="PageTitle"/>
</p:tagLst>
</file>

<file path=ppt/tags/tag42.xml><?xml version="1.0" encoding="utf-8"?>
<p:tagLst xmlns:a="http://schemas.openxmlformats.org/drawingml/2006/main" xmlns:r="http://schemas.openxmlformats.org/officeDocument/2006/relationships" xmlns:p="http://schemas.openxmlformats.org/presentationml/2006/main">
  <p:tag name="MH" val="20171020183248"/>
  <p:tag name="MH_LIBRARY" val="GRAPHIC"/>
  <p:tag name="MH_TYPE" val="Picture"/>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71020184207"/>
  <p:tag name="MH_LIBRARY" val="GRAPHIC"/>
  <p:tag name="MH_TYPE" val="Picture"/>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71020184207"/>
  <p:tag name="MH_LIBRARY" val="GRAPHIC"/>
  <p:tag name="MH_TYPE" val="Picture"/>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71020184207"/>
  <p:tag name="MH_LIBRARY" val="GRAPHIC"/>
  <p:tag name="MH_TYPE" val="Text"/>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71020184207"/>
  <p:tag name="MH_LIBRARY" val="GRAPHIC"/>
  <p:tag name="MH_TYPE" val="Text"/>
  <p:tag name="MH_ORDER" val="1"/>
</p:tagLst>
</file>

<file path=ppt/theme/theme1.xml><?xml version="1.0" encoding="utf-8"?>
<a:theme xmlns:a="http://schemas.openxmlformats.org/drawingml/2006/main" name="Office 主题">
  <a:themeElements>
    <a:clrScheme name="自定义 1">
      <a:dk1>
        <a:srgbClr val="000000"/>
      </a:dk1>
      <a:lt1>
        <a:srgbClr val="FFFFFF"/>
      </a:lt1>
      <a:dk2>
        <a:srgbClr val="778495"/>
      </a:dk2>
      <a:lt2>
        <a:srgbClr val="F0F0F0"/>
      </a:lt2>
      <a:accent1>
        <a:srgbClr val="C60C0C"/>
      </a:accent1>
      <a:accent2>
        <a:srgbClr val="F65050"/>
      </a:accent2>
      <a:accent3>
        <a:srgbClr val="FC7C7C"/>
      </a:accent3>
      <a:accent4>
        <a:srgbClr val="FE6666"/>
      </a:accent4>
      <a:accent5>
        <a:srgbClr val="EE2222"/>
      </a:accent5>
      <a:accent6>
        <a:srgbClr val="D22828"/>
      </a:accent6>
      <a:hlink>
        <a:srgbClr val="C60C0C"/>
      </a:hlink>
      <a:folHlink>
        <a:srgbClr val="BFBFB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648</TotalTime>
  <Words>3709</Words>
  <Application>Microsoft Office PowerPoint</Application>
  <PresentationFormat>自定义</PresentationFormat>
  <Paragraphs>366</Paragraphs>
  <Slides>43</Slides>
  <Notes>41</Notes>
  <HiddenSlides>0</HiddenSlides>
  <MMClips>0</MMClips>
  <ScaleCrop>false</ScaleCrop>
  <HeadingPairs>
    <vt:vector size="4" baseType="variant">
      <vt:variant>
        <vt:lpstr>主题</vt:lpstr>
      </vt:variant>
      <vt:variant>
        <vt:i4>1</vt:i4>
      </vt:variant>
      <vt:variant>
        <vt:lpstr>幻灯片标题</vt:lpstr>
      </vt:variant>
      <vt:variant>
        <vt:i4>43</vt:i4>
      </vt:variant>
    </vt:vector>
  </HeadingPairs>
  <TitlesOfParts>
    <vt:vector size="44"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jujumao.org</cp:lastModifiedBy>
  <cp:revision>258</cp:revision>
  <dcterms:created xsi:type="dcterms:W3CDTF">2017-09-19T13:04:59Z</dcterms:created>
  <dcterms:modified xsi:type="dcterms:W3CDTF">2017-11-01T01:49:03Z</dcterms:modified>
</cp:coreProperties>
</file>