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7" r:id="rId3"/>
    <p:sldId id="264" r:id="rId4"/>
    <p:sldId id="267" r:id="rId5"/>
    <p:sldId id="270" r:id="rId6"/>
    <p:sldId id="272" r:id="rId7"/>
    <p:sldId id="268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6" r:id="rId20"/>
    <p:sldId id="287" r:id="rId21"/>
    <p:sldId id="288" r:id="rId22"/>
    <p:sldId id="284" r:id="rId23"/>
    <p:sldId id="285" r:id="rId24"/>
    <p:sldId id="289" r:id="rId25"/>
    <p:sldId id="290" r:id="rId26"/>
    <p:sldId id="291" r:id="rId27"/>
    <p:sldId id="293" r:id="rId28"/>
    <p:sldId id="294" r:id="rId29"/>
    <p:sldId id="295" r:id="rId30"/>
    <p:sldId id="298" r:id="rId31"/>
    <p:sldId id="297" r:id="rId32"/>
    <p:sldId id="292" r:id="rId33"/>
    <p:sldId id="302" r:id="rId34"/>
    <p:sldId id="265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姓 汤旭铭" initials="姓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-198" y="-90"/>
      </p:cViewPr>
      <p:guideLst>
        <p:guide orient="horz" pos="2160"/>
        <p:guide pos="38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commentAuthors" Target="commentAuthors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E72590D5-5B9B-428D-9349-A743C7188FAC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5885FF65-D74E-4690-B3B6-C9FD134F5C5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532264"/>
            <a:ext cx="12192000" cy="57669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8539-463F-4110-83D1-E777A2CCB8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7F9DB-838E-46A7-ABA4-72F233742D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1FF68539-463F-4110-83D1-E777A2CCB87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2BE7F9DB-838E-46A7-ABA4-72F233742D6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203628"/>
            <a:ext cx="12192000" cy="3495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07997" y="1551289"/>
            <a:ext cx="9575931" cy="3014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论文写作问题反馈与修改建议</a:t>
            </a:r>
            <a:endParaRPr lang="zh-CN" sz="40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sz="3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标题构拟与结构设计</a:t>
            </a:r>
            <a:endParaRPr sz="36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谢先成（编辑部副主任、记者、编辑）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015763" y="3429000"/>
            <a:ext cx="626891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16020" y="2921635"/>
            <a:ext cx="465328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认识误区？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2"/>
          <p:cNvGrpSpPr/>
          <p:nvPr/>
        </p:nvGrpSpPr>
        <p:grpSpPr bwMode="auto">
          <a:xfrm>
            <a:off x="2757437" y="1111648"/>
            <a:ext cx="6261100" cy="1122363"/>
            <a:chOff x="0" y="0"/>
            <a:chExt cx="3944" cy="707"/>
          </a:xfrm>
        </p:grpSpPr>
        <p:pic>
          <p:nvPicPr>
            <p:cNvPr id="42" name="AutoShape 864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944" cy="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 Box 4"/>
            <p:cNvSpPr txBox="1">
              <a:spLocks noChangeArrowheads="1"/>
            </p:cNvSpPr>
            <p:nvPr/>
          </p:nvSpPr>
          <p:spPr bwMode="auto">
            <a:xfrm>
              <a:off x="123" y="118"/>
              <a:ext cx="3590" cy="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2000" tIns="0" rIns="72000" bIns="0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zh-CN" sz="2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Group 5"/>
          <p:cNvGrpSpPr/>
          <p:nvPr/>
        </p:nvGrpSpPr>
        <p:grpSpPr bwMode="auto">
          <a:xfrm>
            <a:off x="3686124" y="1268811"/>
            <a:ext cx="4867275" cy="560387"/>
            <a:chOff x="0" y="0"/>
            <a:chExt cx="2789" cy="330"/>
          </a:xfrm>
        </p:grpSpPr>
        <p:sp>
          <p:nvSpPr>
            <p:cNvPr id="45" name="AutoShape 50"/>
            <p:cNvSpPr>
              <a:spLocks noChangeArrowheads="1"/>
            </p:cNvSpPr>
            <p:nvPr/>
          </p:nvSpPr>
          <p:spPr bwMode="auto">
            <a:xfrm>
              <a:off x="0" y="0"/>
              <a:ext cx="2789" cy="33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9CADC8"/>
                </a:gs>
                <a:gs pos="100000">
                  <a:srgbClr val="FFFFFF"/>
                </a:gs>
              </a:gsLst>
              <a:lin ang="5400000" scaled="1"/>
            </a:gradFill>
            <a:ln w="19050">
              <a:solidFill>
                <a:srgbClr val="FFFFFF"/>
              </a:solidFill>
              <a:round/>
            </a:ln>
          </p:spPr>
          <p:txBody>
            <a:bodyPr wrap="none" lIns="342000" tIns="36000" bIns="36000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HY헤드라인M" pitchFamily="2" charset="-127"/>
                  <a:ea typeface="HY헤드라인M" pitchFamily="2" charset="-127"/>
                </a:rPr>
                <a:t>学术论文≠教学反思</a:t>
              </a:r>
              <a:r>
                <a:rPr kumimoji="0" lang="zh-CN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HY헤드라인M" pitchFamily="2" charset="-127"/>
                  <a:ea typeface="宋体" panose="02010600030101010101" pitchFamily="2" charset="-122"/>
                </a:rPr>
                <a:t>（</a:t>
              </a:r>
              <a:r>
                <a:rPr kumimoji="0" lang="en-US" altLang="zh-CN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HY헤드라인M" pitchFamily="2" charset="-127"/>
                  <a:ea typeface="宋体" panose="02010600030101010101" pitchFamily="2" charset="-122"/>
                </a:rPr>
                <a:t>9</a:t>
              </a:r>
              <a:r>
                <a:rPr kumimoji="0" lang="zh-CN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HY헤드라인M" pitchFamily="2" charset="-127"/>
                  <a:ea typeface="宋体" panose="02010600030101010101" pitchFamily="2" charset="-122"/>
                </a:rPr>
                <a:t>篇）</a:t>
              </a:r>
              <a:endParaRPr kumimoji="0" lang="zh-CN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Y헤드라인M" pitchFamily="2" charset="-127"/>
                <a:ea typeface="宋体" panose="02010600030101010101" pitchFamily="2" charset="-122"/>
              </a:endParaRPr>
            </a:p>
          </p:txBody>
        </p:sp>
        <p:sp>
          <p:nvSpPr>
            <p:cNvPr id="46" name="AutoShape 51"/>
            <p:cNvSpPr>
              <a:spLocks noChangeArrowheads="1"/>
            </p:cNvSpPr>
            <p:nvPr/>
          </p:nvSpPr>
          <p:spPr bwMode="auto">
            <a:xfrm>
              <a:off x="75" y="18"/>
              <a:ext cx="2611" cy="15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FFFF">
                    <a:alpha val="37999"/>
                  </a:srgbClr>
                </a:gs>
                <a:gs pos="100000">
                  <a:srgbClr val="767676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lIns="342000" tIns="190800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Group 9"/>
          <p:cNvGrpSpPr/>
          <p:nvPr/>
        </p:nvGrpSpPr>
        <p:grpSpPr bwMode="auto">
          <a:xfrm>
            <a:off x="2757879" y="2008267"/>
            <a:ext cx="6260592" cy="1115568"/>
            <a:chOff x="-78932" y="-71774"/>
            <a:chExt cx="6260636" cy="1115865"/>
          </a:xfrm>
        </p:grpSpPr>
        <p:grpSp>
          <p:nvGrpSpPr>
            <p:cNvPr id="49" name="Group 10"/>
            <p:cNvGrpSpPr/>
            <p:nvPr/>
          </p:nvGrpSpPr>
          <p:grpSpPr bwMode="auto">
            <a:xfrm>
              <a:off x="-78932" y="-71774"/>
              <a:ext cx="6260636" cy="1115865"/>
              <a:chOff x="0" y="0"/>
              <a:chExt cx="6260592" cy="1115568"/>
            </a:xfrm>
          </p:grpSpPr>
          <p:pic>
            <p:nvPicPr>
              <p:cNvPr id="54" name="AutoShape 864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260592" cy="1115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" name="Text Box 12"/>
              <p:cNvSpPr txBox="1">
                <a:spLocks noChangeArrowheads="1"/>
              </p:cNvSpPr>
              <p:nvPr/>
            </p:nvSpPr>
            <p:spPr bwMode="auto">
              <a:xfrm>
                <a:off x="193777" y="186601"/>
                <a:ext cx="5699620" cy="554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000" tIns="0" rIns="72000" bIns="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2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0" name="Group 13"/>
            <p:cNvGrpSpPr/>
            <p:nvPr/>
          </p:nvGrpSpPr>
          <p:grpSpPr bwMode="auto">
            <a:xfrm>
              <a:off x="877753" y="105210"/>
              <a:ext cx="4866085" cy="559454"/>
              <a:chOff x="0" y="0"/>
              <a:chExt cx="2789" cy="330"/>
            </a:xfrm>
          </p:grpSpPr>
          <p:sp>
            <p:nvSpPr>
              <p:cNvPr id="52" name="AutoShape 5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89" cy="33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CADC8"/>
                  </a:gs>
                  <a:gs pos="100000">
                    <a:srgbClr val="FFFFFF"/>
                  </a:gs>
                </a:gsLst>
                <a:lin ang="5400000" scaled="1"/>
              </a:gradFill>
              <a:ln w="19050">
                <a:solidFill>
                  <a:srgbClr val="FFFFFF"/>
                </a:solidFill>
                <a:round/>
              </a:ln>
            </p:spPr>
            <p:txBody>
              <a:bodyPr wrap="none" lIns="342000" tIns="36000" bIns="360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HY헤드라인M" pitchFamily="2" charset="-127"/>
                  </a:rPr>
                  <a:t>学术论文≠教育随笔</a:t>
                </a: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（</a:t>
                </a:r>
                <a:r>
                  <a:rPr kumimoji="0" lang="en-US" altLang="zh-CN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8</a:t>
                </a: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篇）</a:t>
                </a:r>
                <a:endParaRPr kumimoji="0" lang="zh-CN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HY헤드라인M" pitchFamily="2" charset="-127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AutoShape 51"/>
              <p:cNvSpPr>
                <a:spLocks noChangeArrowheads="1"/>
              </p:cNvSpPr>
              <p:nvPr/>
            </p:nvSpPr>
            <p:spPr bwMode="auto">
              <a:xfrm>
                <a:off x="91" y="18"/>
                <a:ext cx="2611" cy="1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FFFF">
                      <a:alpha val="37999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lIns="342000" tIns="1908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51" name="TextBox 53"/>
            <p:cNvSpPr txBox="1">
              <a:spLocks noChangeArrowheads="1"/>
            </p:cNvSpPr>
            <p:nvPr/>
          </p:nvSpPr>
          <p:spPr bwMode="auto">
            <a:xfrm>
              <a:off x="290197" y="23274"/>
              <a:ext cx="436883" cy="706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marL="0" marR="0" lvl="0" indent="0" algn="r" defTabSz="91440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rPr>
                <a:t>2</a:t>
              </a:r>
              <a:endPara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Group 17"/>
          <p:cNvGrpSpPr/>
          <p:nvPr/>
        </p:nvGrpSpPr>
        <p:grpSpPr bwMode="auto">
          <a:xfrm>
            <a:off x="2757879" y="2904379"/>
            <a:ext cx="6260592" cy="1115568"/>
            <a:chOff x="-78932" y="-71012"/>
            <a:chExt cx="6260636" cy="1115865"/>
          </a:xfrm>
        </p:grpSpPr>
        <p:grpSp>
          <p:nvGrpSpPr>
            <p:cNvPr id="57" name="Group 18"/>
            <p:cNvGrpSpPr/>
            <p:nvPr/>
          </p:nvGrpSpPr>
          <p:grpSpPr bwMode="auto">
            <a:xfrm>
              <a:off x="-78932" y="-71012"/>
              <a:ext cx="6260636" cy="1115865"/>
              <a:chOff x="0" y="0"/>
              <a:chExt cx="6260592" cy="1115568"/>
            </a:xfrm>
          </p:grpSpPr>
          <p:pic>
            <p:nvPicPr>
              <p:cNvPr id="62" name="AutoShape 864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260592" cy="1115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" name="Text Box 20"/>
              <p:cNvSpPr txBox="1">
                <a:spLocks noChangeArrowheads="1"/>
              </p:cNvSpPr>
              <p:nvPr/>
            </p:nvSpPr>
            <p:spPr bwMode="auto">
              <a:xfrm>
                <a:off x="193777" y="185839"/>
                <a:ext cx="5699620" cy="554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000" tIns="0" rIns="72000" bIns="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2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8" name="Group 21"/>
            <p:cNvGrpSpPr/>
            <p:nvPr/>
          </p:nvGrpSpPr>
          <p:grpSpPr bwMode="auto">
            <a:xfrm>
              <a:off x="877753" y="105210"/>
              <a:ext cx="4866085" cy="559454"/>
              <a:chOff x="0" y="0"/>
              <a:chExt cx="2789" cy="330"/>
            </a:xfrm>
          </p:grpSpPr>
          <p:sp>
            <p:nvSpPr>
              <p:cNvPr id="60" name="AutoShape 5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89" cy="33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CADC8"/>
                  </a:gs>
                  <a:gs pos="100000">
                    <a:srgbClr val="FFFFFF"/>
                  </a:gs>
                </a:gsLst>
                <a:lin ang="5400000" scaled="1"/>
              </a:gradFill>
              <a:ln w="19050">
                <a:solidFill>
                  <a:srgbClr val="FFFFFF"/>
                </a:solidFill>
                <a:round/>
              </a:ln>
            </p:spPr>
            <p:txBody>
              <a:bodyPr wrap="none" lIns="342000" tIns="36000" bIns="360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HY헤드라인M" pitchFamily="2" charset="-127"/>
                  </a:rPr>
                  <a:t>学术论文≠讲义教案</a:t>
                </a: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（</a:t>
                </a:r>
                <a:r>
                  <a:rPr kumimoji="0" lang="en-US" altLang="zh-CN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3</a:t>
                </a: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篇）</a:t>
                </a:r>
                <a:endParaRPr kumimoji="0" lang="zh-CN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HY헤드라인M" pitchFamily="2" charset="-127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AutoShape 51"/>
              <p:cNvSpPr>
                <a:spLocks noChangeArrowheads="1"/>
              </p:cNvSpPr>
              <p:nvPr/>
            </p:nvSpPr>
            <p:spPr bwMode="auto">
              <a:xfrm>
                <a:off x="91" y="18"/>
                <a:ext cx="2611" cy="1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FFFF">
                      <a:alpha val="37999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lIns="342000" tIns="1908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59" name="TextBox 59"/>
            <p:cNvSpPr txBox="1">
              <a:spLocks noChangeArrowheads="1"/>
            </p:cNvSpPr>
            <p:nvPr/>
          </p:nvSpPr>
          <p:spPr bwMode="auto">
            <a:xfrm>
              <a:off x="288064" y="23372"/>
              <a:ext cx="436883" cy="706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rPr>
                <a:t>3</a:t>
              </a:r>
              <a:endPara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4" name="Group 25"/>
          <p:cNvGrpSpPr/>
          <p:nvPr/>
        </p:nvGrpSpPr>
        <p:grpSpPr bwMode="auto">
          <a:xfrm>
            <a:off x="2757879" y="3800490"/>
            <a:ext cx="6260592" cy="1115568"/>
            <a:chOff x="-78932" y="-70392"/>
            <a:chExt cx="6260636" cy="1118128"/>
          </a:xfrm>
        </p:grpSpPr>
        <p:grpSp>
          <p:nvGrpSpPr>
            <p:cNvPr id="65" name="Group 26"/>
            <p:cNvGrpSpPr/>
            <p:nvPr/>
          </p:nvGrpSpPr>
          <p:grpSpPr bwMode="auto">
            <a:xfrm>
              <a:off x="-78932" y="-70392"/>
              <a:ext cx="6260636" cy="1118128"/>
              <a:chOff x="0" y="0"/>
              <a:chExt cx="6260592" cy="1115568"/>
            </a:xfrm>
          </p:grpSpPr>
          <p:pic>
            <p:nvPicPr>
              <p:cNvPr id="70" name="AutoShape 864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260592" cy="1115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" name="Text Box 28"/>
              <p:cNvSpPr txBox="1">
                <a:spLocks noChangeArrowheads="1"/>
              </p:cNvSpPr>
              <p:nvPr/>
            </p:nvSpPr>
            <p:spPr bwMode="auto">
              <a:xfrm>
                <a:off x="193544" y="184844"/>
                <a:ext cx="5700086" cy="553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000" tIns="0" rIns="72000" bIns="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2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6" name="Group 29"/>
            <p:cNvGrpSpPr/>
            <p:nvPr/>
          </p:nvGrpSpPr>
          <p:grpSpPr bwMode="auto">
            <a:xfrm>
              <a:off x="877753" y="105210"/>
              <a:ext cx="4866085" cy="559454"/>
              <a:chOff x="0" y="0"/>
              <a:chExt cx="2789" cy="330"/>
            </a:xfrm>
          </p:grpSpPr>
          <p:sp>
            <p:nvSpPr>
              <p:cNvPr id="68" name="AutoShape 5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89" cy="33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CADC8"/>
                  </a:gs>
                  <a:gs pos="100000">
                    <a:srgbClr val="FFFFFF"/>
                  </a:gs>
                </a:gsLst>
                <a:lin ang="5400000" scaled="1"/>
              </a:gradFill>
              <a:ln w="19050">
                <a:solidFill>
                  <a:srgbClr val="FFFFFF"/>
                </a:solidFill>
                <a:round/>
              </a:ln>
            </p:spPr>
            <p:txBody>
              <a:bodyPr wrap="none" lIns="342000" tIns="36000" bIns="360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HY헤드라인M" pitchFamily="2" charset="-127"/>
                  </a:rPr>
                  <a:t>学术论文≠工作总结</a:t>
                </a: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（</a:t>
                </a:r>
                <a:r>
                  <a:rPr kumimoji="0" lang="en-US" altLang="zh-CN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3</a:t>
                </a: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篇）</a:t>
                </a:r>
                <a:endParaRPr kumimoji="0" lang="zh-CN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HY헤드라인M" pitchFamily="2" charset="-127"/>
                  <a:ea typeface="宋体" panose="02010600030101010101" pitchFamily="2" charset="-122"/>
                </a:endParaRPr>
              </a:p>
            </p:txBody>
          </p:sp>
          <p:sp>
            <p:nvSpPr>
              <p:cNvPr id="69" name="AutoShape 51"/>
              <p:cNvSpPr>
                <a:spLocks noChangeArrowheads="1"/>
              </p:cNvSpPr>
              <p:nvPr/>
            </p:nvSpPr>
            <p:spPr bwMode="auto">
              <a:xfrm>
                <a:off x="91" y="18"/>
                <a:ext cx="2611" cy="1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FFFF">
                      <a:alpha val="37999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lIns="342000" tIns="1908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67" name="TextBox 65"/>
            <p:cNvSpPr txBox="1">
              <a:spLocks noChangeArrowheads="1"/>
            </p:cNvSpPr>
            <p:nvPr/>
          </p:nvSpPr>
          <p:spPr bwMode="auto">
            <a:xfrm>
              <a:off x="288064" y="23372"/>
              <a:ext cx="436883" cy="708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rPr>
                <a:t>4</a:t>
              </a:r>
              <a:endPara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Group 33"/>
          <p:cNvGrpSpPr/>
          <p:nvPr/>
        </p:nvGrpSpPr>
        <p:grpSpPr bwMode="auto">
          <a:xfrm>
            <a:off x="2757879" y="4690507"/>
            <a:ext cx="6260592" cy="1121664"/>
            <a:chOff x="-78932" y="-75585"/>
            <a:chExt cx="6260636" cy="1121963"/>
          </a:xfrm>
        </p:grpSpPr>
        <p:grpSp>
          <p:nvGrpSpPr>
            <p:cNvPr id="73" name="Group 34"/>
            <p:cNvGrpSpPr/>
            <p:nvPr/>
          </p:nvGrpSpPr>
          <p:grpSpPr bwMode="auto">
            <a:xfrm>
              <a:off x="-78932" y="-75585"/>
              <a:ext cx="6260636" cy="1121963"/>
              <a:chOff x="0" y="0"/>
              <a:chExt cx="6260592" cy="1121664"/>
            </a:xfrm>
          </p:grpSpPr>
          <p:pic>
            <p:nvPicPr>
              <p:cNvPr id="78" name="AutoShape 864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260592" cy="1121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" name="Text Box 36"/>
              <p:cNvSpPr txBox="1">
                <a:spLocks noChangeArrowheads="1"/>
              </p:cNvSpPr>
              <p:nvPr/>
            </p:nvSpPr>
            <p:spPr bwMode="auto">
              <a:xfrm>
                <a:off x="193777" y="190411"/>
                <a:ext cx="5699620" cy="5545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000" tIns="0" rIns="72000" bIns="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2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4" name="Group 37"/>
            <p:cNvGrpSpPr/>
            <p:nvPr/>
          </p:nvGrpSpPr>
          <p:grpSpPr bwMode="auto">
            <a:xfrm>
              <a:off x="877753" y="105210"/>
              <a:ext cx="4866085" cy="559454"/>
              <a:chOff x="0" y="0"/>
              <a:chExt cx="2789" cy="330"/>
            </a:xfrm>
          </p:grpSpPr>
          <p:sp>
            <p:nvSpPr>
              <p:cNvPr id="76" name="AutoShape 5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89" cy="33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CADC8"/>
                  </a:gs>
                  <a:gs pos="100000">
                    <a:srgbClr val="FFFFFF"/>
                  </a:gs>
                </a:gsLst>
                <a:lin ang="5400000" scaled="1"/>
              </a:gradFill>
              <a:ln w="19050">
                <a:solidFill>
                  <a:srgbClr val="FFFFFF"/>
                </a:solidFill>
                <a:round/>
              </a:ln>
            </p:spPr>
            <p:txBody>
              <a:bodyPr wrap="none" lIns="342000" tIns="36000" bIns="360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HY헤드라인M" pitchFamily="2" charset="-127"/>
                  </a:rPr>
                  <a:t>学术论文≠其他文体</a:t>
                </a: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（</a:t>
                </a:r>
                <a:r>
                  <a:rPr kumimoji="0" lang="en-US" altLang="zh-CN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2</a:t>
                </a:r>
                <a:r>
                  <a:rPr kumimoji="0" lang="zh-CN" alt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篇）</a:t>
                </a:r>
                <a:endParaRPr kumimoji="0" lang="zh-CN" alt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HY헤드라인M" pitchFamily="2" charset="-127"/>
                  <a:ea typeface="宋体" panose="02010600030101010101" pitchFamily="2" charset="-122"/>
                </a:endParaRPr>
              </a:p>
            </p:txBody>
          </p:sp>
          <p:sp>
            <p:nvSpPr>
              <p:cNvPr id="77" name="AutoShape 51"/>
              <p:cNvSpPr>
                <a:spLocks noChangeArrowheads="1"/>
              </p:cNvSpPr>
              <p:nvPr/>
            </p:nvSpPr>
            <p:spPr bwMode="auto">
              <a:xfrm>
                <a:off x="91" y="18"/>
                <a:ext cx="2611" cy="1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FFFF">
                      <a:alpha val="37999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lIns="342000" tIns="1908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75" name="TextBox 71"/>
            <p:cNvSpPr txBox="1">
              <a:spLocks noChangeArrowheads="1"/>
            </p:cNvSpPr>
            <p:nvPr/>
          </p:nvSpPr>
          <p:spPr bwMode="auto">
            <a:xfrm>
              <a:off x="285931" y="23372"/>
              <a:ext cx="441149" cy="708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marL="0" marR="0" lvl="0" indent="0" algn="r" defTabSz="91440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rPr>
                <a:t>5</a:t>
              </a:r>
              <a:endParaRPr kumimoji="0" lang="en-US" altLang="zh-CN" sz="4000" b="1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Gulim" panose="020B0600000101010101" pitchFamily="34" charset="-127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22295" y="2921635"/>
            <a:ext cx="590359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什么是学术论文？</a:t>
            </a:r>
            <a:endParaRPr lang="zh-CN" altLang="en-US" sz="6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203628"/>
            <a:ext cx="12192000" cy="3495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07997" y="1859264"/>
            <a:ext cx="9575931" cy="2183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sz="40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749063" y="3429000"/>
            <a:ext cx="626891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698625" y="2038350"/>
            <a:ext cx="879411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学术论文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（简称论文）：是指对教育领域的某个问题，通过某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	        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种方法进行科学的探索和思考而写成的以论述为主的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	        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语篇，是科学研究成果的文字表述。</a:t>
            </a:r>
            <a:endParaRPr lang="zh-CN" altLang="en-US" sz="2400"/>
          </a:p>
        </p:txBody>
      </p:sp>
      <p:sp>
        <p:nvSpPr>
          <p:cNvPr id="5" name="矩形 4"/>
          <p:cNvSpPr/>
          <p:nvPr/>
        </p:nvSpPr>
        <p:spPr>
          <a:xfrm>
            <a:off x="4365625" y="3698240"/>
            <a:ext cx="3035300" cy="52197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判定标准是什么？</a:t>
            </a:r>
            <a:endParaRPr lang="zh-CN" altLang="en-US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660015" y="1974850"/>
            <a:ext cx="6261100" cy="2907665"/>
            <a:chOff x="4342" y="1751"/>
            <a:chExt cx="9860" cy="4579"/>
          </a:xfrm>
        </p:grpSpPr>
        <p:grpSp>
          <p:nvGrpSpPr>
            <p:cNvPr id="41" name="Group 2"/>
            <p:cNvGrpSpPr/>
            <p:nvPr/>
          </p:nvGrpSpPr>
          <p:grpSpPr bwMode="auto">
            <a:xfrm>
              <a:off x="4342" y="1751"/>
              <a:ext cx="9860" cy="1768"/>
              <a:chOff x="0" y="0"/>
              <a:chExt cx="3944" cy="707"/>
            </a:xfrm>
          </p:grpSpPr>
          <p:pic>
            <p:nvPicPr>
              <p:cNvPr id="42" name="AutoShape 864"/>
              <p:cNvPicPr>
                <a:picLocks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944" cy="7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Text Box 4"/>
              <p:cNvSpPr txBox="1">
                <a:spLocks noChangeArrowheads="1"/>
              </p:cNvSpPr>
              <p:nvPr/>
            </p:nvSpPr>
            <p:spPr bwMode="auto">
              <a:xfrm>
                <a:off x="123" y="118"/>
                <a:ext cx="3590" cy="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000" tIns="0" rIns="72000" bIns="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2000" b="1" smtClean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4" name="Group 5"/>
            <p:cNvGrpSpPr/>
            <p:nvPr/>
          </p:nvGrpSpPr>
          <p:grpSpPr bwMode="auto">
            <a:xfrm>
              <a:off x="5831" y="1939"/>
              <a:ext cx="7665" cy="882"/>
              <a:chOff x="0" y="0"/>
              <a:chExt cx="2789" cy="330"/>
            </a:xfrm>
          </p:grpSpPr>
          <p:sp>
            <p:nvSpPr>
              <p:cNvPr id="45" name="AutoShape 5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89" cy="33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9CADC8"/>
                  </a:gs>
                  <a:gs pos="100000">
                    <a:srgbClr val="FFFFFF"/>
                  </a:gs>
                </a:gsLst>
                <a:lin ang="5400000" scaled="1"/>
              </a:gradFill>
              <a:ln w="19050">
                <a:solidFill>
                  <a:srgbClr val="FFFFFF"/>
                </a:solidFill>
                <a:round/>
              </a:ln>
            </p:spPr>
            <p:txBody>
              <a:bodyPr wrap="none" lIns="342000" tIns="36000" bIns="360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rPr>
                  <a:t>学术性</a:t>
                </a:r>
                <a:endParaRPr kumimoji="0" lang="zh-CN" altLang="en-US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HY헤드라인M" pitchFamily="2" charset="-127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AutoShape 51"/>
              <p:cNvSpPr>
                <a:spLocks noChangeArrowheads="1"/>
              </p:cNvSpPr>
              <p:nvPr/>
            </p:nvSpPr>
            <p:spPr bwMode="auto">
              <a:xfrm>
                <a:off x="66" y="40"/>
                <a:ext cx="2611" cy="15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FFFF">
                      <a:alpha val="37999"/>
                    </a:srgbClr>
                  </a:gs>
                  <a:gs pos="100000">
                    <a:srgbClr val="767676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lIns="342000" tIns="190800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ulim" panose="020B0600000101010101" pitchFamily="34" charset="-127"/>
                  <a:ea typeface="Gulim" panose="020B0600000101010101" pitchFamily="34" charset="-127"/>
                </a:endParaRPr>
              </a:p>
            </p:txBody>
          </p:sp>
        </p:grpSp>
        <p:sp>
          <p:nvSpPr>
            <p:cNvPr id="47" name="TextBox 47"/>
            <p:cNvSpPr txBox="1">
              <a:spLocks noChangeArrowheads="1"/>
            </p:cNvSpPr>
            <p:nvPr/>
          </p:nvSpPr>
          <p:spPr bwMode="auto">
            <a:xfrm>
              <a:off x="4918" y="1901"/>
              <a:ext cx="695" cy="1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r" eaLnBrk="1" latin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0" b="1" smtClean="0">
                  <a:solidFill>
                    <a:srgbClr val="FFFF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8" name="Group 9"/>
            <p:cNvGrpSpPr/>
            <p:nvPr/>
          </p:nvGrpSpPr>
          <p:grpSpPr bwMode="auto">
            <a:xfrm>
              <a:off x="4343" y="3193"/>
              <a:ext cx="9859" cy="1757"/>
              <a:chOff x="-78932" y="-71774"/>
              <a:chExt cx="6260636" cy="1115865"/>
            </a:xfrm>
          </p:grpSpPr>
          <p:grpSp>
            <p:nvGrpSpPr>
              <p:cNvPr id="49" name="Group 10"/>
              <p:cNvGrpSpPr/>
              <p:nvPr/>
            </p:nvGrpSpPr>
            <p:grpSpPr bwMode="auto">
              <a:xfrm>
                <a:off x="-78932" y="-71774"/>
                <a:ext cx="6260636" cy="1115865"/>
                <a:chOff x="0" y="0"/>
                <a:chExt cx="6260592" cy="1115568"/>
              </a:xfrm>
            </p:grpSpPr>
            <p:pic>
              <p:nvPicPr>
                <p:cNvPr id="54" name="AutoShape 864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6260592" cy="11155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5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93777" y="186601"/>
                  <a:ext cx="5699620" cy="5545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72000" tIns="0" rIns="72000" bIns="0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5pPr>
                  <a:lvl6pPr marL="25146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6pPr>
                  <a:lvl7pPr marL="29718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7pPr>
                  <a:lvl8pPr marL="34290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8pPr>
                  <a:lvl9pPr marL="38862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CN" sz="20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Gulim" panose="020B0600000101010101" pitchFamily="34" charset="-127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0" name="Group 13"/>
              <p:cNvGrpSpPr/>
              <p:nvPr/>
            </p:nvGrpSpPr>
            <p:grpSpPr bwMode="auto">
              <a:xfrm>
                <a:off x="877753" y="105210"/>
                <a:ext cx="4866085" cy="559454"/>
                <a:chOff x="0" y="0"/>
                <a:chExt cx="2789" cy="330"/>
              </a:xfrm>
            </p:grpSpPr>
            <p:sp>
              <p:nvSpPr>
                <p:cNvPr id="52" name="AutoShape 5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789" cy="33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CADC8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 w="19050">
                  <a:solidFill>
                    <a:srgbClr val="FFFFFF"/>
                  </a:solidFill>
                  <a:round/>
                </a:ln>
              </p:spPr>
              <p:txBody>
                <a:bodyPr wrap="none" lIns="342000" tIns="36000" bIns="36000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5pPr>
                  <a:lvl6pPr marL="25146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6pPr>
                  <a:lvl7pPr marL="29718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7pPr>
                  <a:lvl8pPr marL="34290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8pPr>
                  <a:lvl9pPr marL="38862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9pPr>
                </a:lstStyle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HY헤드라인M" pitchFamily="2" charset="-127"/>
                      <a:ea typeface="宋体" panose="02010600030101010101" pitchFamily="2" charset="-122"/>
                    </a:rPr>
                    <a:t>科学性</a:t>
                  </a:r>
                  <a:endParaRPr kumimoji="0" lang="zh-CN" altLang="en-US" sz="2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3" name="AutoShape 51"/>
                <p:cNvSpPr>
                  <a:spLocks noChangeArrowheads="1"/>
                </p:cNvSpPr>
                <p:nvPr/>
              </p:nvSpPr>
              <p:spPr bwMode="auto">
                <a:xfrm>
                  <a:off x="91" y="18"/>
                  <a:ext cx="2611" cy="15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FFFFFF">
                        <a:alpha val="37999"/>
                      </a:srgbClr>
                    </a:gs>
                    <a:gs pos="100000">
                      <a:srgbClr val="767676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lIns="342000" tIns="190800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5pPr>
                  <a:lvl6pPr marL="25146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6pPr>
                  <a:lvl7pPr marL="29718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7pPr>
                  <a:lvl8pPr marL="34290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8pPr>
                  <a:lvl9pPr marL="38862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9pPr>
                </a:lstStyle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</p:grpSp>
          <p:sp>
            <p:nvSpPr>
              <p:cNvPr id="51" name="TextBox 53"/>
              <p:cNvSpPr txBox="1">
                <a:spLocks noChangeArrowheads="1"/>
              </p:cNvSpPr>
              <p:nvPr/>
            </p:nvSpPr>
            <p:spPr bwMode="auto">
              <a:xfrm>
                <a:off x="285931" y="23274"/>
                <a:ext cx="441149" cy="708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40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Gulim" panose="020B0600000101010101" pitchFamily="34" charset="-127"/>
                    <a:cs typeface="Times New Roman" panose="02020603050405020304" pitchFamily="18" charset="0"/>
                  </a:rPr>
                  <a:t>2</a:t>
                </a:r>
                <a:endParaRPr kumimoji="0" lang="en-US" altLang="zh-CN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6" name="Group 17"/>
            <p:cNvGrpSpPr/>
            <p:nvPr/>
          </p:nvGrpSpPr>
          <p:grpSpPr bwMode="auto">
            <a:xfrm>
              <a:off x="4343" y="4574"/>
              <a:ext cx="9859" cy="1757"/>
              <a:chOff x="-78932" y="-71012"/>
              <a:chExt cx="6260636" cy="1115865"/>
            </a:xfrm>
          </p:grpSpPr>
          <p:grpSp>
            <p:nvGrpSpPr>
              <p:cNvPr id="57" name="Group 18"/>
              <p:cNvGrpSpPr/>
              <p:nvPr/>
            </p:nvGrpSpPr>
            <p:grpSpPr bwMode="auto">
              <a:xfrm>
                <a:off x="-78932" y="-71012"/>
                <a:ext cx="6260636" cy="1115865"/>
                <a:chOff x="0" y="0"/>
                <a:chExt cx="6260592" cy="1115568"/>
              </a:xfrm>
            </p:grpSpPr>
            <p:pic>
              <p:nvPicPr>
                <p:cNvPr id="62" name="AutoShape 864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6260592" cy="11155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93777" y="185839"/>
                  <a:ext cx="5699620" cy="5545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72000" tIns="0" rIns="72000" bIns="0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5pPr>
                  <a:lvl6pPr marL="25146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6pPr>
                  <a:lvl7pPr marL="29718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7pPr>
                  <a:lvl8pPr marL="34290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8pPr>
                  <a:lvl9pPr marL="38862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CN" sz="2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Gulim" panose="020B0600000101010101" pitchFamily="34" charset="-127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8" name="Group 21"/>
              <p:cNvGrpSpPr/>
              <p:nvPr/>
            </p:nvGrpSpPr>
            <p:grpSpPr bwMode="auto">
              <a:xfrm>
                <a:off x="877753" y="105210"/>
                <a:ext cx="4866085" cy="559454"/>
                <a:chOff x="0" y="0"/>
                <a:chExt cx="2789" cy="330"/>
              </a:xfrm>
            </p:grpSpPr>
            <p:sp>
              <p:nvSpPr>
                <p:cNvPr id="60" name="AutoShape 5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789" cy="33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9CADC8"/>
                    </a:gs>
                    <a:gs pos="100000">
                      <a:srgbClr val="FFFFFF"/>
                    </a:gs>
                  </a:gsLst>
                  <a:lin ang="5400000" scaled="1"/>
                </a:gradFill>
                <a:ln w="19050">
                  <a:solidFill>
                    <a:srgbClr val="FFFFFF"/>
                  </a:solidFill>
                  <a:round/>
                </a:ln>
              </p:spPr>
              <p:txBody>
                <a:bodyPr wrap="none" lIns="342000" tIns="36000" bIns="36000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5pPr>
                  <a:lvl6pPr marL="25146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6pPr>
                  <a:lvl7pPr marL="29718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7pPr>
                  <a:lvl8pPr marL="34290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8pPr>
                  <a:lvl9pPr marL="38862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9pPr>
                </a:lstStyle>
                <a:p>
                  <a:pPr marL="0" marR="0" lvl="0" indent="0" algn="ctr" defTabSz="914400" eaLnBrk="1" fontAlgn="auto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b="1" i="0" u="none" strike="noStrike" kern="0" cap="none" spc="0" normalizeH="0" baseline="0" noProof="0" smtClean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  <a:latin typeface="HY헤드라인M" pitchFamily="2" charset="-127"/>
                      <a:ea typeface="宋体" panose="02010600030101010101" pitchFamily="2" charset="-122"/>
                    </a:rPr>
                    <a:t>创新性</a:t>
                  </a:r>
                  <a:endParaRPr kumimoji="0" lang="zh-CN" altLang="en-US" sz="2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HY헤드라인M" pitchFamily="2" charset="-127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1" name="AutoShape 51"/>
                <p:cNvSpPr>
                  <a:spLocks noChangeArrowheads="1"/>
                </p:cNvSpPr>
                <p:nvPr/>
              </p:nvSpPr>
              <p:spPr bwMode="auto">
                <a:xfrm>
                  <a:off x="91" y="18"/>
                  <a:ext cx="2611" cy="15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FFFFFF">
                        <a:alpha val="37999"/>
                      </a:srgbClr>
                    </a:gs>
                    <a:gs pos="100000">
                      <a:srgbClr val="767676">
                        <a:alpha val="0"/>
                      </a:srgb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lIns="342000" tIns="190800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5pPr>
                  <a:lvl6pPr marL="25146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6pPr>
                  <a:lvl7pPr marL="29718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7pPr>
                  <a:lvl8pPr marL="34290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8pPr>
                  <a:lvl9pPr marL="3886200" indent="-228600" eaLnBrk="0" fontAlgn="base" latinLnBrk="1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Gulim" panose="020B0600000101010101" pitchFamily="34" charset="-127"/>
                      <a:ea typeface="Gulim" panose="020B0600000101010101" pitchFamily="34" charset="-127"/>
                    </a:defRPr>
                  </a:lvl9pPr>
                </a:lstStyle>
                <a:p>
                  <a:pPr marL="0" marR="0" lvl="0" indent="0" defTabSz="914400" eaLnBrk="1" fontAlgn="auto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ko-KR" altLang="en-US" sz="2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ulim" panose="020B0600000101010101" pitchFamily="34" charset="-127"/>
                    <a:ea typeface="Gulim" panose="020B0600000101010101" pitchFamily="34" charset="-127"/>
                  </a:endParaRPr>
                </a:p>
              </p:txBody>
            </p:sp>
          </p:grpSp>
          <p:sp>
            <p:nvSpPr>
              <p:cNvPr id="59" name="TextBox 59"/>
              <p:cNvSpPr txBox="1">
                <a:spLocks noChangeArrowheads="1"/>
              </p:cNvSpPr>
              <p:nvPr/>
            </p:nvSpPr>
            <p:spPr bwMode="auto">
              <a:xfrm>
                <a:off x="391798" y="23372"/>
                <a:ext cx="335282" cy="460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latinLnBrk="1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marL="0" marR="0" lvl="0" indent="0" algn="r" defTabSz="91440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Gulim" panose="020B0600000101010101" pitchFamily="34" charset="-127"/>
                    <a:cs typeface="Times New Roman" panose="02020603050405020304" pitchFamily="18" charset="0"/>
                  </a:rPr>
                  <a:t>3</a:t>
                </a:r>
                <a:endParaRPr kumimoji="0" lang="en-US" altLang="zh-CN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Gulim" panose="020B0600000101010101" pitchFamily="34" charset="-127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3005" y="1207135"/>
            <a:ext cx="949388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en-US" altLang="zh-CN" sz="2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学术性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又称理论性，是学术论文与其他类议论文章根本区别之所在。学术论文不是浅显的经验之谈，更不是反映研究对象的一般过程，而应力求给予理论上的阐述，具有浓厚的理论色彩。</a:t>
            </a:r>
            <a:endParaRPr lang="zh-CN" altLang="en-US" sz="2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zh-CN" altLang="en-US" sz="2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/>
            <a:r>
              <a:rPr lang="en-US" altLang="zh-CN" sz="28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	</a:t>
            </a:r>
            <a:r>
              <a:rPr lang="zh-CN" altLang="en-US" sz="2800" b="1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科学性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体现在三个方面：一是有大量真实可信的资料；二是有科学研究的作风；三是要有正确的论证方法。</a:t>
            </a:r>
            <a:endParaRPr lang="zh-CN" altLang="en-US" sz="2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/>
            <a:endParaRPr lang="zh-CN" altLang="en-US" sz="2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/>
            <a:r>
              <a:rPr lang="en-US" altLang="zh-CN" sz="2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800" b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创新性</a:t>
            </a:r>
            <a:r>
              <a:rPr lang="zh-CN" altLang="en-US" sz="280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是衡量学术论文价值的根本标准。</a:t>
            </a:r>
            <a:endParaRPr lang="zh-CN" altLang="en-US" sz="280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80129" y="2425022"/>
            <a:ext cx="6619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203628"/>
            <a:ext cx="12192000" cy="3495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997" y="2032607"/>
            <a:ext cx="9575931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论文标题构拟中的常见问题</a:t>
            </a:r>
            <a:endParaRPr lang="zh-CN" altLang="en-US" sz="48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015763" y="3429000"/>
            <a:ext cx="626891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90700" y="2552700"/>
            <a:ext cx="82581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（一）新颖性不够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新课程理念下的物理教学—→基于学生发展核心素养的物理教学设计/SOLO分类理论在物理教学设计中的应用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55445" y="1721485"/>
            <a:ext cx="825817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（二）不符合学术规范，带有文学色彩、抒情成分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信息技术给了数学教学一片放飞的天空——浅谈网络环境下小学数学教学的探索与实践—→网络环境下小学数学有效性教学实践探索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磨刀不误砍柴功——为做好中学生的美术课前准备支招—→中学生美术课前准备存在的问题及应对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55445" y="1721485"/>
            <a:ext cx="825817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（三）标题设计的研究范围过大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中美语文课程标准的比较研究—→中美义务教育语文课程标准比较研究/中美语文课程标准教育理念（教育目标、设计思路、教学内容）比较研究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给学生无限可能的澳洲教育—→澳洲小学教育课程设置及其启示——基于×××学校的观摩考察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65605" y="1444625"/>
            <a:ext cx="825817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（四）混淆概念，文题不对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初论“微剧作文”的课程价值（一、“微剧作文”的教学价值；二、“微剧作文”的教育价值）    混淆课程与教学、教育的概念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试论高中戏剧表演特长生的培养方法（一、开设表演模块课发掘人才；二、通过自订课程标准研发校本课程；三、制定表演特长生的培养方案）    窄化课程概念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55445" y="2552700"/>
            <a:ext cx="82581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（五）简化专有名称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和谐评价，培养阳光少年的良药——浅谈小语教学如何渗透心理教育—→论小学语文教学如何渗透心理健康教育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13230" y="2275840"/>
            <a:ext cx="82581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（六）语言表述成分不全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浅谈教学情境策略—→浅谈教学情境构建策略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打造以学生为主体的自主音乐课堂—→构建以学生为主体的音乐自主学习课堂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03705" y="2275840"/>
            <a:ext cx="82581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（七）字数过多，以20字内为宜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浅谈高三化学复习课中如何利用学科观念培养学生的高阶思维—→谈如何利用学科观念培养学生的高阶思维——以高三化学复习课为例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6595" y="2829560"/>
            <a:ext cx="82581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（八）字里行间缺乏写作自信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试论、浅谈、粗析、略谈—→论、谈，研究、探究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80129" y="2425022"/>
            <a:ext cx="6619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203628"/>
            <a:ext cx="12192000" cy="3495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997" y="2032607"/>
            <a:ext cx="9575931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论文结构设计中的常见问题</a:t>
            </a:r>
            <a:endParaRPr lang="zh-CN" altLang="en-US" sz="48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015763" y="3429000"/>
            <a:ext cx="626891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64030" y="1721485"/>
            <a:ext cx="825817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（一）缺少引言  52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引言需要以简短、凝练的篇幅介绍论文的写作背景、目的，提出研究的现实情况，以及相关领域内前人所做的工作和研究的概况，说明当前研究与前人研究的关系，目前的研究热点、存在的问题及当前研究的价值和意义，向读者引出论文的主题。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44345" y="1998345"/>
            <a:ext cx="825817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（二）缺少过渡段落  28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过渡段的作用是“承上启下”，这有两层含义，一层是结构上的，另一层是内容上的。结构上就是对整体的把握，增加条理和文章的语言的流畅性。内容上就是对上面篇幅的总结和对下面篇幅的开头总起作用。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99285" y="2275840"/>
            <a:ext cx="82581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（三）待公开发表的论文一般不附长表  51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缘由：1. 占用不必要的版面资源  2. 长表的内容可拆分成主要部分分别在文章对应处进行论述  3. 如因研究需要，可通过脚注说明的方式提供作者联系方式，供其他人联系。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6595" y="2829560"/>
            <a:ext cx="82581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（四）头轻较重  50、头重脚轻  41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6595" y="2829560"/>
            <a:ext cx="82581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（五）结构不符合理论逻辑  13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6595" y="2829560"/>
            <a:ext cx="82581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（六）文章二级标题过长，字数前后不统一  16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6595" y="2829560"/>
            <a:ext cx="82581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（七）结构内容冗余，问题论述与全文关联性不强   28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6595" y="2829560"/>
            <a:ext cx="82581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（八）几种常见的论文写作结构设计案例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31975" y="2275205"/>
            <a:ext cx="82581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巨型学校的成因、问题及治理    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8</a:t>
            </a:r>
            <a:endParaRPr lang="en-US" alt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一、巨型学校的成因（一）（二）（三）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二、巨型学校的问题（一）（二）（三）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三、巨型学校的治理（一）（二）（三）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3405" y="1207135"/>
            <a:ext cx="2990850" cy="3987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问题提出、分析与解决型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7230" y="1998345"/>
            <a:ext cx="825817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教育认识观转变：教师专业成长之基石    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</a:t>
            </a:r>
            <a:endParaRPr lang="en-US" alt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一、转变态度观：从“消极旁观”到“主动参与”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二、转变角色观：从“传授 者”到“学习者”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三、转变育人观：从“育分数”到“育真人”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四、转变教学观：从“知识灌输”到“能力培养”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83945" y="1207135"/>
            <a:ext cx="1969770" cy="3987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直接</a:t>
            </a:r>
            <a:r>
              <a:rPr lang="zh-CN" altLang="en-US" sz="20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陈述</a:t>
            </a:r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策略型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6595" y="2275840"/>
            <a:ext cx="82581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学校课程变革与发展的路径探究：内生发展理论视角   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12</a:t>
            </a:r>
            <a:endParaRPr lang="en-US" alt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一、内生发展理论的基本内涵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二、变革与发展：学校课程内生发展路径选择的支撑点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三、内生发展视角下学校课程变革与发展的路径选择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83945" y="1207135"/>
            <a:ext cx="1969770" cy="3987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借鉴理论支撑型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21815" y="1915160"/>
            <a:ext cx="825817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美国外语课程标准对我国外语教育的启示   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45</a:t>
            </a:r>
            <a:endParaRPr lang="en-US" alt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一美国外语课程标准产生的时代背景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二、美国外语课程标准的理论假设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三、美国外语课程标准的内容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四、美国外语课程标准的实施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五、美国外语课程标准对我国外语教学的启示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83945" y="1207135"/>
            <a:ext cx="1969770" cy="3987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经验借鉴启示型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31340" y="2115185"/>
            <a:ext cx="8529320" cy="2491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幼儿园教师专业知识现状调查研究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一、研究对象与方法（一）研究对象（二）研究方法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二、研究结果分析与讨论（一）幼儿发展知识分析（二）幼儿保育与教育知识分析（三）通识性知识分析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三、研究结论及建议（一）研究结论（二）建议</a:t>
            </a:r>
            <a:endParaRPr lang="zh-CN" altLang="en-US"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39215" y="1207135"/>
            <a:ext cx="1459230" cy="3987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调查研究型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66595" y="1915160"/>
            <a:ext cx="825817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中美义务教育语文课程标准比较及启示  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40</a:t>
            </a:r>
            <a:endParaRPr lang="en-US" alt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一、课程标准理念与设计思路的比较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二、课程目标与内容的比较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三、课程标准实施建议的比较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四、启示（结论</a:t>
            </a:r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/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建议）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6310" y="1207135"/>
            <a:ext cx="2225040" cy="3987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比较、对比研究型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7"/>
          <p:cNvSpPr txBox="1">
            <a:spLocks noChangeArrowheads="1"/>
          </p:cNvSpPr>
          <p:nvPr/>
        </p:nvSpPr>
        <p:spPr bwMode="auto">
          <a:xfrm>
            <a:off x="3122741" y="1206897"/>
            <a:ext cx="4411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r" eaLnBrk="1" latinLnBrk="1" hangingPunct="1">
              <a:spcBef>
                <a:spcPct val="0"/>
              </a:spcBef>
              <a:buFontTx/>
              <a:buNone/>
            </a:pPr>
            <a:r>
              <a:rPr lang="en-US" altLang="zh-CN" sz="40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altLang="zh-CN" sz="4000" b="1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83995" y="2001520"/>
            <a:ext cx="9224010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国内幸福教育研究：进展、问题与展望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一、“幸福教育”研究主要进展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（一）幸福及其与教育关系的探讨（二）幸福教育内涵与特征的探究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（三）幸福教育价值探析（四）幸福教育的实践策略研究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二、幸福教育研究存在的主要问题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（一）概念界定出现泛化（二）研究内容缺乏深度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（三）研究范式过于单一（四）研究成果缺乏实践操作性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三、幸福教育研究的展望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（一）注重概念的界定（二）深化理论探究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l">
              <a:lnSpc>
                <a:spcPct val="100000"/>
              </a:lnSpc>
            </a:pPr>
            <a:r>
              <a:rPr sz="2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（三）拓展研究方法、范式和视野（四）强化操作策略研究</a:t>
            </a:r>
            <a:endParaRPr sz="2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39215" y="1207135"/>
            <a:ext cx="1459230" cy="3987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文献综述型</a:t>
            </a:r>
            <a:endParaRPr lang="zh-CN" altLang="en-US" sz="2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80129" y="2425022"/>
            <a:ext cx="66195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154098"/>
            <a:ext cx="12192000" cy="34953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997" y="2032607"/>
            <a:ext cx="9575931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015763" y="3429000"/>
            <a:ext cx="626891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807970" y="3727450"/>
            <a:ext cx="67862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杂志作者群：469442734                    投稿邮箱：</a:t>
            </a:r>
            <a:r>
              <a:rPr lang="en-US" altLang="zh-CN"/>
              <a:t>hsjsjylt@163.com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zh-CN" altLang="en-US"/>
              <a:t>微信公众号：</a:t>
            </a:r>
            <a:r>
              <a:rPr lang="en-US" altLang="zh-CN"/>
              <a:t>hsjsjylt                            </a:t>
            </a:r>
            <a:r>
              <a:rPr lang="zh-CN" altLang="en-US"/>
              <a:t>手机号码：</a:t>
            </a:r>
            <a:r>
              <a:rPr lang="en-US" altLang="zh-CN"/>
              <a:t>13212797680             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" y="1583690"/>
            <a:ext cx="1961515" cy="2760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3976</Words>
  <Application>WPS 演示</Application>
  <PresentationFormat>自定义</PresentationFormat>
  <Paragraphs>253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Gulim</vt:lpstr>
      <vt:lpstr>Times New Roman</vt:lpstr>
      <vt:lpstr>HY헤드라인M</vt:lpstr>
      <vt:lpstr>Calibri</vt:lpstr>
      <vt:lpstr>Arial Unicode MS</vt:lpstr>
      <vt:lpstr>Calibri Light</vt:lpstr>
      <vt:lpstr>Malgun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姓 汤旭铭</dc:creator>
  <cp:lastModifiedBy>Administrator</cp:lastModifiedBy>
  <cp:revision>55</cp:revision>
  <dcterms:created xsi:type="dcterms:W3CDTF">2013-09-08T02:06:00Z</dcterms:created>
  <dcterms:modified xsi:type="dcterms:W3CDTF">2017-07-11T05:50:07Z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