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00" r:id="rId1"/>
  </p:sldMasterIdLst>
  <p:sldIdLst>
    <p:sldId id="256" r:id="rId2"/>
    <p:sldId id="257" r:id="rId3"/>
    <p:sldId id="283" r:id="rId4"/>
    <p:sldId id="267" r:id="rId5"/>
    <p:sldId id="260" r:id="rId6"/>
    <p:sldId id="270" r:id="rId7"/>
    <p:sldId id="276" r:id="rId8"/>
    <p:sldId id="272" r:id="rId9"/>
    <p:sldId id="275" r:id="rId10"/>
    <p:sldId id="274" r:id="rId11"/>
    <p:sldId id="277" r:id="rId12"/>
    <p:sldId id="261" r:id="rId13"/>
    <p:sldId id="262" r:id="rId14"/>
    <p:sldId id="281" r:id="rId15"/>
    <p:sldId id="263" r:id="rId16"/>
    <p:sldId id="271" r:id="rId17"/>
    <p:sldId id="273" r:id="rId18"/>
    <p:sldId id="279" r:id="rId19"/>
    <p:sldId id="264" r:id="rId20"/>
    <p:sldId id="280" r:id="rId21"/>
    <p:sldId id="278" r:id="rId22"/>
    <p:sldId id="265" r:id="rId23"/>
    <p:sldId id="282" r:id="rId24"/>
    <p:sldId id="26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1"/>
    <p:restoredTop sz="94696"/>
  </p:normalViewPr>
  <p:slideViewPr>
    <p:cSldViewPr snapToGrid="0" snapToObjects="1">
      <p:cViewPr varScale="1">
        <p:scale>
          <a:sx n="82" d="100"/>
          <a:sy n="82" d="100"/>
        </p:scale>
        <p:origin x="845" y="6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zh-CN" altLang="en-US"/>
              <a:t>单击此处编辑母版标题样式</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7/11/2017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zh-CN" altLang="en-US"/>
              <a:t>单击此处编辑母版标题样式</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7/11/2017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534695" y="2824269"/>
            <a:ext cx="4608576" cy="264445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454792" y="2821491"/>
            <a:ext cx="4608576" cy="2637371"/>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694" y="1129513"/>
            <a:ext cx="5447840" cy="1830584"/>
          </a:xfrm>
        </p:spPr>
        <p:txBody>
          <a:bodyPr anchor="b">
            <a:normAutofit/>
          </a:bodyPr>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endParaRPr lang="en-US" dirty="0"/>
          </a:p>
        </p:txBody>
      </p:sp>
      <p:sp>
        <p:nvSpPr>
          <p:cNvPr id="4" name="Text Placeholder 3"/>
          <p:cNvSpPr>
            <a:spLocks noGrp="1"/>
          </p:cNvSpPr>
          <p:nvPr>
            <p:ph type="body" sz="half" idx="2"/>
          </p:nvPr>
        </p:nvSpPr>
        <p:spPr>
          <a:xfrm>
            <a:off x="1534695" y="3145992"/>
            <a:ext cx="5440037"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a:xfrm>
            <a:off x="1534695" y="5469856"/>
            <a:ext cx="5440038" cy="320123"/>
          </a:xfrm>
        </p:spPr>
        <p:txBody>
          <a:bodyPr/>
          <a:lstStyle>
            <a:lvl1pPr algn="l">
              <a:defRPr/>
            </a:lvl1pPr>
          </a:lstStyle>
          <a:p>
            <a:fld id="{B61BEF0D-F0BB-DE4B-95CE-6DB70DBA9567}" type="datetimeFigureOut">
              <a:rPr lang="en-US" smtClean="0"/>
              <a:pPr/>
              <a:t>7/11/2017</a:t>
            </a:fld>
            <a:endParaRPr lang="en-US" dirty="0"/>
          </a:p>
        </p:txBody>
      </p:sp>
      <p:sp>
        <p:nvSpPr>
          <p:cNvPr id="6" name="Footer Placeholder 5"/>
          <p:cNvSpPr>
            <a:spLocks noGrp="1"/>
          </p:cNvSpPr>
          <p:nvPr>
            <p:ph type="ftr" sz="quarter" idx="11"/>
          </p:nvPr>
        </p:nvSpPr>
        <p:spPr>
          <a:xfrm>
            <a:off x="1534910" y="318640"/>
            <a:ext cx="5453475"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71687"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883863"/>
            <a:ext cx="1615742" cy="4574999"/>
          </a:xfrm>
        </p:spPr>
        <p:txBody>
          <a:bodyPr vert="eaVert"/>
          <a:lstStyle>
            <a:lvl1pPr algn="l">
              <a:defRPr/>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534694" y="883863"/>
            <a:ext cx="7738807" cy="457499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7/11/2017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H="1">
            <a:off x="9439111" y="719272"/>
            <a:ext cx="1615742"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9" name="Rectangle 8"/>
          <p:cNvSpPr/>
          <p:nvPr/>
        </p:nvSpPr>
        <p:spPr>
          <a:xfrm>
            <a:off x="0" y="2015732"/>
            <a:ext cx="12192000"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92000" cy="74295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7/11/2017</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2" name="Straight Connector 11"/>
          <p:cNvCxnSpPr/>
          <p:nvPr/>
        </p:nvCxnSpPr>
        <p:spPr>
          <a:xfrm>
            <a:off x="0" y="6141705"/>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760274"/>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33%20&#24072;&#24466;&#32467;&#23545;&#30340;&#23454;&#36136;&#26159;&#28145;&#24230;&#23398;&#20064;.doc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28%20&#20840;&#23186;&#20307;&#32972;&#26223;&#19979;&#24494;&#20449;&#22312;&#39640;&#20013;&#24503;&#32946;&#24037;&#20316;&#20013;&#30340;&#36816;&#29992;.do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normAutofit/>
          </a:bodyPr>
          <a:lstStyle/>
          <a:p>
            <a:r>
              <a:rPr kumimoji="1" lang="zh-CN" altLang="en-US" sz="4800" dirty="0">
                <a:latin typeface="黑体" panose="02010609060101010101" pitchFamily="49" charset="-122"/>
                <a:ea typeface="黑体" panose="02010609060101010101" pitchFamily="49" charset="-122"/>
              </a:rPr>
              <a:t>论文写作问题反馈与修改建议</a:t>
            </a:r>
          </a:p>
        </p:txBody>
      </p:sp>
      <p:sp>
        <p:nvSpPr>
          <p:cNvPr id="3" name="副标题 2"/>
          <p:cNvSpPr>
            <a:spLocks noGrp="1"/>
          </p:cNvSpPr>
          <p:nvPr>
            <p:ph type="subTitle" idx="1"/>
          </p:nvPr>
        </p:nvSpPr>
        <p:spPr/>
        <p:txBody>
          <a:bodyPr>
            <a:normAutofit/>
          </a:bodyPr>
          <a:lstStyle/>
          <a:p>
            <a:pPr algn="ctr"/>
            <a:r>
              <a:rPr kumimoji="1" lang="zh-CN" altLang="en-US" sz="2000" dirty="0"/>
              <a:t>夏豪杰</a:t>
            </a:r>
          </a:p>
        </p:txBody>
      </p:sp>
    </p:spTree>
    <p:extLst>
      <p:ext uri="{BB962C8B-B14F-4D97-AF65-F5344CB8AC3E}">
        <p14:creationId xmlns:p14="http://schemas.microsoft.com/office/powerpoint/2010/main" val="147770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b="1" dirty="0">
                <a:latin typeface="宋体" panose="02010600030101010101" pitchFamily="2" charset="-122"/>
                <a:ea typeface="宋体" panose="02010600030101010101" pitchFamily="2" charset="-122"/>
              </a:rPr>
              <a:t>教育论文的构成要素</a:t>
            </a:r>
            <a:endParaRPr kumimoji="1" lang="en-US" altLang="zh-CN" b="1"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lstStyle/>
          <a:p>
            <a:r>
              <a:rPr kumimoji="1" lang="en-US" altLang="zh-CN" dirty="0">
                <a:latin typeface="宋体" panose="02010600030101010101" pitchFamily="2" charset="-122"/>
                <a:ea typeface="宋体" panose="02010600030101010101" pitchFamily="2" charset="-122"/>
              </a:rPr>
              <a:t>1.</a:t>
            </a:r>
            <a:r>
              <a:rPr kumimoji="1" lang="zh-CN" altLang="en-US" dirty="0">
                <a:latin typeface="宋体" panose="02010600030101010101" pitchFamily="2" charset="-122"/>
                <a:ea typeface="宋体" panose="02010600030101010101" pitchFamily="2" charset="-122"/>
              </a:rPr>
              <a:t>论题：文章的题目</a:t>
            </a:r>
            <a:endParaRPr kumimoji="1" lang="en-US" altLang="zh-CN" dirty="0">
              <a:latin typeface="宋体" panose="02010600030101010101" pitchFamily="2" charset="-122"/>
              <a:ea typeface="宋体" panose="02010600030101010101" pitchFamily="2" charset="-122"/>
            </a:endParaRPr>
          </a:p>
          <a:p>
            <a:r>
              <a:rPr kumimoji="1" lang="en-US" altLang="zh-CN" dirty="0">
                <a:latin typeface="宋体" panose="02010600030101010101" pitchFamily="2" charset="-122"/>
                <a:ea typeface="宋体" panose="02010600030101010101" pitchFamily="2" charset="-122"/>
              </a:rPr>
              <a:t>2.</a:t>
            </a:r>
            <a:r>
              <a:rPr kumimoji="1" lang="zh-CN" altLang="en-US" dirty="0">
                <a:latin typeface="宋体" panose="02010600030101010101" pitchFamily="2" charset="-122"/>
                <a:ea typeface="宋体" panose="02010600030101010101" pitchFamily="2" charset="-122"/>
              </a:rPr>
              <a:t>论点：支撑文章题目的观点</a:t>
            </a:r>
            <a:endParaRPr kumimoji="1" lang="en-US" altLang="zh-CN" dirty="0">
              <a:latin typeface="宋体" panose="02010600030101010101" pitchFamily="2" charset="-122"/>
              <a:ea typeface="宋体" panose="02010600030101010101" pitchFamily="2" charset="-122"/>
            </a:endParaRPr>
          </a:p>
          <a:p>
            <a:r>
              <a:rPr kumimoji="1" lang="en-US" altLang="zh-CN" dirty="0">
                <a:latin typeface="宋体" panose="02010600030101010101" pitchFamily="2" charset="-122"/>
                <a:ea typeface="宋体" panose="02010600030101010101" pitchFamily="2" charset="-122"/>
              </a:rPr>
              <a:t>3.</a:t>
            </a:r>
            <a:r>
              <a:rPr kumimoji="1" lang="zh-CN" altLang="en-US" dirty="0">
                <a:latin typeface="宋体" panose="02010600030101010101" pitchFamily="2" charset="-122"/>
                <a:ea typeface="宋体" panose="02010600030101010101" pitchFamily="2" charset="-122"/>
              </a:rPr>
              <a:t>论据：对提出观点的阐释与证明</a:t>
            </a:r>
          </a:p>
        </p:txBody>
      </p:sp>
    </p:spTree>
    <p:extLst>
      <p:ext uri="{BB962C8B-B14F-4D97-AF65-F5344CB8AC3E}">
        <p14:creationId xmlns:p14="http://schemas.microsoft.com/office/powerpoint/2010/main" val="176953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好的教育论文的标准</a:t>
            </a:r>
          </a:p>
        </p:txBody>
      </p:sp>
      <p:sp>
        <p:nvSpPr>
          <p:cNvPr id="3" name="内容占位符 2"/>
          <p:cNvSpPr>
            <a:spLocks noGrp="1"/>
          </p:cNvSpPr>
          <p:nvPr>
            <p:ph idx="1"/>
          </p:nvPr>
        </p:nvSpPr>
        <p:spPr/>
        <p:txBody>
          <a:bodyPr/>
          <a:lstStyle/>
          <a:p>
            <a:r>
              <a:rPr kumimoji="1" lang="zh-CN" altLang="en-US" dirty="0">
                <a:latin typeface="宋体" panose="02010600030101010101" pitchFamily="2" charset="-122"/>
                <a:ea typeface="宋体" panose="02010600030101010101" pitchFamily="2" charset="-122"/>
              </a:rPr>
              <a:t>论题集中、新颖</a:t>
            </a:r>
            <a:endParaRPr kumimoji="1" lang="en-US" altLang="zh-CN" dirty="0">
              <a:latin typeface="宋体" panose="02010600030101010101" pitchFamily="2" charset="-122"/>
              <a:ea typeface="宋体" panose="02010600030101010101" pitchFamily="2" charset="-122"/>
            </a:endParaRPr>
          </a:p>
          <a:p>
            <a:r>
              <a:rPr kumimoji="1" lang="zh-CN" altLang="en-US" dirty="0">
                <a:latin typeface="宋体" panose="02010600030101010101" pitchFamily="2" charset="-122"/>
                <a:ea typeface="宋体" panose="02010600030101010101" pitchFamily="2" charset="-122"/>
              </a:rPr>
              <a:t>论点明确、突出</a:t>
            </a:r>
            <a:endParaRPr kumimoji="1" lang="en-US" altLang="zh-CN" dirty="0">
              <a:latin typeface="宋体" panose="02010600030101010101" pitchFamily="2" charset="-122"/>
              <a:ea typeface="宋体" panose="02010600030101010101" pitchFamily="2" charset="-122"/>
            </a:endParaRPr>
          </a:p>
          <a:p>
            <a:r>
              <a:rPr kumimoji="1" lang="zh-CN" altLang="en-US" dirty="0">
                <a:latin typeface="宋体" panose="02010600030101010101" pitchFamily="2" charset="-122"/>
                <a:ea typeface="宋体" panose="02010600030101010101" pitchFamily="2" charset="-122"/>
              </a:rPr>
              <a:t>论据科学、权威</a:t>
            </a:r>
            <a:endParaRPr kumimoji="1" lang="en-US" altLang="zh-CN" dirty="0">
              <a:latin typeface="宋体" panose="02010600030101010101" pitchFamily="2" charset="-122"/>
              <a:ea typeface="宋体" panose="02010600030101010101" pitchFamily="2" charset="-122"/>
            </a:endParaRPr>
          </a:p>
          <a:p>
            <a:r>
              <a:rPr kumimoji="1" lang="zh-CN" altLang="en-US" dirty="0">
                <a:latin typeface="宋体" panose="02010600030101010101" pitchFamily="2" charset="-122"/>
                <a:ea typeface="宋体" panose="02010600030101010101" pitchFamily="2" charset="-122"/>
              </a:rPr>
              <a:t>论证合理、深刻</a:t>
            </a:r>
          </a:p>
        </p:txBody>
      </p:sp>
    </p:spTree>
    <p:extLst>
      <p:ext uri="{BB962C8B-B14F-4D97-AF65-F5344CB8AC3E}">
        <p14:creationId xmlns:p14="http://schemas.microsoft.com/office/powerpoint/2010/main" val="405636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76CC92-5B3F-44CB-A82E-D6FE7BEC0045}"/>
              </a:ext>
            </a:extLst>
          </p:cNvPr>
          <p:cNvSpPr>
            <a:spLocks noGrp="1"/>
          </p:cNvSpPr>
          <p:nvPr>
            <p:ph type="title"/>
          </p:nvPr>
        </p:nvSpPr>
        <p:spPr>
          <a:xfrm>
            <a:off x="1534696" y="804519"/>
            <a:ext cx="9520158" cy="1593448"/>
          </a:xfrm>
        </p:spPr>
        <p:txBody>
          <a:bodyPr>
            <a:normAutofit/>
          </a:bodyPr>
          <a:lstStyle/>
          <a:p>
            <a:r>
              <a:rPr lang="zh-CN" altLang="en-US" sz="3100" b="1" dirty="0">
                <a:latin typeface="黑体" panose="02010609060101010101" pitchFamily="49" charset="-122"/>
                <a:ea typeface="黑体" panose="02010609060101010101" pitchFamily="49" charset="-122"/>
              </a:rPr>
              <a:t>浅谈文言文教学中的诵读指导  </a:t>
            </a:r>
            <a:br>
              <a:rPr lang="zh-CN" altLang="en-US" sz="3100" dirty="0">
                <a:latin typeface="黑体" panose="02010609060101010101" pitchFamily="49" charset="-122"/>
                <a:ea typeface="黑体" panose="02010609060101010101" pitchFamily="49" charset="-122"/>
              </a:rPr>
            </a:br>
            <a:r>
              <a:rPr lang="zh-CN" altLang="en-US" sz="2200" dirty="0">
                <a:latin typeface="黑体" panose="02010609060101010101" pitchFamily="49" charset="-122"/>
                <a:ea typeface="黑体" panose="02010609060101010101" pitchFamily="49" charset="-122"/>
              </a:rPr>
              <a:t>    </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以</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兰亭集序</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赤壁赋</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为例浅谈诵读在文言文教学中的作用 </a:t>
            </a:r>
            <a:br>
              <a:rPr lang="zh-CN" altLang="en-US" dirty="0">
                <a:latin typeface="黑体" panose="02010609060101010101" pitchFamily="49" charset="-122"/>
                <a:ea typeface="黑体" panose="02010609060101010101" pitchFamily="49" charset="-122"/>
              </a:rPr>
            </a:br>
            <a:endParaRPr lang="zh-CN" altLang="en-US" dirty="0">
              <a:latin typeface="黑体" panose="02010609060101010101" pitchFamily="49" charset="-122"/>
              <a:ea typeface="黑体" panose="02010609060101010101" pitchFamily="49" charset="-122"/>
            </a:endParaRPr>
          </a:p>
        </p:txBody>
      </p:sp>
      <p:sp>
        <p:nvSpPr>
          <p:cNvPr id="3" name="内容占位符 2">
            <a:extLst>
              <a:ext uri="{FF2B5EF4-FFF2-40B4-BE49-F238E27FC236}">
                <a16:creationId xmlns:a16="http://schemas.microsoft.com/office/drawing/2014/main" id="{CDBFF39A-B546-4895-B362-C6C930946DCA}"/>
              </a:ext>
            </a:extLst>
          </p:cNvPr>
          <p:cNvSpPr>
            <a:spLocks noGrp="1"/>
          </p:cNvSpPr>
          <p:nvPr>
            <p:ph idx="1"/>
          </p:nvPr>
        </p:nvSpPr>
        <p:spPr/>
        <p:txBody>
          <a:bodyPr/>
          <a:lstStyle/>
          <a:p>
            <a:r>
              <a:rPr lang="zh-CN" altLang="en-US" b="1" dirty="0">
                <a:latin typeface="宋体" panose="02010600030101010101" pitchFamily="2" charset="-122"/>
                <a:ea typeface="宋体" panose="02010600030101010101" pitchFamily="2" charset="-122"/>
              </a:rPr>
              <a:t>    诵读</a:t>
            </a:r>
            <a:r>
              <a:rPr lang="zh-CN" altLang="en-US" b="1" dirty="0">
                <a:solidFill>
                  <a:srgbClr val="FF0000"/>
                </a:solidFill>
                <a:latin typeface="宋体" panose="02010600030101010101" pitchFamily="2" charset="-122"/>
                <a:ea typeface="宋体" panose="02010600030101010101" pitchFamily="2" charset="-122"/>
              </a:rPr>
              <a:t>形式要多样</a:t>
            </a:r>
            <a:r>
              <a:rPr lang="zh-CN" altLang="en-US" dirty="0">
                <a:latin typeface="宋体" panose="02010600030101010101" pitchFamily="2" charset="-122"/>
                <a:ea typeface="宋体" panose="02010600030101010101" pitchFamily="2" charset="-122"/>
              </a:rPr>
              <a:t>。诵读有教师的</a:t>
            </a:r>
            <a:r>
              <a:rPr lang="zh-CN" altLang="en-US" b="1" dirty="0">
                <a:solidFill>
                  <a:srgbClr val="00B0F0"/>
                </a:solidFill>
                <a:latin typeface="宋体" panose="02010600030101010101" pitchFamily="2" charset="-122"/>
                <a:ea typeface="宋体" panose="02010600030101010101" pitchFamily="2" charset="-122"/>
              </a:rPr>
              <a:t>范读、引读、导读</a:t>
            </a:r>
            <a:r>
              <a:rPr lang="zh-CN" altLang="en-US" dirty="0">
                <a:latin typeface="宋体" panose="02010600030101010101" pitchFamily="2" charset="-122"/>
                <a:ea typeface="宋体" panose="02010600030101010101" pitchFamily="2" charset="-122"/>
              </a:rPr>
              <a:t>，学生的</a:t>
            </a:r>
            <a:r>
              <a:rPr lang="zh-CN" altLang="en-US" b="1" dirty="0">
                <a:solidFill>
                  <a:srgbClr val="00B0F0"/>
                </a:solidFill>
                <a:latin typeface="宋体" panose="02010600030101010101" pitchFamily="2" charset="-122"/>
                <a:ea typeface="宋体" panose="02010600030101010101" pitchFamily="2" charset="-122"/>
              </a:rPr>
              <a:t>轻读、默读、齐读、分角色读</a:t>
            </a:r>
            <a:r>
              <a:rPr lang="zh-CN" altLang="en-US" dirty="0">
                <a:latin typeface="宋体" panose="02010600030101010101" pitchFamily="2" charset="-122"/>
                <a:ea typeface="宋体" panose="02010600030101010101" pitchFamily="2" charset="-122"/>
              </a:rPr>
              <a:t>等方式。而</a:t>
            </a:r>
            <a:r>
              <a:rPr lang="zh-CN" altLang="en-US" dirty="0">
                <a:solidFill>
                  <a:srgbClr val="00B0F0"/>
                </a:solidFill>
                <a:latin typeface="宋体" panose="02010600030101010101" pitchFamily="2" charset="-122"/>
                <a:ea typeface="宋体" panose="02010600030101010101" pitchFamily="2" charset="-122"/>
              </a:rPr>
              <a:t>教师的范读和引读</a:t>
            </a:r>
            <a:r>
              <a:rPr lang="zh-CN" altLang="en-US" dirty="0">
                <a:latin typeface="宋体" panose="02010600030101010101" pitchFamily="2" charset="-122"/>
                <a:ea typeface="宋体" panose="02010600030101010101" pitchFamily="2" charset="-122"/>
              </a:rPr>
              <a:t>，对学生的启发作用最大。</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兰亭集序</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和</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赤壁赋</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中都有描写大自然美好风光的句段，并且融入了作者的真情实感，教师可配乐有表情的范读，不仅能使学生对作品“临其境，闻其声，睹其貌，见其行”，醉心痴情，进入角色；还可以彰显教师个人的语文素养，增加教师的学识魅力。也可以让</a:t>
            </a:r>
            <a:r>
              <a:rPr lang="zh-CN" altLang="en-US" dirty="0">
                <a:solidFill>
                  <a:srgbClr val="00B0F0"/>
                </a:solidFill>
                <a:latin typeface="宋体" panose="02010600030101010101" pitchFamily="2" charset="-122"/>
                <a:ea typeface="宋体" panose="02010600030101010101" pitchFamily="2" charset="-122"/>
              </a:rPr>
              <a:t>学生自己用心诵读体会</a:t>
            </a:r>
            <a:r>
              <a:rPr lang="zh-CN" altLang="en-US" dirty="0">
                <a:latin typeface="宋体" panose="02010600030101010101" pitchFamily="2" charset="-122"/>
                <a:ea typeface="宋体" panose="02010600030101010101" pitchFamily="2" charset="-122"/>
              </a:rPr>
              <a:t>，既能发挥学生的主体作用，调动学生的积极性，又有助于学生理解课文。</a:t>
            </a:r>
          </a:p>
        </p:txBody>
      </p:sp>
    </p:spTree>
    <p:extLst>
      <p:ext uri="{BB962C8B-B14F-4D97-AF65-F5344CB8AC3E}">
        <p14:creationId xmlns:p14="http://schemas.microsoft.com/office/powerpoint/2010/main" val="1791728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论证方式</a:t>
            </a:r>
          </a:p>
        </p:txBody>
      </p:sp>
      <p:sp>
        <p:nvSpPr>
          <p:cNvPr id="3" name="内容占位符 2"/>
          <p:cNvSpPr>
            <a:spLocks noGrp="1"/>
          </p:cNvSpPr>
          <p:nvPr>
            <p:ph idx="1"/>
          </p:nvPr>
        </p:nvSpPr>
        <p:spPr/>
        <p:txBody>
          <a:bodyPr/>
          <a:lstStyle/>
          <a:p>
            <a:r>
              <a:rPr kumimoji="1" lang="zh-CN" altLang="en-US" dirty="0">
                <a:latin typeface="宋体" panose="02010600030101010101" pitchFamily="2" charset="-122"/>
                <a:ea typeface="宋体" panose="02010600030101010101" pitchFamily="2" charset="-122"/>
              </a:rPr>
              <a:t>立论</a:t>
            </a:r>
            <a:endParaRPr kumimoji="1" lang="en-US" altLang="zh-CN" dirty="0">
              <a:latin typeface="宋体" panose="02010600030101010101" pitchFamily="2" charset="-122"/>
              <a:ea typeface="宋体" panose="02010600030101010101" pitchFamily="2" charset="-122"/>
            </a:endParaRPr>
          </a:p>
          <a:p>
            <a:r>
              <a:rPr kumimoji="1" lang="zh-CN" altLang="en-US" dirty="0">
                <a:latin typeface="宋体" panose="02010600030101010101" pitchFamily="2" charset="-122"/>
                <a:ea typeface="宋体" panose="02010600030101010101" pitchFamily="2" charset="-122"/>
              </a:rPr>
              <a:t>驳论</a:t>
            </a:r>
          </a:p>
        </p:txBody>
      </p:sp>
    </p:spTree>
    <p:extLst>
      <p:ext uri="{BB962C8B-B14F-4D97-AF65-F5344CB8AC3E}">
        <p14:creationId xmlns:p14="http://schemas.microsoft.com/office/powerpoint/2010/main" val="194320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8E93F8-0429-40AF-8F46-628251BF301F}"/>
              </a:ext>
            </a:extLst>
          </p:cNvPr>
          <p:cNvSpPr>
            <a:spLocks noGrp="1"/>
          </p:cNvSpPr>
          <p:nvPr>
            <p:ph type="title"/>
          </p:nvPr>
        </p:nvSpPr>
        <p:spPr>
          <a:xfrm>
            <a:off x="1366745" y="804519"/>
            <a:ext cx="9520158" cy="1049235"/>
          </a:xfrm>
        </p:spPr>
        <p:txBody>
          <a:bodyPr>
            <a:normAutofit/>
          </a:bodyPr>
          <a:lstStyle/>
          <a:p>
            <a:r>
              <a:rPr lang="zh-CN" altLang="en-US" dirty="0">
                <a:latin typeface="黑体" panose="02010609060101010101" pitchFamily="49" charset="-122"/>
                <a:ea typeface="黑体" panose="02010609060101010101" pitchFamily="49" charset="-122"/>
              </a:rPr>
              <a:t>立论</a:t>
            </a:r>
            <a:r>
              <a:rPr lang="en-US" altLang="zh-CN" dirty="0">
                <a:latin typeface="黑体" panose="02010609060101010101" pitchFamily="49" charset="-122"/>
                <a:ea typeface="黑体" panose="02010609060101010101" pitchFamily="49" charset="-122"/>
              </a:rPr>
              <a:t>:</a:t>
            </a:r>
            <a:endParaRPr lang="zh-CN" altLang="en-US" sz="2400" dirty="0">
              <a:latin typeface="黑体" panose="02010609060101010101" pitchFamily="49" charset="-122"/>
              <a:ea typeface="黑体" panose="02010609060101010101" pitchFamily="49" charset="-122"/>
            </a:endParaRPr>
          </a:p>
        </p:txBody>
      </p:sp>
      <p:sp>
        <p:nvSpPr>
          <p:cNvPr id="3" name="内容占位符 2">
            <a:extLst>
              <a:ext uri="{FF2B5EF4-FFF2-40B4-BE49-F238E27FC236}">
                <a16:creationId xmlns:a16="http://schemas.microsoft.com/office/drawing/2014/main" id="{0E67B7DD-63A7-4213-B28C-54355D984420}"/>
              </a:ext>
            </a:extLst>
          </p:cNvPr>
          <p:cNvSpPr>
            <a:spLocks noGrp="1"/>
          </p:cNvSpPr>
          <p:nvPr>
            <p:ph idx="1"/>
          </p:nvPr>
        </p:nvSpPr>
        <p:spPr/>
        <p:txBody>
          <a:bodyPr>
            <a:normAutofit/>
          </a:bodyPr>
          <a:lstStyle/>
          <a:p>
            <a:r>
              <a:rPr lang="zh-CN" altLang="en-US" sz="2400" dirty="0">
                <a:latin typeface="宋体" panose="02010600030101010101" pitchFamily="2" charset="-122"/>
                <a:ea typeface="宋体" panose="02010600030101010101" pitchFamily="2" charset="-122"/>
              </a:rPr>
              <a:t>提出一个新观点，证明其正确性与合理性（解释、逻辑推理、他人的观点等）</a:t>
            </a:r>
          </a:p>
        </p:txBody>
      </p:sp>
    </p:spTree>
    <p:extLst>
      <p:ext uri="{BB962C8B-B14F-4D97-AF65-F5344CB8AC3E}">
        <p14:creationId xmlns:p14="http://schemas.microsoft.com/office/powerpoint/2010/main" val="372295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3AEEFDF-BBE4-46EB-AC07-4667A9BBCAC3}"/>
              </a:ext>
            </a:extLst>
          </p:cNvPr>
          <p:cNvSpPr>
            <a:spLocks noGrp="1"/>
          </p:cNvSpPr>
          <p:nvPr>
            <p:ph idx="1"/>
          </p:nvPr>
        </p:nvSpPr>
        <p:spPr>
          <a:xfrm>
            <a:off x="1534696" y="1539551"/>
            <a:ext cx="9520158" cy="4318680"/>
          </a:xfrm>
        </p:spPr>
        <p:txBody>
          <a:bodyPr/>
          <a:lstStyle/>
          <a:p>
            <a:r>
              <a:rPr lang="zh-CN" altLang="en-US" sz="2400" b="1" dirty="0"/>
              <a:t>一、爱生如爱子，进行爱的教育</a:t>
            </a:r>
            <a:endParaRPr lang="en-US" altLang="zh-CN" sz="2400" b="1" dirty="0"/>
          </a:p>
          <a:p>
            <a:r>
              <a:rPr lang="zh-CN" altLang="en-US" dirty="0">
                <a:latin typeface="宋体" panose="02010600030101010101" pitchFamily="2" charset="-122"/>
                <a:ea typeface="宋体" panose="02010600030101010101" pitchFamily="2" charset="-122"/>
              </a:rPr>
              <a:t>    （一）全面了解学生</a:t>
            </a:r>
          </a:p>
          <a:p>
            <a:r>
              <a:rPr lang="zh-CN" altLang="en-US" dirty="0">
                <a:solidFill>
                  <a:srgbClr val="FF0000"/>
                </a:solidFill>
                <a:latin typeface="宋体" panose="02010600030101010101" pitchFamily="2" charset="-122"/>
                <a:ea typeface="宋体" panose="02010600030101010101" pitchFamily="2" charset="-122"/>
              </a:rPr>
              <a:t>    所谓全面了解学生，就是</a:t>
            </a:r>
            <a:r>
              <a:rPr lang="zh-CN" altLang="en-US" dirty="0">
                <a:latin typeface="宋体" panose="02010600030101010101" pitchFamily="2" charset="-122"/>
                <a:ea typeface="宋体" panose="02010600030101010101" pitchFamily="2" charset="-122"/>
              </a:rPr>
              <a:t>要摸清学生过去的“所作所为”，现在的“所思所想”。每个学生由于家庭环境、生活条件、个人经历的不同，在个性特点上都存在一定的差异。不同的学生所能接受的教育方式不同，教师如果不了解学生的特点而盲目采取“一视同仁”的教育方法，就会使学生产生抵触思想和逆反心理。因此，要做好学生的教育工作，教师要对每一个学生的性格特点进行全面了解，对不同的学生采取不同的方法来教育，做到“一把钥匙开一把锁”。</a:t>
            </a:r>
          </a:p>
          <a:p>
            <a:endParaRPr lang="zh-CN" altLang="en-US" dirty="0"/>
          </a:p>
        </p:txBody>
      </p:sp>
      <p:sp>
        <p:nvSpPr>
          <p:cNvPr id="2" name="文本框 1">
            <a:extLst>
              <a:ext uri="{FF2B5EF4-FFF2-40B4-BE49-F238E27FC236}">
                <a16:creationId xmlns:a16="http://schemas.microsoft.com/office/drawing/2014/main" id="{8C428955-7DEF-418A-A3B1-869E1DA794A4}"/>
              </a:ext>
            </a:extLst>
          </p:cNvPr>
          <p:cNvSpPr txBox="1"/>
          <p:nvPr/>
        </p:nvSpPr>
        <p:spPr>
          <a:xfrm>
            <a:off x="1534696" y="699795"/>
            <a:ext cx="9064880" cy="584775"/>
          </a:xfrm>
          <a:prstGeom prst="rect">
            <a:avLst/>
          </a:prstGeom>
          <a:noFill/>
        </p:spPr>
        <p:txBody>
          <a:bodyPr wrap="square" rtlCol="0">
            <a:spAutoFit/>
          </a:bodyPr>
          <a:lstStyle/>
          <a:p>
            <a:r>
              <a:rPr lang="zh-CN" altLang="en-US" sz="3200" b="1" dirty="0"/>
              <a:t>例：        </a:t>
            </a:r>
            <a:r>
              <a:rPr lang="zh-CN" altLang="en-US" sz="3200" dirty="0">
                <a:latin typeface="黑体" panose="02010609060101010101" pitchFamily="49" charset="-122"/>
                <a:ea typeface="黑体" panose="02010609060101010101" pitchFamily="49" charset="-122"/>
              </a:rPr>
              <a:t>试论小学班主任班级管理艺术</a:t>
            </a:r>
          </a:p>
        </p:txBody>
      </p:sp>
    </p:spTree>
    <p:extLst>
      <p:ext uri="{BB962C8B-B14F-4D97-AF65-F5344CB8AC3E}">
        <p14:creationId xmlns:p14="http://schemas.microsoft.com/office/powerpoint/2010/main" val="305903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581824-5E31-4C4B-A40A-4E16D455B6D6}"/>
              </a:ext>
            </a:extLst>
          </p:cNvPr>
          <p:cNvSpPr>
            <a:spLocks noGrp="1"/>
          </p:cNvSpPr>
          <p:nvPr>
            <p:ph type="title"/>
          </p:nvPr>
        </p:nvSpPr>
        <p:spPr>
          <a:xfrm>
            <a:off x="1422728" y="685324"/>
            <a:ext cx="9520158" cy="1049235"/>
          </a:xfrm>
        </p:spPr>
        <p:txBody>
          <a:bodyPr>
            <a:normAutofit/>
          </a:bodyPr>
          <a:lstStyle/>
          <a:p>
            <a:r>
              <a:rPr lang="zh-CN" altLang="en-US" dirty="0">
                <a:latin typeface="黑体" panose="02010609060101010101" pitchFamily="49" charset="-122"/>
                <a:ea typeface="黑体" panose="02010609060101010101" pitchFamily="49" charset="-122"/>
              </a:rPr>
              <a:t>驳论：</a:t>
            </a:r>
            <a:endParaRPr lang="zh-CN" altLang="en-US" sz="2700" dirty="0">
              <a:latin typeface="黑体" panose="02010609060101010101" pitchFamily="49" charset="-122"/>
              <a:ea typeface="黑体" panose="02010609060101010101" pitchFamily="49" charset="-122"/>
            </a:endParaRPr>
          </a:p>
        </p:txBody>
      </p:sp>
      <p:sp>
        <p:nvSpPr>
          <p:cNvPr id="3" name="内容占位符 2">
            <a:extLst>
              <a:ext uri="{FF2B5EF4-FFF2-40B4-BE49-F238E27FC236}">
                <a16:creationId xmlns:a16="http://schemas.microsoft.com/office/drawing/2014/main" id="{5C8DB6FE-96B3-475A-A1B4-4547CB92AA92}"/>
              </a:ext>
            </a:extLst>
          </p:cNvPr>
          <p:cNvSpPr>
            <a:spLocks noGrp="1"/>
          </p:cNvSpPr>
          <p:nvPr>
            <p:ph idx="1"/>
          </p:nvPr>
        </p:nvSpPr>
        <p:spPr>
          <a:xfrm>
            <a:off x="1534696" y="1828800"/>
            <a:ext cx="9520158" cy="3637545"/>
          </a:xfrm>
        </p:spPr>
        <p:txBody>
          <a:bodyPr>
            <a:normAutofit/>
          </a:bodyPr>
          <a:lstStyle/>
          <a:p>
            <a:pPr>
              <a:lnSpc>
                <a:spcPct val="100000"/>
              </a:lnSpc>
            </a:pPr>
            <a:r>
              <a:rPr lang="zh-CN" altLang="en-US" sz="2400" dirty="0">
                <a:solidFill>
                  <a:prstClr val="black"/>
                </a:solidFill>
                <a:latin typeface="宋体" panose="02010600030101010101" pitchFamily="2" charset="-122"/>
                <a:ea typeface="宋体" panose="02010600030101010101" pitchFamily="2" charset="-122"/>
                <a:cs typeface="+mj-cs"/>
              </a:rPr>
              <a:t>找到一个观点，指出其不合理指出，证明如何不合理（用比原文更为严密的逻辑推理、更可信更权威的观点），最后得出结论。</a:t>
            </a:r>
            <a:endParaRPr lang="en-US" altLang="zh-CN" sz="2400" dirty="0">
              <a:solidFill>
                <a:prstClr val="black"/>
              </a:solidFill>
              <a:latin typeface="宋体" panose="02010600030101010101" pitchFamily="2" charset="-122"/>
              <a:ea typeface="宋体" panose="02010600030101010101" pitchFamily="2" charset="-122"/>
              <a:cs typeface="+mj-cs"/>
            </a:endParaRPr>
          </a:p>
          <a:p>
            <a:pPr>
              <a:lnSpc>
                <a:spcPct val="100000"/>
              </a:lnSpc>
            </a:pPr>
            <a:endParaRPr lang="en-US" altLang="zh-CN"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94430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0518E1D-7350-4BF9-8702-B980F9B8F718}"/>
              </a:ext>
            </a:extLst>
          </p:cNvPr>
          <p:cNvSpPr>
            <a:spLocks noGrp="1"/>
          </p:cNvSpPr>
          <p:nvPr>
            <p:ph idx="1"/>
          </p:nvPr>
        </p:nvSpPr>
        <p:spPr>
          <a:xfrm>
            <a:off x="1534696" y="839755"/>
            <a:ext cx="9520158" cy="4859856"/>
          </a:xfrm>
        </p:spPr>
        <p:txBody>
          <a:bodyPr>
            <a:normAutofit/>
          </a:bodyPr>
          <a:lstStyle/>
          <a:p>
            <a:pPr algn="ctr">
              <a:lnSpc>
                <a:spcPct val="100000"/>
              </a:lnSpc>
            </a:pPr>
            <a:r>
              <a:rPr lang="zh-CN" altLang="en-US" sz="2400" dirty="0">
                <a:latin typeface="黑体" panose="02010609060101010101" pitchFamily="49" charset="-122"/>
                <a:ea typeface="黑体" panose="02010609060101010101" pitchFamily="49" charset="-122"/>
              </a:rPr>
              <a:t>普通高中学生综合素质评价若干问题的探索与争鸣</a:t>
            </a:r>
          </a:p>
          <a:p>
            <a:pPr algn="ctr">
              <a:lnSpc>
                <a:spcPct val="100000"/>
              </a:lnSpc>
            </a:pP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兼与程龙先生商榷</a:t>
            </a:r>
            <a:endParaRPr lang="en-US" altLang="zh-CN" sz="2400" dirty="0">
              <a:latin typeface="黑体" panose="02010609060101010101" pitchFamily="49" charset="-122"/>
              <a:ea typeface="黑体" panose="02010609060101010101" pitchFamily="49" charset="-122"/>
            </a:endParaRPr>
          </a:p>
          <a:p>
            <a:r>
              <a:rPr lang="zh-CN" altLang="en-US" dirty="0">
                <a:latin typeface="宋体" panose="02010600030101010101" pitchFamily="2" charset="-122"/>
                <a:ea typeface="宋体" panose="02010600030101010101" pitchFamily="2" charset="-122"/>
              </a:rPr>
              <a:t>    </a:t>
            </a:r>
            <a:r>
              <a:rPr lang="zh-CN" altLang="en-US" b="1" dirty="0">
                <a:latin typeface="宋体" panose="02010600030101010101" pitchFamily="2" charset="-122"/>
                <a:ea typeface="宋体" panose="02010600030101010101" pitchFamily="2" charset="-122"/>
              </a:rPr>
              <a:t>（一）对 “程文” 观点的引述与质疑</a:t>
            </a:r>
            <a:endParaRPr lang="en-US" altLang="zh-CN" b="1"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 程文” 的第二部分</a:t>
            </a:r>
            <a:r>
              <a:rPr lang="zh-CN" altLang="en-US" dirty="0">
                <a:latin typeface="宋体" panose="02010600030101010101" pitchFamily="2" charset="-122"/>
                <a:ea typeface="宋体" panose="02010600030101010101" pitchFamily="2" charset="-122"/>
              </a:rPr>
              <a:t>涉及对我国各省市高中学生综合素质评价内容的探讨， 认为 “各省市区的高中综合素质评价几乎都是以</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教育部关于积极推进中小学评价与考试制度改革的通知</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中提出的 ‘道德品质、 公民素养、 学习能力、 交流与合作、 运动与健康、 审美与表现等六个方面的基础性发展目标建构综合素质评价的内容体系’ ， 只有极少数的省市对这六个方面的评价内容进行了调整， </a:t>
            </a:r>
            <a:r>
              <a:rPr lang="zh-CN" altLang="en-US" dirty="0">
                <a:solidFill>
                  <a:srgbClr val="FF0000"/>
                </a:solidFill>
                <a:latin typeface="宋体" panose="02010600030101010101" pitchFamily="2" charset="-122"/>
                <a:ea typeface="宋体" panose="02010600030101010101" pitchFamily="2" charset="-122"/>
              </a:rPr>
              <a:t>如上海市分成德智体美四个板块对学生进行评价</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endParaRPr lang="zh-CN" altLang="en-US" dirty="0"/>
          </a:p>
        </p:txBody>
      </p:sp>
    </p:spTree>
    <p:extLst>
      <p:ext uri="{BB962C8B-B14F-4D97-AF65-F5344CB8AC3E}">
        <p14:creationId xmlns:p14="http://schemas.microsoft.com/office/powerpoint/2010/main" val="3876871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683CD47-D840-4712-8A44-2CE0E114162F}"/>
              </a:ext>
            </a:extLst>
          </p:cNvPr>
          <p:cNvSpPr>
            <a:spLocks noGrp="1"/>
          </p:cNvSpPr>
          <p:nvPr>
            <p:ph idx="1"/>
          </p:nvPr>
        </p:nvSpPr>
        <p:spPr>
          <a:xfrm>
            <a:off x="1534696" y="933061"/>
            <a:ext cx="9520158" cy="4533285"/>
          </a:xfrm>
        </p:spPr>
        <p:txBody>
          <a:bodyPr>
            <a:normAutofit/>
          </a:bodyPr>
          <a:lstStyle/>
          <a:p>
            <a:r>
              <a:rPr lang="zh-CN" altLang="en-US" dirty="0">
                <a:latin typeface="宋体" panose="02010600030101010101" pitchFamily="2" charset="-122"/>
                <a:ea typeface="宋体" panose="02010600030101010101" pitchFamily="2" charset="-122"/>
              </a:rPr>
              <a:t>     对于这段论述，</a:t>
            </a:r>
            <a:r>
              <a:rPr lang="zh-CN" altLang="en-US" dirty="0">
                <a:solidFill>
                  <a:srgbClr val="FF0000"/>
                </a:solidFill>
                <a:latin typeface="宋体" panose="02010600030101010101" pitchFamily="2" charset="-122"/>
                <a:ea typeface="宋体" panose="02010600030101010101" pitchFamily="2" charset="-122"/>
              </a:rPr>
              <a:t> 有一个值得我们进一步推敲的问题</a:t>
            </a:r>
            <a:r>
              <a:rPr lang="zh-CN" altLang="en-US" dirty="0">
                <a:latin typeface="宋体" panose="02010600030101010101" pitchFamily="2" charset="-122"/>
                <a:ea typeface="宋体" panose="02010600030101010101" pitchFamily="2" charset="-122"/>
              </a:rPr>
              <a:t>， 那就是上海市高中学生综合素质评价实施办法是否果真如程龙的文章所述， 按 “德智体美” 分成了四个板块？</a:t>
            </a:r>
            <a:endParaRPr lang="en-US" altLang="zh-CN" dirty="0">
              <a:latin typeface="宋体" panose="02010600030101010101" pitchFamily="2" charset="-122"/>
              <a:ea typeface="宋体" panose="02010600030101010101" pitchFamily="2" charset="-122"/>
            </a:endParaRPr>
          </a:p>
          <a:p>
            <a:r>
              <a:rPr lang="zh-CN" altLang="en-US" b="1" dirty="0">
                <a:latin typeface="宋体" panose="02010600030101010101" pitchFamily="2" charset="-122"/>
                <a:ea typeface="宋体" panose="02010600030101010101" pitchFamily="2" charset="-122"/>
              </a:rPr>
              <a:t>    （二）对上海市高中学生综合素质评价内容的探析</a:t>
            </a:r>
            <a:endParaRPr lang="en-US" altLang="zh-CN" b="1" dirty="0">
              <a:latin typeface="宋体" panose="02010600030101010101" pitchFamily="2" charset="-122"/>
              <a:ea typeface="宋体" panose="02010600030101010101" pitchFamily="2" charset="-122"/>
            </a:endParaRPr>
          </a:p>
          <a:p>
            <a:r>
              <a:rPr lang="en-US" altLang="zh-CN" b="1" dirty="0">
                <a:latin typeface="宋体" panose="02010600030101010101" pitchFamily="2" charset="-122"/>
                <a:ea typeface="宋体" panose="02010600030101010101" pitchFamily="2" charset="-122"/>
              </a:rPr>
              <a:t>    ……</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    </a:t>
            </a:r>
            <a:r>
              <a:rPr lang="zh-CN" altLang="en-US" dirty="0">
                <a:solidFill>
                  <a:srgbClr val="FF0000"/>
                </a:solidFill>
                <a:latin typeface="宋体" panose="02010600030101010101" pitchFamily="2" charset="-122"/>
                <a:ea typeface="宋体" panose="02010600030101010101" pitchFamily="2" charset="-122"/>
              </a:rPr>
              <a:t>综上所述， “程文” </a:t>
            </a:r>
            <a:r>
              <a:rPr lang="zh-CN" altLang="en-US" dirty="0">
                <a:latin typeface="宋体" panose="02010600030101010101" pitchFamily="2" charset="-122"/>
                <a:ea typeface="宋体" panose="02010600030101010101" pitchFamily="2" charset="-122"/>
              </a:rPr>
              <a:t>对于上海市高中学生综合素质评价内容</a:t>
            </a:r>
            <a:r>
              <a:rPr lang="zh-CN" altLang="en-US" dirty="0">
                <a:solidFill>
                  <a:srgbClr val="FF0000"/>
                </a:solidFill>
                <a:latin typeface="宋体" panose="02010600030101010101" pitchFamily="2" charset="-122"/>
                <a:ea typeface="宋体" panose="02010600030101010101" pitchFamily="2" charset="-122"/>
              </a:rPr>
              <a:t>的论述</a:t>
            </a:r>
            <a:r>
              <a:rPr lang="zh-CN" altLang="en-US" dirty="0">
                <a:latin typeface="宋体" panose="02010600030101010101" pitchFamily="2" charset="-122"/>
                <a:ea typeface="宋体" panose="02010600030101010101" pitchFamily="2" charset="-122"/>
              </a:rPr>
              <a:t>不仅缺乏明确的参考来源， 更与</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上海市普通高中学生综合素质评价实施办法（试行）</a:t>
            </a:r>
            <a:r>
              <a:rPr lang="en-US" altLang="zh-CN" dirty="0">
                <a:latin typeface="宋体" panose="02010600030101010101" pitchFamily="2" charset="-122"/>
                <a:ea typeface="宋体" panose="02010600030101010101" pitchFamily="2" charset="-122"/>
              </a:rPr>
              <a:t>》</a:t>
            </a:r>
            <a:r>
              <a:rPr lang="zh-CN" altLang="en-US" dirty="0">
                <a:latin typeface="宋体" panose="02010600030101010101" pitchFamily="2" charset="-122"/>
                <a:ea typeface="宋体" panose="02010600030101010101" pitchFamily="2" charset="-122"/>
              </a:rPr>
              <a:t>不相吻合， </a:t>
            </a:r>
            <a:r>
              <a:rPr lang="zh-CN" altLang="en-US" dirty="0">
                <a:solidFill>
                  <a:srgbClr val="FF0000"/>
                </a:solidFill>
                <a:latin typeface="宋体" panose="02010600030101010101" pitchFamily="2" charset="-122"/>
                <a:ea typeface="宋体" panose="02010600030101010101" pitchFamily="2" charset="-122"/>
              </a:rPr>
              <a:t>显然不符合</a:t>
            </a:r>
            <a:r>
              <a:rPr lang="zh-CN" altLang="en-US" dirty="0">
                <a:latin typeface="宋体" panose="02010600030101010101" pitchFamily="2" charset="-122"/>
                <a:ea typeface="宋体" panose="02010600030101010101" pitchFamily="2" charset="-122"/>
              </a:rPr>
              <a:t>上海市开展高中学生综合素质评价的</a:t>
            </a:r>
            <a:r>
              <a:rPr lang="zh-CN" altLang="en-US" dirty="0">
                <a:solidFill>
                  <a:srgbClr val="FF0000"/>
                </a:solidFill>
                <a:latin typeface="宋体" panose="02010600030101010101" pitchFamily="2" charset="-122"/>
                <a:ea typeface="宋体" panose="02010600030101010101" pitchFamily="2" charset="-122"/>
              </a:rPr>
              <a:t>客观现实</a:t>
            </a:r>
            <a:r>
              <a:rPr lang="zh-CN" altLang="en-US" dirty="0">
                <a:latin typeface="宋体" panose="02010600030101010101" pitchFamily="2" charset="-122"/>
                <a:ea typeface="宋体" panose="02010600030101010101" pitchFamily="2" charset="-122"/>
              </a:rPr>
              <a:t>。</a:t>
            </a:r>
            <a:endParaRPr lang="en-US" altLang="zh-CN" dirty="0">
              <a:latin typeface="宋体" panose="02010600030101010101" pitchFamily="2" charset="-122"/>
              <a:ea typeface="宋体" panose="02010600030101010101" pitchFamily="2" charset="-122"/>
            </a:endParaRPr>
          </a:p>
          <a:p>
            <a:endParaRPr lang="en-US" altLang="zh-CN" dirty="0"/>
          </a:p>
          <a:p>
            <a:endParaRPr lang="zh-CN" altLang="en-US" dirty="0"/>
          </a:p>
        </p:txBody>
      </p:sp>
    </p:spTree>
    <p:extLst>
      <p:ext uri="{BB962C8B-B14F-4D97-AF65-F5344CB8AC3E}">
        <p14:creationId xmlns:p14="http://schemas.microsoft.com/office/powerpoint/2010/main" val="258863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859B05-5C98-4B6D-923A-A2E2F0BD75B0}"/>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4C941785-5640-433A-BAEF-423343346D43}"/>
              </a:ext>
            </a:extLst>
          </p:cNvPr>
          <p:cNvSpPr>
            <a:spLocks noGrp="1"/>
          </p:cNvSpPr>
          <p:nvPr>
            <p:ph idx="1"/>
          </p:nvPr>
        </p:nvSpPr>
        <p:spPr/>
        <p:txBody>
          <a:bodyPr/>
          <a:lstStyle/>
          <a:p>
            <a:r>
              <a:rPr lang="zh-CN" altLang="en-US" dirty="0"/>
              <a:t>无论是立论还是驳论，写论文一定要证明观点，自圆其说。</a:t>
            </a:r>
          </a:p>
        </p:txBody>
      </p:sp>
    </p:spTree>
    <p:extLst>
      <p:ext uri="{BB962C8B-B14F-4D97-AF65-F5344CB8AC3E}">
        <p14:creationId xmlns:p14="http://schemas.microsoft.com/office/powerpoint/2010/main" val="311226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文题对应</a:t>
            </a:r>
          </a:p>
        </p:txBody>
      </p:sp>
      <p:sp>
        <p:nvSpPr>
          <p:cNvPr id="3" name="内容占位符 2"/>
          <p:cNvSpPr>
            <a:spLocks noGrp="1"/>
          </p:cNvSpPr>
          <p:nvPr>
            <p:ph idx="1"/>
          </p:nvPr>
        </p:nvSpPr>
        <p:spPr/>
        <p:txBody>
          <a:bodyPr/>
          <a:lstStyle/>
          <a:p>
            <a:r>
              <a:rPr kumimoji="1" lang="zh-CN" altLang="en-US" dirty="0"/>
              <a:t>论文的行文过程就是论证过程，能否在论证过程中通过</a:t>
            </a:r>
            <a:r>
              <a:rPr kumimoji="1" lang="zh-CN" altLang="en-US" b="1" dirty="0">
                <a:solidFill>
                  <a:srgbClr val="FF0000"/>
                </a:solidFill>
              </a:rPr>
              <a:t>论据</a:t>
            </a:r>
            <a:r>
              <a:rPr kumimoji="1" lang="zh-CN" altLang="en-US" dirty="0"/>
              <a:t>证明自己的</a:t>
            </a:r>
            <a:r>
              <a:rPr kumimoji="1" lang="zh-CN" altLang="en-US" b="1" dirty="0">
                <a:solidFill>
                  <a:srgbClr val="FF0000"/>
                </a:solidFill>
              </a:rPr>
              <a:t>论点</a:t>
            </a:r>
            <a:r>
              <a:rPr kumimoji="1" lang="zh-CN" altLang="en-US" dirty="0"/>
              <a:t>，直接决定了论文是否合格。</a:t>
            </a:r>
            <a:endParaRPr kumimoji="1" lang="en-US" altLang="zh-CN" dirty="0"/>
          </a:p>
          <a:p>
            <a:r>
              <a:rPr kumimoji="1" lang="zh-CN" altLang="en-US" dirty="0"/>
              <a:t>这也就是我们常说的</a:t>
            </a:r>
            <a:r>
              <a:rPr kumimoji="1" lang="zh-CN" altLang="en-US" dirty="0">
                <a:solidFill>
                  <a:srgbClr val="FF0000"/>
                </a:solidFill>
              </a:rPr>
              <a:t>文题对应</a:t>
            </a:r>
            <a:r>
              <a:rPr kumimoji="1" lang="zh-CN" altLang="en-US" dirty="0"/>
              <a:t>。</a:t>
            </a:r>
          </a:p>
        </p:txBody>
      </p:sp>
    </p:spTree>
    <p:extLst>
      <p:ext uri="{BB962C8B-B14F-4D97-AF65-F5344CB8AC3E}">
        <p14:creationId xmlns:p14="http://schemas.microsoft.com/office/powerpoint/2010/main" val="46588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文题对应</a:t>
            </a:r>
          </a:p>
        </p:txBody>
      </p:sp>
      <p:sp>
        <p:nvSpPr>
          <p:cNvPr id="3" name="内容占位符 2"/>
          <p:cNvSpPr>
            <a:spLocks noGrp="1"/>
          </p:cNvSpPr>
          <p:nvPr>
            <p:ph idx="1"/>
          </p:nvPr>
        </p:nvSpPr>
        <p:spPr/>
        <p:txBody>
          <a:bodyPr/>
          <a:lstStyle/>
          <a:p>
            <a:r>
              <a:rPr kumimoji="1" lang="zh-CN" altLang="en-US" dirty="0"/>
              <a:t>文题对应在具体的文章中表现在两个方面：</a:t>
            </a:r>
            <a:endParaRPr kumimoji="1" lang="en-US" altLang="zh-CN" dirty="0"/>
          </a:p>
          <a:p>
            <a:r>
              <a:rPr kumimoji="1" lang="en-US" altLang="zh-CN" dirty="0"/>
              <a:t>1.</a:t>
            </a:r>
            <a:r>
              <a:rPr kumimoji="1" lang="zh-CN" altLang="en-US" dirty="0"/>
              <a:t>文章内容服务于文章的论题</a:t>
            </a:r>
            <a:endParaRPr kumimoji="1" lang="en-US" altLang="zh-CN" dirty="0"/>
          </a:p>
          <a:p>
            <a:r>
              <a:rPr kumimoji="1" lang="en-US" altLang="zh-CN" dirty="0"/>
              <a:t>2.</a:t>
            </a:r>
            <a:r>
              <a:rPr kumimoji="1" lang="zh-CN" altLang="en-US" dirty="0"/>
              <a:t>每个标题下的内容能解释或论证标题的观点</a:t>
            </a:r>
          </a:p>
        </p:txBody>
      </p:sp>
    </p:spTree>
    <p:extLst>
      <p:ext uri="{BB962C8B-B14F-4D97-AF65-F5344CB8AC3E}">
        <p14:creationId xmlns:p14="http://schemas.microsoft.com/office/powerpoint/2010/main" val="43598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21368D-0D4B-4690-A1F7-41BFF95BB80E}"/>
              </a:ext>
            </a:extLst>
          </p:cNvPr>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例：核心素养背景下创新学校发展的思考与实践</a:t>
            </a:r>
            <a:br>
              <a:rPr lang="zh-CN" altLang="en-US" dirty="0"/>
            </a:br>
            <a:endParaRPr lang="zh-CN" altLang="en-US" dirty="0"/>
          </a:p>
        </p:txBody>
      </p:sp>
      <p:sp>
        <p:nvSpPr>
          <p:cNvPr id="3" name="内容占位符 2">
            <a:extLst>
              <a:ext uri="{FF2B5EF4-FFF2-40B4-BE49-F238E27FC236}">
                <a16:creationId xmlns:a16="http://schemas.microsoft.com/office/drawing/2014/main" id="{ABC77DEE-A472-48CA-BF67-938D4AC0E3F4}"/>
              </a:ext>
            </a:extLst>
          </p:cNvPr>
          <p:cNvSpPr>
            <a:spLocks noGrp="1"/>
          </p:cNvSpPr>
          <p:nvPr>
            <p:ph idx="1"/>
          </p:nvPr>
        </p:nvSpPr>
        <p:spPr/>
        <p:txBody>
          <a:bodyPr/>
          <a:lstStyle/>
          <a:p>
            <a:r>
              <a:rPr lang="zh-CN" altLang="en-US" b="1" dirty="0"/>
              <a:t>        一、要把培育学生核心素养作为学校课程建设的支撑点</a:t>
            </a:r>
          </a:p>
          <a:p>
            <a:r>
              <a:rPr lang="zh-CN" altLang="en-US" dirty="0"/>
              <a:t>        </a:t>
            </a:r>
            <a:r>
              <a:rPr lang="zh-CN" altLang="en-US" dirty="0">
                <a:solidFill>
                  <a:srgbClr val="FF0000"/>
                </a:solidFill>
              </a:rPr>
              <a:t>课程建设与管理</a:t>
            </a:r>
            <a:r>
              <a:rPr lang="zh-CN" altLang="en-US" dirty="0"/>
              <a:t>是学校一项十分重要的任务， 是学校组织教育教学的具体路径。学校强化课程建设与管理，就是</a:t>
            </a:r>
            <a:r>
              <a:rPr lang="zh-CN" altLang="en-US" dirty="0">
                <a:solidFill>
                  <a:srgbClr val="FF0000"/>
                </a:solidFill>
              </a:rPr>
              <a:t>为了教育教学活动</a:t>
            </a:r>
            <a:r>
              <a:rPr lang="zh-CN" altLang="en-US" dirty="0"/>
              <a:t>的有效开展。 </a:t>
            </a:r>
            <a:r>
              <a:rPr lang="zh-CN" altLang="en-US" dirty="0">
                <a:solidFill>
                  <a:srgbClr val="FF0000"/>
                </a:solidFill>
              </a:rPr>
              <a:t>教育的</a:t>
            </a:r>
            <a:r>
              <a:rPr lang="zh-CN" altLang="en-US" dirty="0"/>
              <a:t>根本</a:t>
            </a:r>
            <a:r>
              <a:rPr lang="zh-CN" altLang="en-US" dirty="0">
                <a:solidFill>
                  <a:srgbClr val="FF0000"/>
                </a:solidFill>
              </a:rPr>
              <a:t>目标</a:t>
            </a:r>
            <a:r>
              <a:rPr lang="zh-CN" altLang="en-US" dirty="0"/>
              <a:t>是</a:t>
            </a:r>
            <a:r>
              <a:rPr lang="zh-CN" altLang="en-US" dirty="0">
                <a:solidFill>
                  <a:srgbClr val="FF0000"/>
                </a:solidFill>
              </a:rPr>
              <a:t>立德树</a:t>
            </a:r>
            <a:r>
              <a:rPr lang="zh-CN" altLang="en-US" dirty="0"/>
              <a:t>人，培育核心素养是其具体抓手，所以</a:t>
            </a:r>
            <a:r>
              <a:rPr lang="zh-CN" altLang="en-US" dirty="0">
                <a:solidFill>
                  <a:srgbClr val="FF0000"/>
                </a:solidFill>
              </a:rPr>
              <a:t>学校课程管理聚合点</a:t>
            </a:r>
            <a:r>
              <a:rPr lang="zh-CN" altLang="en-US" dirty="0"/>
              <a:t>必须是对学生</a:t>
            </a:r>
            <a:r>
              <a:rPr lang="zh-CN" altLang="en-US" dirty="0">
                <a:solidFill>
                  <a:srgbClr val="FF0000"/>
                </a:solidFill>
              </a:rPr>
              <a:t>核心素养</a:t>
            </a:r>
            <a:r>
              <a:rPr lang="zh-CN" altLang="en-US" dirty="0"/>
              <a:t>的培育。学校要准确把握核心素养对课程改革深化的统领性以及对学生发展的支撑性，提升改革的自觉性。</a:t>
            </a:r>
          </a:p>
          <a:p>
            <a:endParaRPr lang="zh-CN" altLang="en-US" dirty="0"/>
          </a:p>
        </p:txBody>
      </p:sp>
    </p:spTree>
    <p:extLst>
      <p:ext uri="{BB962C8B-B14F-4D97-AF65-F5344CB8AC3E}">
        <p14:creationId xmlns:p14="http://schemas.microsoft.com/office/powerpoint/2010/main" val="190861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跑题</a:t>
            </a:r>
          </a:p>
        </p:txBody>
      </p:sp>
      <p:sp>
        <p:nvSpPr>
          <p:cNvPr id="3" name="内容占位符 2"/>
          <p:cNvSpPr>
            <a:spLocks noGrp="1"/>
          </p:cNvSpPr>
          <p:nvPr>
            <p:ph idx="1"/>
          </p:nvPr>
        </p:nvSpPr>
        <p:spPr/>
        <p:txBody>
          <a:bodyPr/>
          <a:lstStyle/>
          <a:p>
            <a:r>
              <a:rPr kumimoji="1" lang="zh-CN" altLang="en-US" dirty="0"/>
              <a:t>中小学教师论文中常见的问题之一是文题不对应，许多文章论述的内容与文章题目关联度比较低，甚至没有关联度，也就是我们常说的跑题。</a:t>
            </a:r>
            <a:endParaRPr kumimoji="1" lang="en-US" altLang="zh-CN" dirty="0"/>
          </a:p>
          <a:p>
            <a:endParaRPr kumimoji="1" lang="zh-CN" altLang="en-US" dirty="0"/>
          </a:p>
        </p:txBody>
      </p:sp>
    </p:spTree>
    <p:extLst>
      <p:ext uri="{BB962C8B-B14F-4D97-AF65-F5344CB8AC3E}">
        <p14:creationId xmlns:p14="http://schemas.microsoft.com/office/powerpoint/2010/main" val="41318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815E4E-3508-464A-A898-846906EE4554}"/>
              </a:ext>
            </a:extLst>
          </p:cNvPr>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跑题</a:t>
            </a:r>
          </a:p>
        </p:txBody>
      </p:sp>
      <p:sp>
        <p:nvSpPr>
          <p:cNvPr id="3" name="内容占位符 2">
            <a:extLst>
              <a:ext uri="{FF2B5EF4-FFF2-40B4-BE49-F238E27FC236}">
                <a16:creationId xmlns:a16="http://schemas.microsoft.com/office/drawing/2014/main" id="{B652CB77-A1F7-496D-821B-62A5D21624DF}"/>
              </a:ext>
            </a:extLst>
          </p:cNvPr>
          <p:cNvSpPr>
            <a:spLocks noGrp="1"/>
          </p:cNvSpPr>
          <p:nvPr>
            <p:ph idx="1"/>
          </p:nvPr>
        </p:nvSpPr>
        <p:spPr/>
        <p:txBody>
          <a:bodyPr/>
          <a:lstStyle/>
          <a:p>
            <a:r>
              <a:rPr lang="zh-CN" altLang="en-US" b="1" dirty="0"/>
              <a:t>例：（一）</a:t>
            </a:r>
            <a:r>
              <a:rPr lang="zh-CN" altLang="en-US" b="1" dirty="0">
                <a:solidFill>
                  <a:srgbClr val="FF0000"/>
                </a:solidFill>
              </a:rPr>
              <a:t>课堂</a:t>
            </a:r>
            <a:r>
              <a:rPr lang="zh-CN" altLang="en-US" b="1" dirty="0"/>
              <a:t>是实施</a:t>
            </a:r>
            <a:r>
              <a:rPr lang="zh-CN" altLang="en-US" b="1" dirty="0">
                <a:solidFill>
                  <a:srgbClr val="FF0000"/>
                </a:solidFill>
              </a:rPr>
              <a:t>生活化教育</a:t>
            </a:r>
            <a:r>
              <a:rPr lang="zh-CN" altLang="en-US" b="1" dirty="0"/>
              <a:t>最重要的场所</a:t>
            </a:r>
          </a:p>
          <a:p>
            <a:r>
              <a:rPr lang="zh-CN" altLang="en-US" dirty="0"/>
              <a:t>        教师要在课堂里教会学生知识。虽然学生获得知识的途径可以是多种多样的，但毕竟有教师的指导，才是最有利于学生获得知识的有效途径。正是教师在课堂里传道授业，学生才拥有了系统的知识。学生也因为拥有了这些知识，</a:t>
            </a:r>
            <a:r>
              <a:rPr lang="zh-CN" altLang="en-US" dirty="0">
                <a:solidFill>
                  <a:srgbClr val="FF0000"/>
                </a:solidFill>
              </a:rPr>
              <a:t>才能真正弄清生活化课堂里所提出的学习任务</a:t>
            </a:r>
            <a:r>
              <a:rPr lang="zh-CN" altLang="en-US" dirty="0"/>
              <a:t>，更是完成这些任务的前提条件，特别是离开课堂后在社会这个大课堂里，</a:t>
            </a:r>
            <a:r>
              <a:rPr lang="zh-CN" altLang="en-US" dirty="0">
                <a:solidFill>
                  <a:srgbClr val="FF0000"/>
                </a:solidFill>
              </a:rPr>
              <a:t>从日常生活里获得知识所不能离开的必备条件与技能</a:t>
            </a:r>
            <a:r>
              <a:rPr lang="zh-CN" altLang="en-US" dirty="0"/>
              <a:t>。</a:t>
            </a:r>
          </a:p>
          <a:p>
            <a:endParaRPr lang="zh-CN" altLang="en-US" dirty="0"/>
          </a:p>
        </p:txBody>
      </p:sp>
    </p:spTree>
    <p:extLst>
      <p:ext uri="{BB962C8B-B14F-4D97-AF65-F5344CB8AC3E}">
        <p14:creationId xmlns:p14="http://schemas.microsoft.com/office/powerpoint/2010/main" val="124687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D50ADC2-0263-4BF0-9F1C-02800786C17F}"/>
              </a:ext>
            </a:extLst>
          </p:cNvPr>
          <p:cNvSpPr>
            <a:spLocks noGrp="1"/>
          </p:cNvSpPr>
          <p:nvPr>
            <p:ph idx="1"/>
          </p:nvPr>
        </p:nvSpPr>
        <p:spPr>
          <a:xfrm>
            <a:off x="1334279" y="65314"/>
            <a:ext cx="9899778" cy="6354147"/>
          </a:xfrm>
        </p:spPr>
        <p:txBody>
          <a:bodyPr>
            <a:normAutofit/>
          </a:bodyPr>
          <a:lstStyle/>
          <a:p>
            <a:pPr marL="0" indent="0" algn="ctr">
              <a:buNone/>
            </a:pPr>
            <a:r>
              <a:rPr lang="zh-CN" altLang="en-US" sz="2800" b="1" dirty="0">
                <a:latin typeface="黑体" panose="02010609060101010101" pitchFamily="49" charset="-122"/>
                <a:ea typeface="黑体" panose="02010609060101010101" pitchFamily="49" charset="-122"/>
              </a:rPr>
              <a:t>高效课堂教学的活水</a:t>
            </a:r>
            <a:endParaRPr lang="en-US" altLang="zh-CN" sz="2800" b="1" dirty="0">
              <a:latin typeface="黑体" panose="02010609060101010101" pitchFamily="49" charset="-122"/>
              <a:ea typeface="黑体" panose="02010609060101010101" pitchFamily="49" charset="-122"/>
            </a:endParaRPr>
          </a:p>
          <a:p>
            <a:r>
              <a:rPr lang="zh-CN" altLang="en-US" b="1" dirty="0"/>
              <a:t>一、辩证看待生活这个资源，是活水“清如许”的前提</a:t>
            </a:r>
            <a:endParaRPr lang="en-US" altLang="zh-CN" b="1" dirty="0"/>
          </a:p>
          <a:p>
            <a:r>
              <a:rPr lang="zh-CN" altLang="en-US" b="1" dirty="0"/>
              <a:t>二、在课堂中运用生活资源存在的问题</a:t>
            </a:r>
            <a:endParaRPr lang="en-US" altLang="zh-CN" b="1" dirty="0"/>
          </a:p>
          <a:p>
            <a:r>
              <a:rPr lang="zh-CN" altLang="en-US" dirty="0"/>
              <a:t>（一）重教轻学、做；（二）重学轻教、做；（三）重做轻教、学</a:t>
            </a:r>
            <a:endParaRPr lang="en-US" altLang="zh-CN" dirty="0"/>
          </a:p>
          <a:p>
            <a:r>
              <a:rPr lang="zh-CN" altLang="en-US" b="1" dirty="0"/>
              <a:t>三、引用“活水”要处理好的两个关键问题</a:t>
            </a:r>
            <a:endParaRPr lang="en-US" altLang="zh-CN" b="1" dirty="0"/>
          </a:p>
          <a:p>
            <a:r>
              <a:rPr lang="zh-CN" altLang="en-US" dirty="0"/>
              <a:t>（一）课堂是实施生活化教育最重要的场所</a:t>
            </a:r>
          </a:p>
          <a:p>
            <a:r>
              <a:rPr lang="zh-CN" altLang="en-US" dirty="0"/>
              <a:t>（二）实施生活化教育不能离开学生在课堂里所学到的基本知识</a:t>
            </a:r>
            <a:endParaRPr lang="en-US" altLang="zh-CN" dirty="0"/>
          </a:p>
          <a:p>
            <a:r>
              <a:rPr lang="zh-CN" altLang="en-US" b="1" dirty="0"/>
              <a:t>四、探讨生活资源在高效课堂教学上的运用策略</a:t>
            </a:r>
            <a:endParaRPr lang="en-US" altLang="zh-CN" b="1" dirty="0"/>
          </a:p>
          <a:p>
            <a:r>
              <a:rPr lang="zh-CN" altLang="en-US" dirty="0"/>
              <a:t>（一）重视学生在课堂里利用生活资源学到知识的过程</a:t>
            </a:r>
          </a:p>
          <a:p>
            <a:r>
              <a:rPr lang="zh-CN" altLang="en-US" dirty="0"/>
              <a:t>（二）正确看待学生的生活态度</a:t>
            </a:r>
          </a:p>
          <a:p>
            <a:r>
              <a:rPr lang="zh-CN" altLang="en-US" dirty="0"/>
              <a:t>（三）指导学生进行生活实践</a:t>
            </a:r>
          </a:p>
          <a:p>
            <a:r>
              <a:rPr lang="zh-CN" altLang="en-US" dirty="0"/>
              <a:t>（四）要落实“教学做三合一”的理念</a:t>
            </a:r>
          </a:p>
          <a:p>
            <a:endParaRPr lang="zh-CN" altLang="en-US" dirty="0"/>
          </a:p>
        </p:txBody>
      </p:sp>
    </p:spTree>
    <p:extLst>
      <p:ext uri="{BB962C8B-B14F-4D97-AF65-F5344CB8AC3E}">
        <p14:creationId xmlns:p14="http://schemas.microsoft.com/office/powerpoint/2010/main" val="35911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1000"/>
                                        <p:tgtEl>
                                          <p:spTgt spid="3">
                                            <p:txEl>
                                              <p:pRg st="10" end="10"/>
                                            </p:txEl>
                                          </p:spTgt>
                                        </p:tgtEl>
                                      </p:cBhvr>
                                    </p:animEffect>
                                    <p:anim calcmode="lin" valueType="num">
                                      <p:cBhvr>
                                        <p:cTn id="5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1000"/>
                                        <p:tgtEl>
                                          <p:spTgt spid="3">
                                            <p:txEl>
                                              <p:pRg st="11" end="11"/>
                                            </p:txEl>
                                          </p:spTgt>
                                        </p:tgtEl>
                                      </p:cBhvr>
                                    </p:animEffect>
                                    <p:anim calcmode="lin" valueType="num">
                                      <p:cBhvr>
                                        <p:cTn id="6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BCBA41-576F-4D8E-A88E-AAEAD98796DB}"/>
              </a:ext>
            </a:extLst>
          </p:cNvPr>
          <p:cNvSpPr>
            <a:spLocks noGrp="1"/>
          </p:cNvSpPr>
          <p:nvPr>
            <p:ph type="title"/>
          </p:nvPr>
        </p:nvSpPr>
        <p:spPr/>
        <p:txBody>
          <a:bodyPr/>
          <a:lstStyle/>
          <a:p>
            <a:endParaRPr lang="zh-CN" altLang="en-US" dirty="0"/>
          </a:p>
        </p:txBody>
      </p:sp>
      <p:sp>
        <p:nvSpPr>
          <p:cNvPr id="3" name="内容占位符 2">
            <a:extLst>
              <a:ext uri="{FF2B5EF4-FFF2-40B4-BE49-F238E27FC236}">
                <a16:creationId xmlns:a16="http://schemas.microsoft.com/office/drawing/2014/main" id="{4A150A3F-C6D4-4414-87D7-7FF556F2011E}"/>
              </a:ext>
            </a:extLst>
          </p:cNvPr>
          <p:cNvSpPr>
            <a:spLocks noGrp="1"/>
          </p:cNvSpPr>
          <p:nvPr>
            <p:ph idx="1"/>
          </p:nvPr>
        </p:nvSpPr>
        <p:spPr/>
        <p:txBody>
          <a:bodyPr/>
          <a:lstStyle/>
          <a:p>
            <a:r>
              <a:rPr lang="zh-CN" altLang="en-US" dirty="0">
                <a:hlinkClick r:id="rId2" action="ppaction://hlinkfile"/>
              </a:rPr>
              <a:t>师徒结对的实质是深度学习</a:t>
            </a:r>
            <a:endParaRPr lang="zh-CN" altLang="en-US" dirty="0"/>
          </a:p>
        </p:txBody>
      </p:sp>
    </p:spTree>
    <p:extLst>
      <p:ext uri="{BB962C8B-B14F-4D97-AF65-F5344CB8AC3E}">
        <p14:creationId xmlns:p14="http://schemas.microsoft.com/office/powerpoint/2010/main" val="1875141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重点不突出</a:t>
            </a:r>
          </a:p>
        </p:txBody>
      </p:sp>
      <p:sp>
        <p:nvSpPr>
          <p:cNvPr id="3" name="内容占位符 2"/>
          <p:cNvSpPr>
            <a:spLocks noGrp="1"/>
          </p:cNvSpPr>
          <p:nvPr>
            <p:ph idx="1"/>
          </p:nvPr>
        </p:nvSpPr>
        <p:spPr/>
        <p:txBody>
          <a:bodyPr/>
          <a:lstStyle/>
          <a:p>
            <a:r>
              <a:rPr kumimoji="1" lang="zh-CN" altLang="en-US" dirty="0"/>
              <a:t>当然，教师在写作时跑题的现象不是特别多，大部分论文的文题不对应都是重点不突出，顾左右而言他，没有突出重点。</a:t>
            </a:r>
          </a:p>
        </p:txBody>
      </p:sp>
    </p:spTree>
    <p:extLst>
      <p:ext uri="{BB962C8B-B14F-4D97-AF65-F5344CB8AC3E}">
        <p14:creationId xmlns:p14="http://schemas.microsoft.com/office/powerpoint/2010/main" val="163084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212459-8DFE-46DE-A19B-9836DB7A2598}"/>
              </a:ext>
            </a:extLst>
          </p:cNvPr>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例：初中语文阅读教学策略研究</a:t>
            </a:r>
          </a:p>
        </p:txBody>
      </p:sp>
      <p:sp>
        <p:nvSpPr>
          <p:cNvPr id="3" name="内容占位符 2">
            <a:extLst>
              <a:ext uri="{FF2B5EF4-FFF2-40B4-BE49-F238E27FC236}">
                <a16:creationId xmlns:a16="http://schemas.microsoft.com/office/drawing/2014/main" id="{B9565233-1FE0-43CB-9E35-652800463D13}"/>
              </a:ext>
            </a:extLst>
          </p:cNvPr>
          <p:cNvSpPr>
            <a:spLocks noGrp="1"/>
          </p:cNvSpPr>
          <p:nvPr>
            <p:ph idx="1"/>
          </p:nvPr>
        </p:nvSpPr>
        <p:spPr/>
        <p:txBody>
          <a:bodyPr/>
          <a:lstStyle/>
          <a:p>
            <a:r>
              <a:rPr lang="zh-CN" altLang="en-US" b="1" dirty="0"/>
              <a:t>        一、初中语文阅读教学中的现状分析</a:t>
            </a:r>
            <a:endParaRPr lang="en-US" altLang="zh-CN" b="1" dirty="0"/>
          </a:p>
          <a:p>
            <a:r>
              <a:rPr lang="zh-CN" altLang="en-US" dirty="0"/>
              <a:t>        （一）语文阅读教学课堂</a:t>
            </a:r>
            <a:r>
              <a:rPr lang="zh-CN" altLang="en-US" dirty="0">
                <a:solidFill>
                  <a:srgbClr val="FF0000"/>
                </a:solidFill>
              </a:rPr>
              <a:t>讲授不出彩</a:t>
            </a:r>
          </a:p>
          <a:p>
            <a:r>
              <a:rPr lang="zh-CN" altLang="en-US" dirty="0"/>
              <a:t>        从心理学的角度上来讲，</a:t>
            </a:r>
            <a:r>
              <a:rPr lang="en-US" altLang="zh-CN" dirty="0"/>
              <a:t>7-9</a:t>
            </a:r>
            <a:r>
              <a:rPr lang="zh-CN" altLang="en-US" dirty="0"/>
              <a:t>年级的</a:t>
            </a:r>
            <a:r>
              <a:rPr lang="zh-CN" altLang="en-US" dirty="0">
                <a:solidFill>
                  <a:srgbClr val="FF0000"/>
                </a:solidFill>
              </a:rPr>
              <a:t>学生</a:t>
            </a:r>
            <a:r>
              <a:rPr lang="zh-CN" altLang="en-US" dirty="0"/>
              <a:t>应该对周围的一切都感到新奇，呈现在他们面前的是一个未知的世界。</a:t>
            </a:r>
            <a:r>
              <a:rPr lang="zh-CN" altLang="en-US" dirty="0">
                <a:solidFill>
                  <a:srgbClr val="00B0F0"/>
                </a:solidFill>
              </a:rPr>
              <a:t>（学生）</a:t>
            </a:r>
            <a:r>
              <a:rPr lang="zh-CN" altLang="en-US" dirty="0">
                <a:solidFill>
                  <a:srgbClr val="FF0000"/>
                </a:solidFill>
              </a:rPr>
              <a:t>对语文课堂更应该是如此</a:t>
            </a:r>
            <a:r>
              <a:rPr lang="zh-CN" altLang="en-US" dirty="0"/>
              <a:t>，因为语文课程中天文地理、自然传奇无所不包，在这样一个精彩纷呈的课堂中应该看到的是一双双渴求知识的眼睛。但是再看一看我们的</a:t>
            </a:r>
            <a:r>
              <a:rPr lang="zh-CN" altLang="en-US" dirty="0">
                <a:solidFill>
                  <a:srgbClr val="FF0000"/>
                </a:solidFill>
              </a:rPr>
              <a:t>学生在语文阅读课堂上在干些什么</a:t>
            </a:r>
            <a:r>
              <a:rPr lang="zh-CN" altLang="en-US" dirty="0"/>
              <a:t>，偷偷看课外书的不乏其人，打瞌睡、睡懒觉的更是大有人在。难道沉淀着几千年优秀文化的</a:t>
            </a:r>
            <a:r>
              <a:rPr lang="zh-CN" altLang="en-US" dirty="0">
                <a:solidFill>
                  <a:srgbClr val="FF0000"/>
                </a:solidFill>
              </a:rPr>
              <a:t>语文课就这么让人乏味吗</a:t>
            </a:r>
            <a:r>
              <a:rPr lang="zh-CN" altLang="en-US" dirty="0"/>
              <a:t>，这不得不引起语文教育者的反思。</a:t>
            </a:r>
          </a:p>
          <a:p>
            <a:endParaRPr lang="zh-CN" altLang="en-US" dirty="0"/>
          </a:p>
        </p:txBody>
      </p:sp>
    </p:spTree>
    <p:extLst>
      <p:ext uri="{BB962C8B-B14F-4D97-AF65-F5344CB8AC3E}">
        <p14:creationId xmlns:p14="http://schemas.microsoft.com/office/powerpoint/2010/main" val="681160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395365-D46B-4476-A35B-C4406F6AEDC6}"/>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FC6A288B-73AE-44D2-BF36-30D49DEDE428}"/>
              </a:ext>
            </a:extLst>
          </p:cNvPr>
          <p:cNvSpPr>
            <a:spLocks noGrp="1"/>
          </p:cNvSpPr>
          <p:nvPr>
            <p:ph idx="1"/>
          </p:nvPr>
        </p:nvSpPr>
        <p:spPr/>
        <p:txBody>
          <a:bodyPr/>
          <a:lstStyle/>
          <a:p>
            <a:r>
              <a:rPr lang="zh-CN" altLang="en-US" dirty="0">
                <a:hlinkClick r:id="rId2" action="ppaction://hlinkfile"/>
              </a:rPr>
              <a:t>全媒体背景下微信在高中德育工作中的运用</a:t>
            </a:r>
            <a:endParaRPr lang="zh-CN" altLang="en-US" dirty="0"/>
          </a:p>
        </p:txBody>
      </p:sp>
    </p:spTree>
    <p:extLst>
      <p:ext uri="{BB962C8B-B14F-4D97-AF65-F5344CB8AC3E}">
        <p14:creationId xmlns:p14="http://schemas.microsoft.com/office/powerpoint/2010/main" val="1669543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latin typeface="黑体" panose="02010609060101010101" pitchFamily="49" charset="-122"/>
                <a:ea typeface="黑体" panose="02010609060101010101" pitchFamily="49" charset="-122"/>
              </a:rPr>
              <a:t>修改方法</a:t>
            </a:r>
          </a:p>
        </p:txBody>
      </p:sp>
      <p:sp>
        <p:nvSpPr>
          <p:cNvPr id="3" name="内容占位符 2"/>
          <p:cNvSpPr>
            <a:spLocks noGrp="1"/>
          </p:cNvSpPr>
          <p:nvPr>
            <p:ph idx="1"/>
          </p:nvPr>
        </p:nvSpPr>
        <p:spPr/>
        <p:txBody>
          <a:bodyPr/>
          <a:lstStyle/>
          <a:p>
            <a:r>
              <a:rPr kumimoji="1" lang="en-US" altLang="zh-CN" dirty="0"/>
              <a:t>1.</a:t>
            </a:r>
            <a:r>
              <a:rPr kumimoji="1" lang="zh-CN" altLang="en-US" dirty="0"/>
              <a:t>调整内容使内容符合主题</a:t>
            </a:r>
            <a:endParaRPr kumimoji="1" lang="en-US" altLang="zh-CN" dirty="0"/>
          </a:p>
          <a:p>
            <a:r>
              <a:rPr kumimoji="1" lang="en-US" altLang="zh-CN" dirty="0"/>
              <a:t>2.</a:t>
            </a:r>
            <a:r>
              <a:rPr kumimoji="1" lang="zh-CN" altLang="en-US" dirty="0"/>
              <a:t> </a:t>
            </a:r>
            <a:r>
              <a:rPr kumimoji="1" lang="zh-CN" altLang="en-US" dirty="0">
                <a:hlinkClick r:id="rId2" action="ppaction://hlinksldjump"/>
              </a:rPr>
              <a:t>修改标题以适应内容</a:t>
            </a:r>
            <a:r>
              <a:rPr kumimoji="1" lang="zh-CN" altLang="en-US" dirty="0"/>
              <a:t>（在不改变文章整体的情况下）</a:t>
            </a:r>
          </a:p>
        </p:txBody>
      </p:sp>
    </p:spTree>
    <p:extLst>
      <p:ext uri="{BB962C8B-B14F-4D97-AF65-F5344CB8AC3E}">
        <p14:creationId xmlns:p14="http://schemas.microsoft.com/office/powerpoint/2010/main" val="121871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896818-AE72-45A9-9726-FABABE1C3443}"/>
              </a:ext>
            </a:extLst>
          </p:cNvPr>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解决文题不对应的方法</a:t>
            </a:r>
          </a:p>
        </p:txBody>
      </p:sp>
      <p:sp>
        <p:nvSpPr>
          <p:cNvPr id="3" name="内容占位符 2">
            <a:extLst>
              <a:ext uri="{FF2B5EF4-FFF2-40B4-BE49-F238E27FC236}">
                <a16:creationId xmlns:a16="http://schemas.microsoft.com/office/drawing/2014/main" id="{366A3C1B-623E-474F-98FE-A6B536C3A8BF}"/>
              </a:ext>
            </a:extLst>
          </p:cNvPr>
          <p:cNvSpPr>
            <a:spLocks noGrp="1"/>
          </p:cNvSpPr>
          <p:nvPr>
            <p:ph idx="1"/>
          </p:nvPr>
        </p:nvSpPr>
        <p:spPr/>
        <p:txBody>
          <a:bodyPr/>
          <a:lstStyle/>
          <a:p>
            <a:r>
              <a:rPr lang="en-US" altLang="zh-CN" dirty="0"/>
              <a:t>1.</a:t>
            </a:r>
            <a:r>
              <a:rPr lang="zh-CN" altLang="en-US" dirty="0"/>
              <a:t>自己读</a:t>
            </a:r>
            <a:endParaRPr lang="en-US" altLang="zh-CN" dirty="0"/>
          </a:p>
          <a:p>
            <a:r>
              <a:rPr lang="en-US" altLang="zh-CN" dirty="0"/>
              <a:t>2.</a:t>
            </a:r>
            <a:r>
              <a:rPr lang="zh-CN" altLang="en-US" dirty="0"/>
              <a:t>读给他人听</a:t>
            </a:r>
            <a:endParaRPr lang="en-US" altLang="zh-CN" dirty="0"/>
          </a:p>
          <a:p>
            <a:r>
              <a:rPr lang="en-US" altLang="zh-CN" dirty="0"/>
              <a:t>3.</a:t>
            </a:r>
            <a:r>
              <a:rPr lang="zh-CN" altLang="en-US" dirty="0"/>
              <a:t>请他人读</a:t>
            </a:r>
          </a:p>
        </p:txBody>
      </p:sp>
    </p:spTree>
    <p:extLst>
      <p:ext uri="{BB962C8B-B14F-4D97-AF65-F5344CB8AC3E}">
        <p14:creationId xmlns:p14="http://schemas.microsoft.com/office/powerpoint/2010/main" val="1972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p:txBody>
          <a:bodyPr/>
          <a:lstStyle/>
          <a:p>
            <a:pPr marL="0" indent="0" algn="ctr">
              <a:buNone/>
            </a:pPr>
            <a:endParaRPr kumimoji="1" lang="zh-CN" altLang="en-US" dirty="0"/>
          </a:p>
        </p:txBody>
      </p:sp>
      <p:sp>
        <p:nvSpPr>
          <p:cNvPr id="4" name="矩形 3">
            <a:extLst>
              <a:ext uri="{FF2B5EF4-FFF2-40B4-BE49-F238E27FC236}">
                <a16:creationId xmlns:a16="http://schemas.microsoft.com/office/drawing/2014/main" id="{F7BBEFBA-C839-4F26-BB93-1130C9E54AA6}"/>
              </a:ext>
            </a:extLst>
          </p:cNvPr>
          <p:cNvSpPr/>
          <p:nvPr/>
        </p:nvSpPr>
        <p:spPr>
          <a:xfrm>
            <a:off x="4355782" y="2190240"/>
            <a:ext cx="3877986" cy="1569660"/>
          </a:xfrm>
          <a:prstGeom prst="rect">
            <a:avLst/>
          </a:prstGeom>
          <a:noFill/>
        </p:spPr>
        <p:txBody>
          <a:bodyPr wrap="none" lIns="91440" tIns="45720" rIns="91440" bIns="45720">
            <a:spAutoFit/>
          </a:bodyPr>
          <a:lstStyle/>
          <a:p>
            <a:pPr algn="ctr"/>
            <a:r>
              <a:rPr kumimoji="1" lang="zh-CN" altLang="en-US" sz="9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谢谢！</a:t>
            </a:r>
            <a:endParaRPr lang="zh-CN" altLang="en-US" sz="9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25396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库">
  <a:themeElements>
    <a:clrScheme name="库">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库">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库">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docProps/app.xml><?xml version="1.0" encoding="utf-8"?>
<Properties xmlns="http://schemas.openxmlformats.org/officeDocument/2006/extended-properties" xmlns:vt="http://schemas.openxmlformats.org/officeDocument/2006/docPropsVTypes">
  <Template>Gallery</Template>
  <TotalTime>284</TotalTime>
  <Words>1463</Words>
  <Application>Microsoft Office PowerPoint</Application>
  <PresentationFormat>宽屏</PresentationFormat>
  <Paragraphs>76</Paragraphs>
  <Slides>24</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等线 Light</vt:lpstr>
      <vt:lpstr>黑体</vt:lpstr>
      <vt:lpstr>宋体</vt:lpstr>
      <vt:lpstr>Arial</vt:lpstr>
      <vt:lpstr>Palatino Linotype</vt:lpstr>
      <vt:lpstr>库</vt:lpstr>
      <vt:lpstr>论文写作问题反馈与修改建议</vt:lpstr>
      <vt:lpstr>教育论文的构成要素</vt:lpstr>
      <vt:lpstr>好的教育论文的标准</vt:lpstr>
      <vt:lpstr>浅谈文言文教学中的诵读指导       ——以《兰亭集序》、《赤壁赋》为例浅谈诵读在文言文教学中的作用  </vt:lpstr>
      <vt:lpstr>论证方式</vt:lpstr>
      <vt:lpstr>立论:</vt:lpstr>
      <vt:lpstr>PowerPoint 演示文稿</vt:lpstr>
      <vt:lpstr>驳论：</vt:lpstr>
      <vt:lpstr>PowerPoint 演示文稿</vt:lpstr>
      <vt:lpstr>PowerPoint 演示文稿</vt:lpstr>
      <vt:lpstr>PowerPoint 演示文稿</vt:lpstr>
      <vt:lpstr>文题对应</vt:lpstr>
      <vt:lpstr>文题对应</vt:lpstr>
      <vt:lpstr>例：核心素养背景下创新学校发展的思考与实践 </vt:lpstr>
      <vt:lpstr>跑题</vt:lpstr>
      <vt:lpstr>跑题</vt:lpstr>
      <vt:lpstr>PowerPoint 演示文稿</vt:lpstr>
      <vt:lpstr>PowerPoint 演示文稿</vt:lpstr>
      <vt:lpstr>重点不突出</vt:lpstr>
      <vt:lpstr>例：初中语文阅读教学策略研究</vt:lpstr>
      <vt:lpstr>PowerPoint 演示文稿</vt:lpstr>
      <vt:lpstr>修改方法</vt:lpstr>
      <vt:lpstr>解决文题不对应的方法</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论文写作指导（三）</dc:title>
  <dc:creator>Microsoft Office 用户</dc:creator>
  <cp:lastModifiedBy>微软用户</cp:lastModifiedBy>
  <cp:revision>35</cp:revision>
  <dcterms:created xsi:type="dcterms:W3CDTF">2017-07-10T11:17:30Z</dcterms:created>
  <dcterms:modified xsi:type="dcterms:W3CDTF">2017-07-11T05:59:12Z</dcterms:modified>
</cp:coreProperties>
</file>