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97" r:id="rId4"/>
    <p:sldId id="303" r:id="rId5"/>
    <p:sldId id="284" r:id="rId6"/>
    <p:sldId id="292" r:id="rId7"/>
    <p:sldId id="290" r:id="rId8"/>
    <p:sldId id="289" r:id="rId9"/>
    <p:sldId id="293" r:id="rId10"/>
    <p:sldId id="294" r:id="rId11"/>
    <p:sldId id="288" r:id="rId12"/>
    <p:sldId id="286" r:id="rId13"/>
    <p:sldId id="295" r:id="rId14"/>
    <p:sldId id="305" r:id="rId15"/>
    <p:sldId id="306" r:id="rId16"/>
    <p:sldId id="307" r:id="rId17"/>
    <p:sldId id="298" r:id="rId18"/>
    <p:sldId id="302" r:id="rId19"/>
    <p:sldId id="285" r:id="rId20"/>
    <p:sldId id="280" r:id="rId21"/>
    <p:sldId id="281" r:id="rId22"/>
    <p:sldId id="282" r:id="rId23"/>
    <p:sldId id="283" r:id="rId24"/>
    <p:sldId id="274" r:id="rId25"/>
    <p:sldId id="276" r:id="rId26"/>
    <p:sldId id="301" r:id="rId27"/>
    <p:sldId id="258" r:id="rId28"/>
    <p:sldId id="257" r:id="rId29"/>
    <p:sldId id="259" r:id="rId30"/>
    <p:sldId id="260" r:id="rId31"/>
    <p:sldId id="261" r:id="rId32"/>
    <p:sldId id="262" r:id="rId33"/>
    <p:sldId id="263" r:id="rId34"/>
    <p:sldId id="271" r:id="rId35"/>
    <p:sldId id="268" r:id="rId36"/>
    <p:sldId id="269" r:id="rId37"/>
    <p:sldId id="270" r:id="rId38"/>
    <p:sldId id="308" r:id="rId39"/>
    <p:sldId id="265" r:id="rId4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en" initials="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706" autoAdjust="0"/>
  </p:normalViewPr>
  <p:slideViewPr>
    <p:cSldViewPr>
      <p:cViewPr varScale="1">
        <p:scale>
          <a:sx n="107" d="100"/>
          <a:sy n="107" d="100"/>
        </p:scale>
        <p:origin x="-11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www.3edu.ne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fontScale="90000"/>
          </a:bodyPr>
          <a:lstStyle/>
          <a:p>
            <a:r>
              <a:rPr lang="zh-CN" altLang="en-US" dirty="0" smtClean="0">
                <a:latin typeface="方正粗宋简体" pitchFamily="2" charset="-122"/>
                <a:ea typeface="方正粗宋简体" pitchFamily="2" charset="-122"/>
              </a:rPr>
              <a:t>论文写作问题反馈与修改意见</a:t>
            </a:r>
            <a:br>
              <a:rPr lang="en-US" altLang="zh-CN" dirty="0" smtClean="0">
                <a:latin typeface="方正粗宋简体" pitchFamily="2" charset="-122"/>
                <a:ea typeface="方正粗宋简体" pitchFamily="2" charset="-122"/>
              </a:rPr>
            </a:br>
            <a:r>
              <a:rPr lang="en-US" altLang="zh-CN" sz="3600" dirty="0" smtClean="0">
                <a:latin typeface="方正北魏楷书简体" pitchFamily="2" charset="-122"/>
                <a:ea typeface="方正北魏楷书简体" pitchFamily="2" charset="-122"/>
              </a:rPr>
              <a:t>——</a:t>
            </a:r>
            <a:r>
              <a:rPr lang="zh-CN" altLang="en-US" sz="3600" dirty="0" smtClean="0">
                <a:latin typeface="方正北魏楷书简体" pitchFamily="2" charset="-122"/>
                <a:ea typeface="方正北魏楷书简体" pitchFamily="2" charset="-122"/>
              </a:rPr>
              <a:t>摘要、关键词、作者简介和参考文献规范</a:t>
            </a:r>
            <a:endParaRPr lang="zh-CN" altLang="en-US" sz="3600" dirty="0">
              <a:latin typeface="方正北魏楷书简体" pitchFamily="2" charset="-122"/>
              <a:ea typeface="方正北魏楷书简体" pitchFamily="2" charset="-122"/>
            </a:endParaRPr>
          </a:p>
        </p:txBody>
      </p:sp>
      <p:sp>
        <p:nvSpPr>
          <p:cNvPr id="3" name="副标题 2"/>
          <p:cNvSpPr>
            <a:spLocks noGrp="1"/>
          </p:cNvSpPr>
          <p:nvPr>
            <p:ph type="subTitle" idx="1"/>
          </p:nvPr>
        </p:nvSpPr>
        <p:spPr/>
        <p:txBody>
          <a:bodyPr/>
          <a:lstStyle/>
          <a:p>
            <a:r>
              <a:rPr lang="en-US" altLang="zh-CN" dirty="0" smtClean="0">
                <a:ln/>
                <a:solidFill>
                  <a:schemeClr val="tx1"/>
                </a:solidFill>
                <a:effectLst>
                  <a:outerShdw blurRad="38100" dist="19050" dir="2700000" algn="tl" rotWithShape="0">
                    <a:schemeClr val="dk1">
                      <a:alpha val="40000"/>
                    </a:schemeClr>
                  </a:outerShdw>
                </a:effectLst>
              </a:rPr>
              <a:t>《</a:t>
            </a:r>
            <a:r>
              <a:rPr lang="zh-CN" altLang="en-US" dirty="0" smtClean="0">
                <a:ln/>
                <a:solidFill>
                  <a:schemeClr val="tx1"/>
                </a:solidFill>
                <a:effectLst>
                  <a:outerShdw blurRad="38100" dist="19050" dir="2700000" algn="tl" rotWithShape="0">
                    <a:schemeClr val="dk1">
                      <a:alpha val="40000"/>
                    </a:schemeClr>
                  </a:outerShdw>
                </a:effectLst>
              </a:rPr>
              <a:t>教师教育论坛</a:t>
            </a:r>
            <a:r>
              <a:rPr lang="en-US" altLang="zh-CN" dirty="0" smtClean="0">
                <a:ln/>
                <a:solidFill>
                  <a:schemeClr val="tx1"/>
                </a:solidFill>
                <a:effectLst>
                  <a:outerShdw blurRad="38100" dist="19050" dir="2700000" algn="tl" rotWithShape="0">
                    <a:schemeClr val="dk1">
                      <a:alpha val="40000"/>
                    </a:schemeClr>
                  </a:outerShdw>
                </a:effectLst>
              </a:rPr>
              <a:t>》</a:t>
            </a:r>
            <a:r>
              <a:rPr lang="zh-CN" altLang="en-US" dirty="0" smtClean="0">
                <a:ln/>
                <a:solidFill>
                  <a:schemeClr val="tx1"/>
                </a:solidFill>
                <a:effectLst>
                  <a:outerShdw blurRad="38100" dist="19050" dir="2700000" algn="tl" rotWithShape="0">
                    <a:schemeClr val="dk1">
                      <a:alpha val="40000"/>
                    </a:schemeClr>
                  </a:outerShdw>
                </a:effectLst>
              </a:rPr>
              <a:t>杂志编辑</a:t>
            </a:r>
            <a:endParaRPr lang="zh-CN" altLang="en-US" dirty="0" smtClean="0">
              <a:ln/>
              <a:solidFill>
                <a:schemeClr val="tx1"/>
              </a:solidFill>
              <a:effectLst>
                <a:outerShdw blurRad="38100" dist="19050" dir="2700000" algn="tl" rotWithShape="0">
                  <a:schemeClr val="dk1">
                    <a:alpha val="40000"/>
                  </a:schemeClr>
                </a:outerShdw>
              </a:effectLst>
            </a:endParaRPr>
          </a:p>
          <a:p>
            <a:r>
              <a:rPr lang="zh-CN" altLang="en-US" dirty="0" smtClean="0">
                <a:ln/>
                <a:solidFill>
                  <a:schemeClr val="tx1"/>
                </a:solidFill>
                <a:effectLst>
                  <a:outerShdw blurRad="38100" dist="19050" dir="2700000" algn="tl" rotWithShape="0">
                    <a:schemeClr val="dk1">
                      <a:alpha val="40000"/>
                    </a:schemeClr>
                  </a:outerShdw>
                </a:effectLst>
              </a:rPr>
              <a:t> 彭  慧</a:t>
            </a:r>
            <a:endParaRPr lang="zh-CN" altLang="en-US" dirty="0" smtClean="0">
              <a:ln/>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什么是完整的论文？</a:t>
            </a:r>
            <a:endParaRPr lang="zh-CN" altLang="en-US" dirty="0"/>
          </a:p>
        </p:txBody>
      </p:sp>
      <p:sp>
        <p:nvSpPr>
          <p:cNvPr id="3" name="内容占位符 2"/>
          <p:cNvSpPr>
            <a:spLocks noGrp="1"/>
          </p:cNvSpPr>
          <p:nvPr>
            <p:ph idx="1"/>
          </p:nvPr>
        </p:nvSpPr>
        <p:spPr/>
        <p:txBody>
          <a:bodyPr/>
          <a:lstStyle/>
          <a:p>
            <a:r>
              <a:rPr lang="zh-CN" altLang="en-US" dirty="0" smtClean="0"/>
              <a:t>题目</a:t>
            </a:r>
            <a:endParaRPr lang="en-US" altLang="zh-CN" dirty="0" smtClean="0"/>
          </a:p>
          <a:p>
            <a:r>
              <a:rPr lang="zh-CN" altLang="en-US" dirty="0" smtClean="0"/>
              <a:t>作者简介</a:t>
            </a:r>
            <a:endParaRPr lang="en-US" altLang="zh-CN" dirty="0" smtClean="0"/>
          </a:p>
          <a:p>
            <a:r>
              <a:rPr lang="zh-CN" altLang="en-US" dirty="0" smtClean="0"/>
              <a:t>摘要</a:t>
            </a:r>
            <a:endParaRPr lang="en-US" altLang="zh-CN" dirty="0" smtClean="0"/>
          </a:p>
          <a:p>
            <a:r>
              <a:rPr lang="zh-CN" altLang="en-US" dirty="0" smtClean="0"/>
              <a:t>关键词</a:t>
            </a:r>
            <a:endParaRPr lang="en-US" altLang="zh-CN" dirty="0" smtClean="0"/>
          </a:p>
          <a:p>
            <a:r>
              <a:rPr lang="zh-CN" altLang="en-US" dirty="0" smtClean="0"/>
              <a:t>正文</a:t>
            </a:r>
            <a:endParaRPr lang="en-US" altLang="zh-CN" dirty="0" smtClean="0"/>
          </a:p>
          <a:p>
            <a:r>
              <a:rPr lang="zh-CN" altLang="en-US" dirty="0" smtClean="0"/>
              <a:t>参考文献</a:t>
            </a:r>
            <a:endParaRPr lang="en-US" altLang="zh-CN" dirty="0" smtClean="0"/>
          </a:p>
        </p:txBody>
      </p:sp>
      <p:sp>
        <p:nvSpPr>
          <p:cNvPr id="1026" name="AutoShape 2" descr="http://img0.imgtn.bdimg.com/it/u=2412591675,3091828537&amp;fm=26&amp;gp=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1028" name="AutoShape 4" descr="http://img0.imgtn.bdimg.com/it/u=2412591675,3091828537&amp;fm=26&amp;gp=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pic>
        <p:nvPicPr>
          <p:cNvPr id="1030" name="Picture 6" descr="http://img12.3lian.com/gaoqing02/04/49/05.jpg"/>
          <p:cNvPicPr>
            <a:picLocks noChangeAspect="1" noChangeArrowheads="1"/>
          </p:cNvPicPr>
          <p:nvPr/>
        </p:nvPicPr>
        <p:blipFill>
          <a:blip r:embed="rId1" cstate="print"/>
          <a:srcRect/>
          <a:stretch>
            <a:fillRect/>
          </a:stretch>
        </p:blipFill>
        <p:spPr bwMode="auto">
          <a:xfrm>
            <a:off x="4409982" y="2924944"/>
            <a:ext cx="4100922" cy="2590057"/>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摘要的定义</a:t>
            </a:r>
            <a:endParaRPr lang="zh-CN" altLang="en-US" dirty="0"/>
          </a:p>
        </p:txBody>
      </p:sp>
      <p:sp>
        <p:nvSpPr>
          <p:cNvPr id="3" name="内容占位符 2"/>
          <p:cNvSpPr>
            <a:spLocks noGrp="1"/>
          </p:cNvSpPr>
          <p:nvPr>
            <p:ph idx="1"/>
          </p:nvPr>
        </p:nvSpPr>
        <p:spPr/>
        <p:txBody>
          <a:bodyPr/>
          <a:lstStyle/>
          <a:p>
            <a:r>
              <a:rPr lang="zh-CN" altLang="en-US" dirty="0" smtClean="0"/>
              <a:t>摘要：以提供文献内容梗概为目的</a:t>
            </a:r>
            <a:r>
              <a:rPr lang="en-US" altLang="zh-CN" dirty="0" smtClean="0"/>
              <a:t>, </a:t>
            </a:r>
            <a:r>
              <a:rPr lang="zh-CN" altLang="en-US" dirty="0" smtClean="0"/>
              <a:t>不加评论和补充解释，简明、确切地记述文献重要内容的短文。</a:t>
            </a:r>
            <a:endParaRPr lang="zh-CN" altLang="en-US" dirty="0" smtClean="0"/>
          </a:p>
        </p:txBody>
      </p:sp>
      <p:sp>
        <p:nvSpPr>
          <p:cNvPr id="1026" name="AutoShape 2" descr="http://img0.imgtn.bdimg.com/it/u=2412591675,3091828537&amp;fm=26&amp;gp=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
        <p:nvSpPr>
          <p:cNvPr id="1028" name="AutoShape 4" descr="http://img0.imgtn.bdimg.com/it/u=2412591675,3091828537&amp;fm=26&amp;gp=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摘要的作用</a:t>
            </a:r>
            <a:endParaRPr lang="zh-CN" altLang="en-US" dirty="0"/>
          </a:p>
        </p:txBody>
      </p:sp>
      <p:sp>
        <p:nvSpPr>
          <p:cNvPr id="3" name="内容占位符 2"/>
          <p:cNvSpPr>
            <a:spLocks noGrp="1"/>
          </p:cNvSpPr>
          <p:nvPr>
            <p:ph idx="1"/>
          </p:nvPr>
        </p:nvSpPr>
        <p:spPr/>
        <p:txBody>
          <a:bodyPr/>
          <a:lstStyle/>
          <a:p>
            <a:r>
              <a:rPr lang="zh-CN" altLang="en-US" dirty="0" smtClean="0"/>
              <a:t>对编辑而言</a:t>
            </a:r>
            <a:endParaRPr lang="en-US" altLang="zh-CN" dirty="0" smtClean="0"/>
          </a:p>
          <a:p>
            <a:r>
              <a:rPr lang="zh-CN" altLang="en-US" dirty="0" smtClean="0"/>
              <a:t>对作者而言</a:t>
            </a:r>
            <a:endParaRPr lang="en-US" altLang="zh-CN" dirty="0" smtClean="0"/>
          </a:p>
          <a:p>
            <a:r>
              <a:rPr lang="zh-CN" altLang="en-US" dirty="0" smtClean="0"/>
              <a:t>对读者而言</a:t>
            </a: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摘要的类型</a:t>
            </a:r>
            <a:endParaRPr lang="zh-CN" altLang="en-US" dirty="0"/>
          </a:p>
        </p:txBody>
      </p:sp>
      <p:sp>
        <p:nvSpPr>
          <p:cNvPr id="3" name="内容占位符 2"/>
          <p:cNvSpPr>
            <a:spLocks noGrp="1"/>
          </p:cNvSpPr>
          <p:nvPr>
            <p:ph idx="1"/>
          </p:nvPr>
        </p:nvSpPr>
        <p:spPr/>
        <p:txBody>
          <a:bodyPr>
            <a:normAutofit/>
          </a:bodyPr>
          <a:lstStyle/>
          <a:p>
            <a:r>
              <a:rPr lang="zh-CN" altLang="en-US" dirty="0" smtClean="0"/>
              <a:t>指示性摘要（</a:t>
            </a:r>
            <a:r>
              <a:rPr lang="en-US" altLang="zh-CN" dirty="0" smtClean="0"/>
              <a:t>50</a:t>
            </a:r>
            <a:r>
              <a:rPr lang="zh-CN" altLang="en-US" dirty="0" smtClean="0"/>
              <a:t>～</a:t>
            </a:r>
            <a:r>
              <a:rPr lang="en-US" altLang="zh-CN" dirty="0" smtClean="0"/>
              <a:t>150</a:t>
            </a:r>
            <a:r>
              <a:rPr lang="zh-CN" altLang="en-US" dirty="0" smtClean="0"/>
              <a:t>字）</a:t>
            </a:r>
            <a:endParaRPr lang="en-US" altLang="zh-CN" dirty="0" smtClean="0"/>
          </a:p>
          <a:p>
            <a:r>
              <a:rPr lang="zh-CN" altLang="en-US" dirty="0" smtClean="0"/>
              <a:t>报道性摘要（</a:t>
            </a:r>
            <a:r>
              <a:rPr lang="en-US" altLang="zh-CN" dirty="0" smtClean="0"/>
              <a:t>150</a:t>
            </a:r>
            <a:r>
              <a:rPr lang="zh-CN" altLang="en-US" dirty="0" smtClean="0"/>
              <a:t>～</a:t>
            </a:r>
            <a:r>
              <a:rPr lang="en-US" altLang="zh-CN" dirty="0" smtClean="0"/>
              <a:t>200</a:t>
            </a:r>
            <a:r>
              <a:rPr lang="zh-CN" altLang="en-US" dirty="0" smtClean="0"/>
              <a:t>字）（</a:t>
            </a:r>
            <a:r>
              <a:rPr lang="zh-CN" altLang="en-US" b="1" dirty="0" smtClean="0">
                <a:solidFill>
                  <a:srgbClr val="FF0000"/>
                </a:solidFill>
              </a:rPr>
              <a:t>最佳类型</a:t>
            </a:r>
            <a:r>
              <a:rPr lang="zh-CN" altLang="en-US" dirty="0" smtClean="0"/>
              <a:t>）</a:t>
            </a:r>
            <a:endParaRPr lang="en-US" altLang="zh-CN" dirty="0" smtClean="0"/>
          </a:p>
          <a:p>
            <a:r>
              <a:rPr lang="zh-CN" altLang="en-US" dirty="0" smtClean="0"/>
              <a:t>指示</a:t>
            </a:r>
            <a:r>
              <a:rPr lang="en-US" altLang="zh-CN" dirty="0" smtClean="0"/>
              <a:t>/</a:t>
            </a:r>
            <a:r>
              <a:rPr lang="zh-CN" altLang="en-US" dirty="0" smtClean="0"/>
              <a:t>报道性摘要（</a:t>
            </a:r>
            <a:r>
              <a:rPr lang="en-US" altLang="zh-CN" dirty="0" smtClean="0"/>
              <a:t>50</a:t>
            </a:r>
            <a:r>
              <a:rPr lang="zh-CN" altLang="en-US" dirty="0" smtClean="0"/>
              <a:t>～</a:t>
            </a:r>
            <a:r>
              <a:rPr lang="en-US" altLang="zh-CN" dirty="0" smtClean="0"/>
              <a:t>150</a:t>
            </a:r>
            <a:r>
              <a:rPr lang="zh-CN" altLang="en-US" dirty="0" smtClean="0"/>
              <a:t>字）</a:t>
            </a:r>
            <a:endParaRPr lang="en-US" altLang="zh-CN" dirty="0" smtClean="0"/>
          </a:p>
          <a:p>
            <a:endParaRPr lang="en-US" altLang="zh-CN" dirty="0" smtClean="0"/>
          </a:p>
          <a:p>
            <a:r>
              <a:rPr lang="zh-CN" altLang="en-US" dirty="0" smtClean="0"/>
              <a:t>包括四要素：</a:t>
            </a:r>
            <a:r>
              <a:rPr lang="zh-CN" altLang="en-US" b="1" dirty="0" smtClean="0">
                <a:solidFill>
                  <a:srgbClr val="FF0000"/>
                </a:solidFill>
              </a:rPr>
              <a:t>目的、方法、结果、结论</a:t>
            </a:r>
            <a:endParaRPr lang="en-US" altLang="zh-CN" b="1" dirty="0" smtClean="0">
              <a:solidFill>
                <a:srgbClr val="FF0000"/>
              </a:solidFill>
            </a:endParaRPr>
          </a:p>
          <a:p>
            <a:r>
              <a:rPr lang="zh-CN" altLang="en-US" dirty="0" smtClean="0"/>
              <a:t>“准确、简洁地向读者传递与论文等量的信息”</a:t>
            </a:r>
            <a:endParaRPr lang="zh-CN" altLang="en-US" b="1" dirty="0" smtClean="0">
              <a:solidFill>
                <a:srgbClr val="FF0000"/>
              </a:solidFill>
            </a:endParaRPr>
          </a:p>
          <a:p>
            <a:endParaRPr lang="zh-CN" altLang="en-US" dirty="0" smtClean="0"/>
          </a:p>
          <a:p>
            <a:endParaRPr lang="zh-CN" altLang="en-US" dirty="0" smtClean="0"/>
          </a:p>
          <a:p>
            <a:endParaRPr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摘要写法的问题（</a:t>
            </a:r>
            <a:r>
              <a:rPr lang="en-US" altLang="zh-CN" dirty="0" smtClean="0"/>
              <a:t>1</a:t>
            </a:r>
            <a:r>
              <a:rPr lang="zh-CN" altLang="en-US" dirty="0" smtClean="0"/>
              <a:t>）</a:t>
            </a:r>
            <a:endParaRPr lang="zh-CN" altLang="en-US" dirty="0"/>
          </a:p>
        </p:txBody>
      </p:sp>
      <p:sp>
        <p:nvSpPr>
          <p:cNvPr id="3" name="内容占位符 2"/>
          <p:cNvSpPr>
            <a:spLocks noGrp="1"/>
          </p:cNvSpPr>
          <p:nvPr>
            <p:ph idx="1"/>
          </p:nvPr>
        </p:nvSpPr>
        <p:spPr/>
        <p:txBody>
          <a:bodyPr>
            <a:normAutofit fontScale="77500" lnSpcReduction="20000"/>
          </a:bodyPr>
          <a:lstStyle/>
          <a:p>
            <a:pPr algn="ctr">
              <a:buNone/>
            </a:pPr>
            <a:r>
              <a:rPr lang="zh-CN" altLang="zh-CN" b="1" dirty="0" smtClean="0"/>
              <a:t>打造以学生为主体的自主音乐课堂</a:t>
            </a:r>
            <a:endParaRPr lang="en-US" altLang="zh-CN" b="1" dirty="0" smtClean="0"/>
          </a:p>
          <a:p>
            <a:pPr>
              <a:buNone/>
            </a:pPr>
            <a:endParaRPr lang="zh-CN" altLang="zh-CN" dirty="0" smtClean="0"/>
          </a:p>
          <a:p>
            <a:pPr>
              <a:buNone/>
            </a:pPr>
            <a:r>
              <a:rPr lang="en-US" altLang="zh-CN" b="1" dirty="0" smtClean="0"/>
              <a:t>     [</a:t>
            </a:r>
            <a:r>
              <a:rPr lang="zh-CN" altLang="zh-CN" b="1" dirty="0" smtClean="0"/>
              <a:t>摘要</a:t>
            </a:r>
            <a:r>
              <a:rPr lang="en-US" altLang="zh-CN" b="1" dirty="0" smtClean="0"/>
              <a:t>]</a:t>
            </a:r>
            <a:r>
              <a:rPr lang="en-US" altLang="zh-CN" dirty="0" smtClean="0"/>
              <a:t> 2001</a:t>
            </a:r>
            <a:r>
              <a:rPr lang="zh-CN" altLang="zh-CN" dirty="0" smtClean="0"/>
              <a:t>年，国家意识到课程改革对于孩子教育的重要性，下发《基础</a:t>
            </a:r>
            <a:r>
              <a:rPr lang="en-US" altLang="zh-CN" dirty="0" smtClean="0">
                <a:hlinkClick r:id="rId1"/>
              </a:rPr>
              <a:t>教育</a:t>
            </a:r>
            <a:r>
              <a:rPr lang="zh-CN" altLang="zh-CN" dirty="0" smtClean="0"/>
              <a:t>课程改革纲要（试行）》随着</a:t>
            </a:r>
            <a:r>
              <a:rPr lang="zh-CN" altLang="zh-CN" b="1" dirty="0" smtClean="0"/>
              <a:t>新课改的不断深入和发展，素质教育和学生能力培养，提到应有的高度和地位。小学的音乐教学提出了更新更高的要求。如何打造以学生为主体的音乐课堂，</a:t>
            </a:r>
            <a:r>
              <a:rPr lang="zh-CN" altLang="zh-CN" b="1" dirty="0" smtClean="0">
                <a:solidFill>
                  <a:srgbClr val="FF0000"/>
                </a:solidFill>
              </a:rPr>
              <a:t>笔者</a:t>
            </a:r>
            <a:r>
              <a:rPr lang="zh-CN" altLang="zh-CN" b="1" dirty="0" smtClean="0"/>
              <a:t>认为，只有转变传统的音乐教学理念和教学模式，才能使学生从被动学习转变成自主学习。</a:t>
            </a:r>
            <a:r>
              <a:rPr lang="zh-CN" altLang="zh-CN" b="1" dirty="0" smtClean="0">
                <a:solidFill>
                  <a:srgbClr val="FF0000"/>
                </a:solidFill>
              </a:rPr>
              <a:t>本文</a:t>
            </a:r>
            <a:r>
              <a:rPr lang="zh-CN" altLang="zh-CN" b="1" dirty="0" smtClean="0"/>
              <a:t>主要从小学音乐唱歌课的教学方式转变出发，探索小学音乐唱歌课“创设情境、自主探究、合作研习、集体展示、评价反馈”自主学习教学模式，希望可以促进小学音乐教学的发展，带给孩子们自信快乐的音乐课堂。</a:t>
            </a:r>
            <a:endParaRPr lang="zh-CN" altLang="zh-CN" dirty="0" smtClean="0"/>
          </a:p>
          <a:p>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摘要写法的解决办法（</a:t>
            </a:r>
            <a:r>
              <a:rPr lang="en-US" altLang="zh-CN" dirty="0" smtClean="0"/>
              <a:t>1</a:t>
            </a:r>
            <a:r>
              <a:rPr lang="zh-CN" altLang="en-US" dirty="0" smtClean="0"/>
              <a:t>）</a:t>
            </a:r>
            <a:endParaRPr lang="zh-CN" altLang="en-US" dirty="0"/>
          </a:p>
        </p:txBody>
      </p:sp>
      <p:sp>
        <p:nvSpPr>
          <p:cNvPr id="3" name="内容占位符 2"/>
          <p:cNvSpPr>
            <a:spLocks noGrp="1"/>
          </p:cNvSpPr>
          <p:nvPr>
            <p:ph idx="1"/>
          </p:nvPr>
        </p:nvSpPr>
        <p:spPr/>
        <p:txBody>
          <a:bodyPr>
            <a:normAutofit/>
          </a:bodyPr>
          <a:lstStyle/>
          <a:p>
            <a:r>
              <a:rPr lang="zh-CN" altLang="en-US" dirty="0" smtClean="0"/>
              <a:t>“本文”式：摘要一般不要求采用第一人称作主语， 不用“ 本文”、“笔者”、“ 作者” 等词语， 开头不用， 中间也不用， 而是采用第三人称， 单刀直人， 直接亮出自己的观点， 亮出文章的主要意思。</a:t>
            </a:r>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摘要写法的问题（</a:t>
            </a:r>
            <a:r>
              <a:rPr lang="en-US" altLang="zh-CN" dirty="0" smtClean="0"/>
              <a:t>2</a:t>
            </a:r>
            <a:r>
              <a:rPr lang="zh-CN" altLang="en-US" dirty="0" smtClean="0"/>
              <a:t>）</a:t>
            </a:r>
            <a:endParaRPr lang="zh-CN" altLang="en-US" dirty="0"/>
          </a:p>
        </p:txBody>
      </p:sp>
      <p:sp>
        <p:nvSpPr>
          <p:cNvPr id="3" name="内容占位符 2"/>
          <p:cNvSpPr>
            <a:spLocks noGrp="1"/>
          </p:cNvSpPr>
          <p:nvPr>
            <p:ph idx="1"/>
          </p:nvPr>
        </p:nvSpPr>
        <p:spPr/>
        <p:txBody>
          <a:bodyPr>
            <a:normAutofit fontScale="85000" lnSpcReduction="20000"/>
          </a:bodyPr>
          <a:lstStyle/>
          <a:p>
            <a:pPr algn="ctr">
              <a:buNone/>
            </a:pPr>
            <a:r>
              <a:rPr lang="zh-CN" altLang="zh-CN" b="1" dirty="0" smtClean="0"/>
              <a:t>从茶诗看唐代茶具文化</a:t>
            </a:r>
            <a:r>
              <a:rPr lang="en-US" altLang="zh-CN" dirty="0" smtClean="0"/>
              <a:t>             </a:t>
            </a:r>
            <a:endParaRPr lang="en-US" altLang="zh-CN" dirty="0" smtClean="0"/>
          </a:p>
          <a:p>
            <a:pPr algn="ctr">
              <a:buNone/>
            </a:pPr>
            <a:r>
              <a:rPr lang="en-US" altLang="zh-CN" dirty="0" smtClean="0"/>
              <a:t>             </a:t>
            </a:r>
            <a:endParaRPr lang="zh-CN" altLang="zh-CN" dirty="0" smtClean="0"/>
          </a:p>
          <a:p>
            <a:pPr>
              <a:buNone/>
            </a:pPr>
            <a:r>
              <a:rPr lang="en-US" altLang="zh-CN" b="1" dirty="0" smtClean="0"/>
              <a:t>     </a:t>
            </a:r>
            <a:r>
              <a:rPr lang="zh-CN" altLang="zh-CN" b="1" dirty="0" smtClean="0"/>
              <a:t>摘要：</a:t>
            </a:r>
            <a:r>
              <a:rPr lang="zh-CN" altLang="zh-CN" dirty="0" smtClean="0"/>
              <a:t>茶诗，以茶为本，以诗为体，是中国茶文化与诗文化相结合的产物，描写对象可以是茶树、茶叶、茶水、茶具、茶人、茶道、茶理等。茶具，亦称茶器或茗器，是茶文化中的重要组成部分。</a:t>
            </a:r>
            <a:r>
              <a:rPr lang="zh-CN" altLang="en-US" b="1" dirty="0" smtClean="0">
                <a:solidFill>
                  <a:srgbClr val="FF0000"/>
                </a:solidFill>
              </a:rPr>
              <a:t>（文中间的概念）</a:t>
            </a:r>
            <a:r>
              <a:rPr lang="zh-CN" altLang="zh-CN" dirty="0" smtClean="0"/>
              <a:t>唐代茶诗逐渐繁盛，在茶诗中，为唐代的茶具文化提供了一个成熟而且完备的艺术载体，从茶诗切入，可以看出唐代茶鼎背后的文化意义，也可看出茶碾背后所反映的唐代制茶工艺的发展，更能看出茶瓯背后更深一层的唐代瓷器文化。</a:t>
            </a:r>
            <a:r>
              <a:rPr lang="zh-CN" altLang="en-US" b="1" dirty="0" smtClean="0">
                <a:solidFill>
                  <a:srgbClr val="FF0000"/>
                </a:solidFill>
              </a:rPr>
              <a:t>（文后的总结）</a:t>
            </a:r>
            <a:endParaRPr lang="zh-CN" altLang="zh-CN" dirty="0" smtClean="0"/>
          </a:p>
          <a:p>
            <a:endParaRPr lang="zh-CN"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摘要写法的解决办法（</a:t>
            </a:r>
            <a:r>
              <a:rPr lang="en-US" altLang="zh-CN" dirty="0" smtClean="0"/>
              <a:t>2</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“引文式”：写摘要一般要求不用引文，应将引文内容内化为文章的主要观点。</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摘要写法的问题（</a:t>
            </a:r>
            <a:r>
              <a:rPr lang="en-US" altLang="zh-CN" dirty="0" smtClean="0"/>
              <a:t>3</a:t>
            </a:r>
            <a:r>
              <a:rPr lang="zh-CN" altLang="en-US" dirty="0" smtClean="0"/>
              <a:t>）</a:t>
            </a:r>
            <a:endParaRPr lang="zh-CN" altLang="en-US" dirty="0"/>
          </a:p>
        </p:txBody>
      </p:sp>
      <p:sp>
        <p:nvSpPr>
          <p:cNvPr id="3" name="内容占位符 2"/>
          <p:cNvSpPr>
            <a:spLocks noGrp="1"/>
          </p:cNvSpPr>
          <p:nvPr>
            <p:ph idx="1"/>
          </p:nvPr>
        </p:nvSpPr>
        <p:spPr/>
        <p:txBody>
          <a:bodyPr>
            <a:normAutofit fontScale="70000" lnSpcReduction="20000"/>
          </a:bodyPr>
          <a:lstStyle/>
          <a:p>
            <a:pPr algn="ctr">
              <a:buNone/>
            </a:pPr>
            <a:r>
              <a:rPr lang="zh-CN" altLang="zh-CN" dirty="0" smtClean="0"/>
              <a:t>生活为源习为径</a:t>
            </a:r>
            <a:endParaRPr lang="en-US" altLang="zh-CN" dirty="0" smtClean="0"/>
          </a:p>
          <a:p>
            <a:pPr algn="ctr">
              <a:buNone/>
            </a:pPr>
            <a:r>
              <a:rPr lang="zh-CN" altLang="zh-CN" dirty="0" smtClean="0"/>
              <a:t>——从</a:t>
            </a:r>
            <a:r>
              <a:rPr lang="en-US" altLang="zh-CN" dirty="0" smtClean="0"/>
              <a:t>PISA</a:t>
            </a:r>
            <a:r>
              <a:rPr lang="zh-CN" altLang="zh-CN" dirty="0" smtClean="0"/>
              <a:t>科学素养测试题看初中地理课堂教学改进方向</a:t>
            </a:r>
            <a:endParaRPr lang="en-US" altLang="zh-CN" dirty="0" smtClean="0"/>
          </a:p>
          <a:p>
            <a:pPr>
              <a:buNone/>
            </a:pPr>
            <a:endParaRPr lang="zh-CN" altLang="zh-CN" dirty="0" smtClean="0"/>
          </a:p>
          <a:p>
            <a:pPr>
              <a:buNone/>
            </a:pPr>
            <a:r>
              <a:rPr lang="en-US" altLang="zh-CN" b="1" dirty="0" smtClean="0"/>
              <a:t>     </a:t>
            </a:r>
            <a:r>
              <a:rPr lang="zh-CN" altLang="zh-CN" b="1" dirty="0" smtClean="0"/>
              <a:t>摘要：</a:t>
            </a:r>
            <a:r>
              <a:rPr lang="zh-CN" altLang="zh-CN" dirty="0" smtClean="0"/>
              <a:t>国际学生学业成就评价（</a:t>
            </a:r>
            <a:r>
              <a:rPr lang="en-US" altLang="zh-CN" dirty="0" smtClean="0"/>
              <a:t>Program for International Student Assessment,</a:t>
            </a:r>
            <a:r>
              <a:rPr lang="zh-CN" altLang="zh-CN" dirty="0" smtClean="0"/>
              <a:t>简称</a:t>
            </a:r>
            <a:r>
              <a:rPr lang="en-US" altLang="zh-CN" dirty="0" smtClean="0"/>
              <a:t>PISA</a:t>
            </a:r>
            <a:r>
              <a:rPr lang="zh-CN" altLang="zh-CN" dirty="0" smtClean="0"/>
              <a:t>）</a:t>
            </a:r>
            <a:r>
              <a:rPr lang="en-US" altLang="zh-CN" dirty="0" smtClean="0"/>
              <a:t>,</a:t>
            </a:r>
            <a:r>
              <a:rPr lang="zh-CN" altLang="zh-CN" dirty="0" smtClean="0"/>
              <a:t>是国际上较有影响力和公信力、参与国家与地区最多的科学教育测评项目。地理素养中包含科学素养，是指能运用地理知识去识别问题，经论证得出结论，以助于理解人类对自然界的改造和所做的决策。</a:t>
            </a:r>
            <a:r>
              <a:rPr lang="zh-CN" altLang="zh-CN" b="1" dirty="0" smtClean="0">
                <a:solidFill>
                  <a:srgbClr val="FF0000"/>
                </a:solidFill>
              </a:rPr>
              <a:t>本文通过对</a:t>
            </a:r>
            <a:r>
              <a:rPr lang="en-US" altLang="zh-CN" b="1" dirty="0" smtClean="0">
                <a:solidFill>
                  <a:srgbClr val="FF0000"/>
                </a:solidFill>
              </a:rPr>
              <a:t>PISA</a:t>
            </a:r>
            <a:r>
              <a:rPr lang="zh-CN" altLang="zh-CN" b="1" dirty="0" smtClean="0">
                <a:solidFill>
                  <a:srgbClr val="FF0000"/>
                </a:solidFill>
              </a:rPr>
              <a:t>的科学测评地理样题的解析</a:t>
            </a:r>
            <a:r>
              <a:rPr lang="en-US" altLang="zh-CN" dirty="0" smtClean="0"/>
              <a:t>,</a:t>
            </a:r>
            <a:r>
              <a:rPr lang="zh-CN" altLang="zh-CN" dirty="0" smtClean="0"/>
              <a:t>提出“生活为源习为径”的初中地理课堂教学改进方向和对初中地理课堂教学的几点启示</a:t>
            </a:r>
            <a:r>
              <a:rPr lang="en-US" altLang="zh-CN" dirty="0" smtClean="0"/>
              <a:t>:(1)</a:t>
            </a:r>
            <a:r>
              <a:rPr lang="zh-CN" altLang="zh-CN" dirty="0" smtClean="0"/>
              <a:t>以课程标准理念为依据</a:t>
            </a:r>
            <a:r>
              <a:rPr lang="en-US" altLang="zh-CN" dirty="0" smtClean="0"/>
              <a:t>,</a:t>
            </a:r>
            <a:r>
              <a:rPr lang="zh-CN" altLang="zh-CN" dirty="0" smtClean="0"/>
              <a:t>教学资源源于生活</a:t>
            </a:r>
            <a:r>
              <a:rPr lang="en-US" altLang="zh-CN" dirty="0" smtClean="0"/>
              <a:t>;(2)</a:t>
            </a:r>
            <a:r>
              <a:rPr lang="zh-CN" altLang="zh-CN" dirty="0" smtClean="0"/>
              <a:t>从学生实际和需求出发，教学设计指向明确</a:t>
            </a:r>
            <a:r>
              <a:rPr lang="en-US" altLang="zh-CN" dirty="0" smtClean="0"/>
              <a:t>;(3)</a:t>
            </a:r>
            <a:r>
              <a:rPr lang="zh-CN" altLang="zh-CN" dirty="0" smtClean="0"/>
              <a:t>创设多元生活化情境，教学活动基于现实；</a:t>
            </a:r>
            <a:r>
              <a:rPr lang="en-US" altLang="zh-CN" dirty="0" smtClean="0"/>
              <a:t>(4)</a:t>
            </a:r>
            <a:r>
              <a:rPr lang="zh-CN" altLang="zh-CN" dirty="0" smtClean="0"/>
              <a:t>探究问题有一定的开放性，教学环境宽松包容；</a:t>
            </a:r>
            <a:r>
              <a:rPr lang="en-US" altLang="zh-CN" dirty="0" smtClean="0"/>
              <a:t>(5) </a:t>
            </a:r>
            <a:r>
              <a:rPr lang="zh-CN" altLang="zh-CN" dirty="0" smtClean="0"/>
              <a:t>研究世界真问题，教学内容多学科融合。</a:t>
            </a:r>
            <a:endParaRPr lang="zh-CN" altLang="zh-CN" dirty="0" smtClean="0"/>
          </a:p>
          <a:p>
            <a:endParaRPr lang="zh-CN"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摘要写法的解决办法（</a:t>
            </a:r>
            <a:r>
              <a:rPr lang="en-US" altLang="zh-CN" dirty="0" smtClean="0"/>
              <a:t>3</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“评价式”：评价式的摘要对文章作诠释评论，主要用语有：“对进行了详细论述”“对进行了阐述”“报告了现状”“进行了调查”“得到了专家好评，被评为市级优秀论文”等评价性语言</a:t>
            </a:r>
            <a:endParaRPr lang="zh-CN"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摘要写法的问题（</a:t>
            </a:r>
            <a:r>
              <a:rPr lang="en-US" altLang="zh-CN" dirty="0" smtClean="0"/>
              <a:t>4</a:t>
            </a:r>
            <a:r>
              <a:rPr lang="zh-CN" altLang="en-US" dirty="0" smtClean="0"/>
              <a:t>）</a:t>
            </a:r>
            <a:endParaRPr lang="zh-CN" altLang="en-US" dirty="0"/>
          </a:p>
        </p:txBody>
      </p:sp>
      <p:sp>
        <p:nvSpPr>
          <p:cNvPr id="3" name="内容占位符 2"/>
          <p:cNvSpPr>
            <a:spLocks noGrp="1"/>
          </p:cNvSpPr>
          <p:nvPr>
            <p:ph idx="1"/>
          </p:nvPr>
        </p:nvSpPr>
        <p:spPr/>
        <p:txBody>
          <a:bodyPr>
            <a:normAutofit/>
          </a:bodyPr>
          <a:lstStyle/>
          <a:p>
            <a:pPr algn="ctr">
              <a:buNone/>
            </a:pPr>
            <a:r>
              <a:rPr lang="zh-CN" altLang="zh-CN" b="1" dirty="0" smtClean="0"/>
              <a:t>中学化学导学案的编写与实施</a:t>
            </a:r>
            <a:endParaRPr lang="en-US" altLang="zh-CN" b="1" dirty="0" smtClean="0"/>
          </a:p>
          <a:p>
            <a:pPr algn="ctr">
              <a:buNone/>
            </a:pPr>
            <a:endParaRPr lang="zh-CN" altLang="zh-CN" dirty="0" smtClean="0"/>
          </a:p>
          <a:p>
            <a:pPr>
              <a:buNone/>
            </a:pPr>
            <a:r>
              <a:rPr lang="en-US" altLang="zh-CN" dirty="0" smtClean="0"/>
              <a:t>    </a:t>
            </a:r>
            <a:r>
              <a:rPr lang="zh-CN" altLang="zh-CN" dirty="0" smtClean="0"/>
              <a:t>摘 要：阐述了导学案的教学</a:t>
            </a:r>
            <a:r>
              <a:rPr lang="zh-CN" altLang="zh-CN" b="1" dirty="0" smtClean="0">
                <a:solidFill>
                  <a:srgbClr val="FF0000"/>
                </a:solidFill>
              </a:rPr>
              <a:t>价值和意义</a:t>
            </a:r>
            <a:r>
              <a:rPr lang="zh-CN" altLang="zh-CN" dirty="0" smtClean="0"/>
              <a:t>，描述了导学案编写时体现的</a:t>
            </a:r>
            <a:r>
              <a:rPr lang="zh-CN" altLang="zh-CN" b="1" dirty="0" smtClean="0">
                <a:solidFill>
                  <a:srgbClr val="FF0000"/>
                </a:solidFill>
              </a:rPr>
              <a:t>主要原则</a:t>
            </a:r>
            <a:r>
              <a:rPr lang="zh-CN" altLang="zh-CN" dirty="0" smtClean="0"/>
              <a:t>，介绍了学案导学的课堂</a:t>
            </a:r>
            <a:r>
              <a:rPr lang="zh-CN" altLang="zh-CN" b="1" dirty="0" smtClean="0">
                <a:solidFill>
                  <a:srgbClr val="FF0000"/>
                </a:solidFill>
              </a:rPr>
              <a:t>教学模式</a:t>
            </a:r>
            <a:r>
              <a:rPr lang="zh-CN" altLang="zh-CN" dirty="0" smtClean="0"/>
              <a:t>，进行了“导学案”编写的</a:t>
            </a:r>
            <a:r>
              <a:rPr lang="zh-CN" altLang="zh-CN" b="1" dirty="0" smtClean="0">
                <a:solidFill>
                  <a:srgbClr val="FF0000"/>
                </a:solidFill>
              </a:rPr>
              <a:t>反思</a:t>
            </a:r>
            <a:r>
              <a:rPr lang="zh-CN" altLang="zh-CN" dirty="0" smtClean="0"/>
              <a:t>，为一线教师编写导学案提供了</a:t>
            </a:r>
            <a:r>
              <a:rPr lang="zh-CN" altLang="zh-CN" b="1" dirty="0" smtClean="0">
                <a:solidFill>
                  <a:srgbClr val="FF0000"/>
                </a:solidFill>
              </a:rPr>
              <a:t>理论帮助</a:t>
            </a:r>
            <a:r>
              <a:rPr lang="zh-CN" altLang="zh-CN" dirty="0" smtClean="0"/>
              <a:t>。</a:t>
            </a:r>
            <a:endParaRPr lang="zh-CN" altLang="zh-CN" dirty="0" smtClean="0"/>
          </a:p>
          <a:p>
            <a:endParaRPr lang="zh-CN"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摘要写法的解决办法（</a:t>
            </a:r>
            <a:r>
              <a:rPr lang="en-US" altLang="zh-CN" dirty="0" smtClean="0"/>
              <a:t>4</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“简略式”：</a:t>
            </a:r>
            <a:r>
              <a:rPr lang="zh-CN" altLang="zh-CN" dirty="0" smtClean="0"/>
              <a:t> “ 变化规律”和有效措施”</a:t>
            </a:r>
            <a:r>
              <a:rPr lang="zh-CN" altLang="en-US" dirty="0" smtClean="0"/>
              <a:t>等</a:t>
            </a:r>
            <a:r>
              <a:rPr lang="zh-CN" altLang="zh-CN" dirty="0" smtClean="0"/>
              <a:t>是作者的研究内容</a:t>
            </a:r>
            <a:r>
              <a:rPr lang="zh-CN" altLang="en-US" dirty="0" smtClean="0"/>
              <a:t>，是</a:t>
            </a:r>
            <a:r>
              <a:rPr lang="zh-CN" altLang="zh-CN" dirty="0" smtClean="0"/>
              <a:t>作者论文报道的核心信息</a:t>
            </a:r>
            <a:r>
              <a:rPr lang="zh-CN" altLang="en-US" dirty="0" smtClean="0"/>
              <a:t>，</a:t>
            </a:r>
            <a:r>
              <a:rPr lang="zh-CN" altLang="zh-CN" dirty="0" smtClean="0"/>
              <a:t>摘要中</a:t>
            </a:r>
            <a:r>
              <a:rPr lang="zh-CN" altLang="en-US" dirty="0" smtClean="0"/>
              <a:t>要</a:t>
            </a:r>
            <a:r>
              <a:rPr lang="zh-CN" altLang="zh-CN" dirty="0" smtClean="0"/>
              <a:t>明确表述</a:t>
            </a:r>
            <a:r>
              <a:rPr lang="zh-CN" altLang="en-US" dirty="0" smtClean="0"/>
              <a:t>具体内容</a:t>
            </a:r>
            <a:r>
              <a:rPr lang="zh-CN" altLang="zh-CN" dirty="0" smtClean="0"/>
              <a:t>。</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摘要写法的问题（</a:t>
            </a:r>
            <a:r>
              <a:rPr lang="en-US" altLang="zh-CN" dirty="0" smtClean="0"/>
              <a:t>5</a:t>
            </a:r>
            <a:r>
              <a:rPr lang="zh-CN" altLang="en-US" dirty="0" smtClean="0"/>
              <a:t>）</a:t>
            </a:r>
            <a:endParaRPr lang="zh-CN" altLang="en-US" dirty="0"/>
          </a:p>
        </p:txBody>
      </p:sp>
      <p:sp>
        <p:nvSpPr>
          <p:cNvPr id="3" name="内容占位符 2"/>
          <p:cNvSpPr>
            <a:spLocks noGrp="1"/>
          </p:cNvSpPr>
          <p:nvPr>
            <p:ph idx="1"/>
          </p:nvPr>
        </p:nvSpPr>
        <p:spPr/>
        <p:txBody>
          <a:bodyPr>
            <a:normAutofit fontScale="77500" lnSpcReduction="20000"/>
          </a:bodyPr>
          <a:lstStyle/>
          <a:p>
            <a:pPr algn="ctr">
              <a:buNone/>
            </a:pPr>
            <a:r>
              <a:rPr lang="zh-TW" altLang="zh-CN" b="1" dirty="0" smtClean="0"/>
              <a:t>全媒体背景下微信在高中德育工作中的运用</a:t>
            </a:r>
            <a:endParaRPr lang="en-US" altLang="zh-TW" b="1" dirty="0" smtClean="0"/>
          </a:p>
          <a:p>
            <a:pPr>
              <a:buNone/>
            </a:pPr>
            <a:endParaRPr lang="zh-CN" altLang="zh-CN" dirty="0" smtClean="0"/>
          </a:p>
          <a:p>
            <a:pPr>
              <a:buNone/>
            </a:pPr>
            <a:r>
              <a:rPr lang="en-US" altLang="zh-CN" b="1" dirty="0" smtClean="0"/>
              <a:t>     [</a:t>
            </a:r>
            <a:r>
              <a:rPr lang="zh-TW" altLang="zh-CN" b="1" dirty="0" smtClean="0"/>
              <a:t>摘要</a:t>
            </a:r>
            <a:r>
              <a:rPr lang="en-US" altLang="zh-CN" b="1" dirty="0" smtClean="0"/>
              <a:t>]</a:t>
            </a:r>
            <a:r>
              <a:rPr lang="zh-TW" altLang="zh-CN" b="1" dirty="0" smtClean="0">
                <a:solidFill>
                  <a:srgbClr val="FF0000"/>
                </a:solidFill>
              </a:rPr>
              <a:t>在工业</a:t>
            </a:r>
            <a:r>
              <a:rPr lang="en-US" altLang="zh-CN" b="1" dirty="0" smtClean="0">
                <a:solidFill>
                  <a:srgbClr val="FF0000"/>
                </a:solidFill>
              </a:rPr>
              <a:t>4.0</a:t>
            </a:r>
            <a:r>
              <a:rPr lang="zh-TW" altLang="zh-CN" b="1" dirty="0" smtClean="0">
                <a:solidFill>
                  <a:srgbClr val="FF0000"/>
                </a:solidFill>
              </a:rPr>
              <a:t>时代，信息技术早已渗透到教育领域，传统的教学方式在改变，传统的德育方式也应该随之变化。随着</a:t>
            </a:r>
            <a:r>
              <a:rPr lang="en-US" altLang="zh-CN" b="1" dirty="0" smtClean="0">
                <a:solidFill>
                  <a:srgbClr val="FF0000"/>
                </a:solidFill>
              </a:rPr>
              <a:t>“</a:t>
            </a:r>
            <a:r>
              <a:rPr lang="zh-TW" altLang="zh-CN" b="1" dirty="0" smtClean="0">
                <a:solidFill>
                  <a:srgbClr val="FF0000"/>
                </a:solidFill>
              </a:rPr>
              <a:t>数字化</a:t>
            </a:r>
            <a:r>
              <a:rPr lang="en-US" altLang="zh-CN" b="1" dirty="0" smtClean="0">
                <a:solidFill>
                  <a:srgbClr val="FF0000"/>
                </a:solidFill>
              </a:rPr>
              <a:t>”</a:t>
            </a:r>
            <a:r>
              <a:rPr lang="zh-TW" altLang="zh-CN" b="1" dirty="0" smtClean="0">
                <a:solidFill>
                  <a:srgbClr val="FF0000"/>
                </a:solidFill>
              </a:rPr>
              <a:t>和</a:t>
            </a:r>
            <a:r>
              <a:rPr lang="en-US" altLang="zh-CN" b="1" dirty="0" smtClean="0">
                <a:solidFill>
                  <a:srgbClr val="FF0000"/>
                </a:solidFill>
              </a:rPr>
              <a:t>“</a:t>
            </a:r>
            <a:r>
              <a:rPr lang="zh-TW" altLang="zh-CN" b="1" dirty="0" smtClean="0">
                <a:solidFill>
                  <a:srgbClr val="FF0000"/>
                </a:solidFill>
              </a:rPr>
              <a:t>互联网化</a:t>
            </a:r>
            <a:r>
              <a:rPr lang="en-US" altLang="zh-CN" b="1" dirty="0" smtClean="0">
                <a:solidFill>
                  <a:srgbClr val="FF0000"/>
                </a:solidFill>
              </a:rPr>
              <a:t>”</a:t>
            </a:r>
            <a:r>
              <a:rPr lang="zh-TW" altLang="zh-CN" b="1" dirty="0" smtClean="0">
                <a:solidFill>
                  <a:srgbClr val="FF0000"/>
                </a:solidFill>
              </a:rPr>
              <a:t>的全媒体时代的到来，以互联网和智能手持终端设备为主体的虚拟空间越来越成为青年学生学习、交际、娱乐的重要场所。</a:t>
            </a:r>
            <a:r>
              <a:rPr lang="zh-TW" altLang="zh-CN" dirty="0" smtClean="0"/>
              <a:t>全媒体时代为我们开展德育工作提供了新的思路。微信作为一种当今最重要的社交软件之一，有助于高中德育工作的开展。本文分析了微信在高中德育工作的优势，并探讨在高中如何使用微信平台开展德育工作，包括对学生的价值引领、营建班级文化、开展家校合作等。</a:t>
            </a:r>
            <a:endParaRPr lang="zh-CN" altLang="zh-CN"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摘要写法的解决办法（</a:t>
            </a:r>
            <a:r>
              <a:rPr lang="en-US" altLang="zh-CN" dirty="0" smtClean="0"/>
              <a:t>5</a:t>
            </a:r>
            <a:r>
              <a:rPr lang="zh-CN" altLang="en-US" dirty="0" smtClean="0"/>
              <a:t>）</a:t>
            </a:r>
            <a:endParaRPr lang="zh-CN" altLang="en-US" dirty="0"/>
          </a:p>
        </p:txBody>
      </p:sp>
      <p:sp>
        <p:nvSpPr>
          <p:cNvPr id="3" name="内容占位符 2"/>
          <p:cNvSpPr>
            <a:spLocks noGrp="1"/>
          </p:cNvSpPr>
          <p:nvPr>
            <p:ph idx="1"/>
          </p:nvPr>
        </p:nvSpPr>
        <p:spPr/>
        <p:txBody>
          <a:bodyPr/>
          <a:lstStyle/>
          <a:p>
            <a:r>
              <a:rPr lang="zh-CN" altLang="en-US" dirty="0" smtClean="0"/>
              <a:t>“啰嗦式”：减少背景信息，凸显论文主题</a:t>
            </a:r>
            <a:r>
              <a:rPr lang="zh-CN" altLang="zh-CN" dirty="0" smtClean="0"/>
              <a:t> 。</a:t>
            </a:r>
            <a:endParaRPr lang="zh-C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摘要的示例</a:t>
            </a:r>
            <a:endParaRPr lang="zh-CN" altLang="en-US" dirty="0"/>
          </a:p>
        </p:txBody>
      </p:sp>
      <p:sp>
        <p:nvSpPr>
          <p:cNvPr id="3" name="内容占位符 2"/>
          <p:cNvSpPr>
            <a:spLocks noGrp="1"/>
          </p:cNvSpPr>
          <p:nvPr>
            <p:ph idx="1"/>
          </p:nvPr>
        </p:nvSpPr>
        <p:spPr/>
        <p:txBody>
          <a:bodyPr>
            <a:normAutofit fontScale="85000" lnSpcReduction="10000"/>
          </a:bodyPr>
          <a:lstStyle/>
          <a:p>
            <a:pPr algn="ctr">
              <a:buNone/>
            </a:pPr>
            <a:r>
              <a:rPr lang="zh-CN" altLang="zh-CN" b="1" dirty="0" smtClean="0"/>
              <a:t>核心素养背景下创新学校发展的思考与实践</a:t>
            </a:r>
            <a:endParaRPr lang="en-US" altLang="zh-CN" b="1" dirty="0" smtClean="0"/>
          </a:p>
          <a:p>
            <a:pPr>
              <a:buNone/>
            </a:pPr>
            <a:endParaRPr lang="zh-CN" altLang="zh-CN" dirty="0" smtClean="0"/>
          </a:p>
          <a:p>
            <a:pPr>
              <a:buNone/>
            </a:pPr>
            <a:r>
              <a:rPr lang="en-US" altLang="zh-CN" dirty="0" smtClean="0"/>
              <a:t>   </a:t>
            </a:r>
            <a:r>
              <a:rPr lang="zh-CN" altLang="zh-CN" dirty="0" smtClean="0"/>
              <a:t>【摘 要】 学校发展，包括学校课程建设、教师专业发展和学生发展都必须以培育学生的核心素养为总目标，用核心素养来统领学校发展。要把培育学生核心素养作为学校课程建设的支撑点，学校要对核心素养进行校本化的理解、转化，形成校本化的表达；全体教师要提升自身的专业发展，准确把握核心素养对学生发展的引领作用，提升改革的自觉性。要用学生核心素养的达成度来检验学生发展的效度，使核心素养真正成为学生发展的内核。 </a:t>
            </a:r>
            <a:endParaRPr lang="zh-CN" altLang="zh-CN" dirty="0" smtClean="0"/>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摘要的示例</a:t>
            </a:r>
            <a:endParaRPr lang="zh-CN" altLang="en-US" dirty="0"/>
          </a:p>
        </p:txBody>
      </p:sp>
      <p:sp>
        <p:nvSpPr>
          <p:cNvPr id="3" name="内容占位符 2"/>
          <p:cNvSpPr>
            <a:spLocks noGrp="1"/>
          </p:cNvSpPr>
          <p:nvPr>
            <p:ph idx="1"/>
          </p:nvPr>
        </p:nvSpPr>
        <p:spPr/>
        <p:txBody>
          <a:bodyPr>
            <a:normAutofit fontScale="85000" lnSpcReduction="10000"/>
          </a:bodyPr>
          <a:lstStyle/>
          <a:p>
            <a:pPr algn="ctr">
              <a:buNone/>
            </a:pPr>
            <a:r>
              <a:rPr lang="zh-CN" altLang="en-US" b="1" dirty="0" smtClean="0"/>
              <a:t>学校发展规划评估</a:t>
            </a:r>
            <a:r>
              <a:rPr lang="en-US" altLang="zh-CN" b="1" dirty="0" smtClean="0"/>
              <a:t>:</a:t>
            </a:r>
            <a:r>
              <a:rPr lang="zh-CN" altLang="en-US" b="1" dirty="0" smtClean="0"/>
              <a:t>学生发展核心素养的视角</a:t>
            </a:r>
            <a:endParaRPr lang="en-US" altLang="zh-CN" b="1" dirty="0" smtClean="0"/>
          </a:p>
          <a:p>
            <a:pPr algn="ctr">
              <a:buNone/>
            </a:pPr>
            <a:endParaRPr lang="en-US" altLang="zh-CN" b="1" dirty="0" smtClean="0"/>
          </a:p>
          <a:p>
            <a:pPr>
              <a:buNone/>
            </a:pPr>
            <a:r>
              <a:rPr lang="en-US" altLang="zh-CN" dirty="0" smtClean="0"/>
              <a:t>   【</a:t>
            </a:r>
            <a:r>
              <a:rPr lang="zh-CN" altLang="en-US" dirty="0" smtClean="0"/>
              <a:t>摘要</a:t>
            </a:r>
            <a:r>
              <a:rPr lang="en-US" altLang="zh-CN" dirty="0" smtClean="0"/>
              <a:t>】 </a:t>
            </a:r>
            <a:r>
              <a:rPr lang="zh-CN" altLang="en-US" dirty="0" smtClean="0"/>
              <a:t>学生发展核心素养是学校发展规划的</a:t>
            </a:r>
            <a:r>
              <a:rPr lang="en-US" altLang="zh-CN" dirty="0" smtClean="0"/>
              <a:t>"</a:t>
            </a:r>
            <a:r>
              <a:rPr lang="zh-CN" altLang="en-US" dirty="0" smtClean="0"/>
              <a:t>新焦点</a:t>
            </a:r>
            <a:r>
              <a:rPr lang="en-US" altLang="zh-CN" dirty="0" smtClean="0"/>
              <a:t>"</a:t>
            </a:r>
            <a:r>
              <a:rPr lang="zh-CN" altLang="en-US" dirty="0" smtClean="0"/>
              <a:t>。在这一</a:t>
            </a:r>
            <a:r>
              <a:rPr lang="en-US" altLang="zh-CN" dirty="0" smtClean="0"/>
              <a:t>"</a:t>
            </a:r>
            <a:r>
              <a:rPr lang="zh-CN" altLang="en-US" dirty="0" smtClean="0"/>
              <a:t>焦点</a:t>
            </a:r>
            <a:r>
              <a:rPr lang="en-US" altLang="zh-CN" dirty="0" smtClean="0"/>
              <a:t>"</a:t>
            </a:r>
            <a:r>
              <a:rPr lang="zh-CN" altLang="en-US" dirty="0" smtClean="0"/>
              <a:t>下</a:t>
            </a:r>
            <a:r>
              <a:rPr lang="en-US" altLang="zh-CN" dirty="0" smtClean="0"/>
              <a:t>,</a:t>
            </a:r>
            <a:r>
              <a:rPr lang="zh-CN" altLang="en-US" dirty="0" smtClean="0"/>
              <a:t>学校发展规划评估逐步呈现关注核心素养理念的渗透性和实现程度、融入基础教育质量监测技术、以促进学生核心素养提升为评估目标等新特点。同时</a:t>
            </a:r>
            <a:r>
              <a:rPr lang="en-US" altLang="zh-CN" dirty="0" smtClean="0"/>
              <a:t>,</a:t>
            </a:r>
            <a:r>
              <a:rPr lang="zh-CN" altLang="en-US" dirty="0" smtClean="0"/>
              <a:t>作为学校中长期发展的蓝图</a:t>
            </a:r>
            <a:r>
              <a:rPr lang="en-US" altLang="zh-CN" dirty="0" smtClean="0"/>
              <a:t>,</a:t>
            </a:r>
            <a:r>
              <a:rPr lang="zh-CN" altLang="en-US" dirty="0" smtClean="0"/>
              <a:t>学校发展规划中的办学理念、发展目标、发展战略、主要任务、重大工程等设计环节能否体现学生发展核心素养观</a:t>
            </a:r>
            <a:r>
              <a:rPr lang="en-US" altLang="zh-CN" dirty="0" smtClean="0"/>
              <a:t>,</a:t>
            </a:r>
            <a:r>
              <a:rPr lang="zh-CN" altLang="en-US" dirty="0" smtClean="0"/>
              <a:t>也对评估学校发展规划提出了挑战。 </a:t>
            </a:r>
            <a:br>
              <a:rPr lang="zh-CN" altLang="en-US" dirty="0" smtClean="0"/>
            </a:b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关键词的数量</a:t>
            </a:r>
            <a:endParaRPr lang="zh-CN" altLang="en-US" dirty="0"/>
          </a:p>
        </p:txBody>
      </p:sp>
      <p:sp>
        <p:nvSpPr>
          <p:cNvPr id="3" name="内容占位符 2"/>
          <p:cNvSpPr>
            <a:spLocks noGrp="1"/>
          </p:cNvSpPr>
          <p:nvPr>
            <p:ph idx="1"/>
          </p:nvPr>
        </p:nvSpPr>
        <p:spPr/>
        <p:txBody>
          <a:bodyPr/>
          <a:lstStyle/>
          <a:p>
            <a:r>
              <a:rPr lang="zh-CN" altLang="en-US" dirty="0" smtClean="0"/>
              <a:t>关键词</a:t>
            </a:r>
            <a:r>
              <a:rPr lang="en-US" altLang="zh-CN" dirty="0" smtClean="0"/>
              <a:t>3</a:t>
            </a:r>
            <a:r>
              <a:rPr lang="zh-CN" altLang="en-US" dirty="0" smtClean="0"/>
              <a:t>到</a:t>
            </a:r>
            <a:r>
              <a:rPr lang="en-US" altLang="zh-CN" dirty="0" smtClean="0"/>
              <a:t>8</a:t>
            </a:r>
            <a:r>
              <a:rPr lang="zh-CN" altLang="en-US" dirty="0" smtClean="0"/>
              <a:t>个</a:t>
            </a:r>
            <a:endParaRPr lang="en-US" altLang="zh-CN" dirty="0" smtClean="0"/>
          </a:p>
          <a:p>
            <a:r>
              <a:rPr lang="en-US" altLang="zh-CN" dirty="0" smtClean="0"/>
              <a:t>6</a:t>
            </a:r>
            <a:r>
              <a:rPr lang="zh-CN" altLang="en-US" dirty="0" smtClean="0"/>
              <a:t>个关键词，前三个是从论文标题中选出，后三个是从论文内容中选出</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关键词常见问题（</a:t>
            </a:r>
            <a:r>
              <a:rPr lang="en-US" altLang="zh-CN" dirty="0" smtClean="0"/>
              <a:t>1</a:t>
            </a:r>
            <a:r>
              <a:rPr lang="zh-CN" altLang="en-US" dirty="0" smtClean="0"/>
              <a:t>）</a:t>
            </a:r>
            <a:r>
              <a:rPr lang="en-US" altLang="zh-CN" dirty="0" smtClean="0"/>
              <a:t>——</a:t>
            </a:r>
            <a:r>
              <a:rPr lang="zh-CN" altLang="en-US" dirty="0" smtClean="0"/>
              <a:t>直接提取标题</a:t>
            </a:r>
            <a:endParaRPr lang="zh-CN" altLang="en-US" dirty="0"/>
          </a:p>
        </p:txBody>
      </p:sp>
      <p:sp>
        <p:nvSpPr>
          <p:cNvPr id="3" name="内容占位符 2"/>
          <p:cNvSpPr>
            <a:spLocks noGrp="1"/>
          </p:cNvSpPr>
          <p:nvPr>
            <p:ph idx="1"/>
          </p:nvPr>
        </p:nvSpPr>
        <p:spPr/>
        <p:txBody>
          <a:bodyPr>
            <a:normAutofit fontScale="92500"/>
          </a:bodyPr>
          <a:lstStyle/>
          <a:p>
            <a:pPr>
              <a:buNone/>
            </a:pPr>
            <a:r>
              <a:rPr lang="zh-CN" altLang="zh-CN" b="1" dirty="0" smtClean="0"/>
              <a:t>浅谈在小学数学教学中对学生创新意识的培养</a:t>
            </a:r>
            <a:endParaRPr lang="zh-CN" altLang="zh-CN" dirty="0" smtClean="0"/>
          </a:p>
          <a:p>
            <a:pPr>
              <a:buNone/>
            </a:pPr>
            <a:r>
              <a:rPr lang="zh-CN" altLang="zh-CN" b="1" dirty="0" smtClean="0"/>
              <a:t>关键词：</a:t>
            </a:r>
            <a:r>
              <a:rPr lang="zh-CN" altLang="zh-CN" dirty="0" smtClean="0"/>
              <a:t>数学教学；创新意识</a:t>
            </a:r>
            <a:endParaRPr lang="en-US" altLang="zh-CN" dirty="0" smtClean="0"/>
          </a:p>
          <a:p>
            <a:pPr>
              <a:buNone/>
            </a:pPr>
            <a:endParaRPr lang="zh-CN" altLang="zh-CN" dirty="0" smtClean="0"/>
          </a:p>
          <a:p>
            <a:pPr>
              <a:buNone/>
            </a:pPr>
            <a:r>
              <a:rPr lang="zh-CN" altLang="zh-CN" b="1" dirty="0" smtClean="0"/>
              <a:t>试论小学班主任班级管理艺术</a:t>
            </a:r>
            <a:endParaRPr lang="zh-CN" altLang="zh-CN" dirty="0" smtClean="0"/>
          </a:p>
          <a:p>
            <a:pPr>
              <a:buNone/>
            </a:pPr>
            <a:r>
              <a:rPr lang="zh-CN" altLang="zh-CN" dirty="0" smtClean="0"/>
              <a:t>关键词：小学；班主任；班级管理</a:t>
            </a:r>
            <a:endParaRPr lang="en-US" altLang="zh-CN" dirty="0" smtClean="0"/>
          </a:p>
          <a:p>
            <a:pPr>
              <a:buNone/>
            </a:pPr>
            <a:endParaRPr lang="en-US" altLang="zh-CN" dirty="0" smtClean="0"/>
          </a:p>
          <a:p>
            <a:pPr>
              <a:buNone/>
            </a:pPr>
            <a:r>
              <a:rPr lang="zh-CN" altLang="zh-CN" b="1" dirty="0" smtClean="0"/>
              <a:t>从茶诗看唐代茶具文化</a:t>
            </a:r>
            <a:endParaRPr lang="zh-CN" altLang="zh-CN" dirty="0" smtClean="0"/>
          </a:p>
          <a:p>
            <a:pPr>
              <a:buNone/>
            </a:pPr>
            <a:r>
              <a:rPr lang="zh-CN" altLang="zh-CN" b="1" dirty="0" smtClean="0"/>
              <a:t>关键词：</a:t>
            </a:r>
            <a:r>
              <a:rPr lang="zh-CN" altLang="zh-CN" dirty="0" smtClean="0"/>
              <a:t>茶诗，唐代，茶具文化</a:t>
            </a:r>
            <a:endParaRPr lang="zh-CN" altLang="zh-CN" dirty="0" smtClean="0"/>
          </a:p>
          <a:p>
            <a:pPr>
              <a:buNone/>
            </a:pP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关键词常见问题（</a:t>
            </a:r>
            <a:r>
              <a:rPr lang="en-US" altLang="zh-CN" dirty="0" smtClean="0"/>
              <a:t>1</a:t>
            </a:r>
            <a:r>
              <a:rPr lang="zh-CN" altLang="en-US" dirty="0" smtClean="0"/>
              <a:t>）的解决办法</a:t>
            </a:r>
            <a:endParaRPr lang="zh-CN" altLang="en-US" dirty="0"/>
          </a:p>
        </p:txBody>
      </p:sp>
      <p:sp>
        <p:nvSpPr>
          <p:cNvPr id="3" name="内容占位符 2"/>
          <p:cNvSpPr>
            <a:spLocks noGrp="1"/>
          </p:cNvSpPr>
          <p:nvPr>
            <p:ph idx="1"/>
          </p:nvPr>
        </p:nvSpPr>
        <p:spPr/>
        <p:txBody>
          <a:bodyPr/>
          <a:lstStyle/>
          <a:p>
            <a:r>
              <a:rPr lang="zh-CN" altLang="en-US" dirty="0" smtClean="0"/>
              <a:t>理解全文，透视主题</a:t>
            </a:r>
            <a:endParaRPr lang="zh-CN" altLang="en-US" dirty="0"/>
          </a:p>
        </p:txBody>
      </p:sp>
      <p:sp>
        <p:nvSpPr>
          <p:cNvPr id="7" name="等腰三角形 6"/>
          <p:cNvSpPr/>
          <p:nvPr/>
        </p:nvSpPr>
        <p:spPr>
          <a:xfrm>
            <a:off x="4644008" y="1700808"/>
            <a:ext cx="2304256" cy="12961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t>主题</a:t>
            </a:r>
            <a:endParaRPr lang="zh-CN" altLang="en-US" sz="2800" dirty="0"/>
          </a:p>
        </p:txBody>
      </p:sp>
      <p:sp>
        <p:nvSpPr>
          <p:cNvPr id="8" name="等腰三角形 7"/>
          <p:cNvSpPr/>
          <p:nvPr/>
        </p:nvSpPr>
        <p:spPr>
          <a:xfrm>
            <a:off x="4139952" y="2996952"/>
            <a:ext cx="3312368" cy="129614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t>正文</a:t>
            </a:r>
            <a:endParaRPr lang="zh-CN" altLang="en-US" sz="2800" dirty="0"/>
          </a:p>
        </p:txBody>
      </p:sp>
      <p:sp>
        <p:nvSpPr>
          <p:cNvPr id="9" name="等腰三角形 8"/>
          <p:cNvSpPr/>
          <p:nvPr/>
        </p:nvSpPr>
        <p:spPr>
          <a:xfrm>
            <a:off x="3059832" y="4293096"/>
            <a:ext cx="5400600" cy="158417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smtClean="0"/>
              <a:t>标题、摘要、关键词、参考文献</a:t>
            </a:r>
            <a:endParaRPr lang="zh-CN" alt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关键词常见问题（</a:t>
            </a:r>
            <a:r>
              <a:rPr lang="en-US" altLang="zh-CN" dirty="0" smtClean="0"/>
              <a:t>2</a:t>
            </a:r>
            <a:r>
              <a:rPr lang="zh-CN" altLang="en-US" dirty="0" smtClean="0"/>
              <a:t>）</a:t>
            </a:r>
            <a:r>
              <a:rPr lang="en-US" altLang="zh-CN" dirty="0" smtClean="0"/>
              <a:t>——</a:t>
            </a:r>
            <a:r>
              <a:rPr lang="zh-CN" altLang="en-US" dirty="0" smtClean="0"/>
              <a:t>词性不适合</a:t>
            </a:r>
            <a:endParaRPr lang="zh-CN" altLang="en-US" dirty="0"/>
          </a:p>
        </p:txBody>
      </p:sp>
      <p:sp>
        <p:nvSpPr>
          <p:cNvPr id="3" name="内容占位符 2"/>
          <p:cNvSpPr>
            <a:spLocks noGrp="1"/>
          </p:cNvSpPr>
          <p:nvPr>
            <p:ph idx="1"/>
          </p:nvPr>
        </p:nvSpPr>
        <p:spPr/>
        <p:txBody>
          <a:bodyPr>
            <a:normAutofit fontScale="92500" lnSpcReduction="10000"/>
          </a:bodyPr>
          <a:lstStyle/>
          <a:p>
            <a:r>
              <a:rPr lang="zh-CN" altLang="zh-CN" b="1" dirty="0" smtClean="0"/>
              <a:t>高效课堂教学的活水</a:t>
            </a:r>
            <a:endParaRPr lang="zh-CN" altLang="zh-CN" dirty="0" smtClean="0"/>
          </a:p>
          <a:p>
            <a:r>
              <a:rPr lang="zh-CN" altLang="zh-CN" b="1" dirty="0" smtClean="0"/>
              <a:t>关键词：</a:t>
            </a:r>
            <a:r>
              <a:rPr lang="zh-CN" altLang="zh-CN" dirty="0" smtClean="0"/>
              <a:t>生活、高效课堂、教学做三合一、策略、</a:t>
            </a:r>
            <a:r>
              <a:rPr lang="zh-CN" altLang="zh-CN" b="1" dirty="0" smtClean="0">
                <a:solidFill>
                  <a:srgbClr val="FF0000"/>
                </a:solidFill>
              </a:rPr>
              <a:t>活水</a:t>
            </a:r>
            <a:r>
              <a:rPr lang="zh-CN" altLang="zh-CN" dirty="0" smtClean="0"/>
              <a:t>。</a:t>
            </a:r>
            <a:endParaRPr lang="en-US" altLang="zh-CN" dirty="0" smtClean="0"/>
          </a:p>
          <a:p>
            <a:endParaRPr lang="en-US" altLang="zh-CN" dirty="0" smtClean="0"/>
          </a:p>
          <a:p>
            <a:r>
              <a:rPr lang="zh-CN" altLang="zh-CN" dirty="0" smtClean="0"/>
              <a:t>浅谈年轻班主任如何管理班级</a:t>
            </a:r>
            <a:endParaRPr lang="zh-CN" altLang="zh-CN" dirty="0" smtClean="0"/>
          </a:p>
          <a:p>
            <a:r>
              <a:rPr lang="zh-CN" altLang="zh-CN" dirty="0" smtClean="0"/>
              <a:t>【关键词】</a:t>
            </a:r>
            <a:r>
              <a:rPr lang="zh-CN" altLang="zh-CN" b="1" dirty="0" smtClean="0">
                <a:solidFill>
                  <a:srgbClr val="FF0000"/>
                </a:solidFill>
              </a:rPr>
              <a:t>年轻 </a:t>
            </a:r>
            <a:r>
              <a:rPr lang="zh-CN" altLang="zh-CN" dirty="0" smtClean="0"/>
              <a:t>班主任工作 班级管理</a:t>
            </a:r>
            <a:endParaRPr lang="en-US" altLang="zh-CN" dirty="0" smtClean="0"/>
          </a:p>
          <a:p>
            <a:endParaRPr lang="en-US" altLang="zh-CN" b="1" dirty="0" smtClean="0"/>
          </a:p>
          <a:p>
            <a:r>
              <a:rPr lang="zh-CN" altLang="zh-CN" b="1" dirty="0" smtClean="0"/>
              <a:t>擅用“数形结合”</a:t>
            </a:r>
            <a:r>
              <a:rPr lang="en-US" altLang="zh-CN" b="1" dirty="0" smtClean="0"/>
              <a:t>  </a:t>
            </a:r>
            <a:r>
              <a:rPr lang="zh-CN" altLang="zh-CN" b="1" dirty="0" smtClean="0"/>
              <a:t>提高“数感”能力</a:t>
            </a:r>
            <a:endParaRPr lang="en-US" altLang="zh-CN" b="1" dirty="0" smtClean="0"/>
          </a:p>
          <a:p>
            <a:r>
              <a:rPr lang="zh-CN" altLang="zh-CN" b="1" dirty="0" smtClean="0"/>
              <a:t>关键词：</a:t>
            </a:r>
            <a:r>
              <a:rPr lang="zh-CN" altLang="zh-CN" dirty="0" smtClean="0"/>
              <a:t>数形结合；</a:t>
            </a:r>
            <a:r>
              <a:rPr lang="zh-CN" altLang="zh-CN" b="1" dirty="0" smtClean="0">
                <a:solidFill>
                  <a:srgbClr val="FF0000"/>
                </a:solidFill>
              </a:rPr>
              <a:t>提高</a:t>
            </a:r>
            <a:r>
              <a:rPr lang="zh-CN" altLang="zh-CN" dirty="0" smtClean="0"/>
              <a:t>；数感能力</a:t>
            </a:r>
            <a:endParaRPr lang="zh-CN" altLang="zh-CN" dirty="0" smtClean="0"/>
          </a:p>
          <a:p>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关键词常见问题（</a:t>
            </a:r>
            <a:r>
              <a:rPr lang="en-US" altLang="zh-CN" dirty="0" smtClean="0"/>
              <a:t>2</a:t>
            </a:r>
            <a:r>
              <a:rPr lang="zh-CN" altLang="en-US" dirty="0" smtClean="0"/>
              <a:t>）的解决办法</a:t>
            </a:r>
            <a:endParaRPr lang="zh-CN" altLang="en-US" dirty="0"/>
          </a:p>
        </p:txBody>
      </p:sp>
      <p:sp>
        <p:nvSpPr>
          <p:cNvPr id="3" name="内容占位符 2"/>
          <p:cNvSpPr>
            <a:spLocks noGrp="1"/>
          </p:cNvSpPr>
          <p:nvPr>
            <p:ph idx="1"/>
          </p:nvPr>
        </p:nvSpPr>
        <p:spPr/>
        <p:txBody>
          <a:bodyPr/>
          <a:lstStyle/>
          <a:p>
            <a:r>
              <a:rPr lang="zh-CN" altLang="en-US" dirty="0" smtClean="0"/>
              <a:t>选取关键词是应主要考虑名词、动名词、名词性词组，避免使用形容词、副词来修饰和限定关键词，或者直接用形容词、副词等做关键词</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关键词常见问题（</a:t>
            </a:r>
            <a:r>
              <a:rPr lang="en-US" altLang="zh-CN" dirty="0" smtClean="0"/>
              <a:t>3</a:t>
            </a:r>
            <a:r>
              <a:rPr lang="zh-CN" altLang="en-US" dirty="0" smtClean="0"/>
              <a:t>）</a:t>
            </a:r>
            <a:r>
              <a:rPr lang="en-US" altLang="zh-CN" dirty="0" smtClean="0"/>
              <a:t>——</a:t>
            </a:r>
            <a:r>
              <a:rPr lang="zh-CN" altLang="en-US" dirty="0" smtClean="0"/>
              <a:t>通用词汇多</a:t>
            </a:r>
            <a:endParaRPr lang="zh-CN" altLang="en-US" dirty="0"/>
          </a:p>
        </p:txBody>
      </p:sp>
      <p:sp>
        <p:nvSpPr>
          <p:cNvPr id="3" name="内容占位符 2"/>
          <p:cNvSpPr>
            <a:spLocks noGrp="1"/>
          </p:cNvSpPr>
          <p:nvPr>
            <p:ph idx="1"/>
          </p:nvPr>
        </p:nvSpPr>
        <p:spPr/>
        <p:txBody>
          <a:bodyPr>
            <a:normAutofit fontScale="85000" lnSpcReduction="10000"/>
          </a:bodyPr>
          <a:lstStyle/>
          <a:p>
            <a:r>
              <a:rPr lang="zh-CN" altLang="zh-CN" b="1" dirty="0" smtClean="0"/>
              <a:t>“读中悟·悟后诵”散文阅读教学模式的实践初探</a:t>
            </a:r>
            <a:endParaRPr lang="zh-CN" altLang="zh-CN" dirty="0" smtClean="0"/>
          </a:p>
          <a:p>
            <a:r>
              <a:rPr lang="zh-CN" altLang="zh-CN" b="1" dirty="0" smtClean="0"/>
              <a:t>关键词：语文阅读</a:t>
            </a:r>
            <a:r>
              <a:rPr lang="en-US" altLang="zh-CN" b="1" dirty="0" smtClean="0"/>
              <a:t> </a:t>
            </a:r>
            <a:r>
              <a:rPr lang="zh-CN" altLang="zh-CN" b="1" dirty="0" smtClean="0"/>
              <a:t>“读中悟·悟后诵”阅读教学模式</a:t>
            </a:r>
            <a:r>
              <a:rPr lang="en-US" altLang="zh-CN" b="1" dirty="0" smtClean="0"/>
              <a:t> </a:t>
            </a:r>
            <a:r>
              <a:rPr lang="zh-CN" altLang="zh-CN" b="1" dirty="0" smtClean="0"/>
              <a:t>实践初探</a:t>
            </a:r>
            <a:endParaRPr lang="en-US" altLang="zh-CN" b="1" dirty="0" smtClean="0"/>
          </a:p>
          <a:p>
            <a:endParaRPr lang="zh-CN" altLang="zh-CN" dirty="0" smtClean="0"/>
          </a:p>
          <a:p>
            <a:r>
              <a:rPr lang="zh-CN" altLang="zh-CN" dirty="0" smtClean="0"/>
              <a:t> 初中语文阅读教学策略研究</a:t>
            </a:r>
            <a:endParaRPr lang="zh-CN" altLang="zh-CN" dirty="0" smtClean="0"/>
          </a:p>
          <a:p>
            <a:r>
              <a:rPr lang="zh-CN" altLang="zh-CN" dirty="0" smtClean="0"/>
              <a:t> 关键词</a:t>
            </a:r>
            <a:r>
              <a:rPr lang="en-US" altLang="zh-CN" dirty="0" smtClean="0"/>
              <a:t>  </a:t>
            </a:r>
            <a:r>
              <a:rPr lang="zh-CN" altLang="zh-CN" dirty="0" smtClean="0"/>
              <a:t>阅读教学；语文素养；存在问题；具体指导策略</a:t>
            </a:r>
            <a:r>
              <a:rPr lang="en-US" altLang="zh-CN" dirty="0" smtClean="0"/>
              <a:t> </a:t>
            </a:r>
            <a:endParaRPr lang="en-US" altLang="zh-CN" dirty="0" smtClean="0"/>
          </a:p>
          <a:p>
            <a:endParaRPr lang="en-US" altLang="zh-CN" dirty="0" smtClean="0"/>
          </a:p>
          <a:p>
            <a:r>
              <a:rPr lang="zh-CN" altLang="zh-CN" dirty="0" smtClean="0"/>
              <a:t>心理健康教育活动课的实践探索</a:t>
            </a:r>
            <a:endParaRPr lang="en-US" altLang="zh-CN" dirty="0" smtClean="0"/>
          </a:p>
          <a:p>
            <a:r>
              <a:rPr lang="zh-CN" altLang="zh-CN" dirty="0" smtClean="0"/>
              <a:t>关键词：心理健康教育</a:t>
            </a:r>
            <a:r>
              <a:rPr lang="en-US" altLang="zh-CN" dirty="0" smtClean="0"/>
              <a:t>  </a:t>
            </a:r>
            <a:r>
              <a:rPr lang="zh-CN" altLang="zh-CN" dirty="0" smtClean="0"/>
              <a:t>活动课</a:t>
            </a:r>
            <a:r>
              <a:rPr lang="en-US" altLang="zh-CN" dirty="0" smtClean="0"/>
              <a:t>  </a:t>
            </a:r>
            <a:r>
              <a:rPr lang="zh-CN" altLang="zh-CN" dirty="0" smtClean="0"/>
              <a:t>基本模式</a:t>
            </a:r>
            <a:endParaRPr lang="zh-CN" altLang="zh-CN" dirty="0" smtClean="0"/>
          </a:p>
          <a:p>
            <a:endParaRPr lang="zh-CN" altLang="zh-CN" dirty="0" smtClean="0"/>
          </a:p>
          <a:p>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关键词常见问题（</a:t>
            </a:r>
            <a:r>
              <a:rPr lang="en-US" altLang="zh-CN" dirty="0" smtClean="0"/>
              <a:t>3</a:t>
            </a:r>
            <a:r>
              <a:rPr lang="zh-CN" altLang="en-US" dirty="0" smtClean="0"/>
              <a:t>）解决办法</a:t>
            </a:r>
            <a:endParaRPr lang="zh-CN" altLang="en-US" dirty="0"/>
          </a:p>
        </p:txBody>
      </p:sp>
      <p:sp>
        <p:nvSpPr>
          <p:cNvPr id="3" name="内容占位符 2"/>
          <p:cNvSpPr>
            <a:spLocks noGrp="1"/>
          </p:cNvSpPr>
          <p:nvPr>
            <p:ph idx="1"/>
          </p:nvPr>
        </p:nvSpPr>
        <p:spPr/>
        <p:txBody>
          <a:bodyPr/>
          <a:lstStyle/>
          <a:p>
            <a:r>
              <a:rPr lang="zh-CN" altLang="en-US" dirty="0" smtClean="0"/>
              <a:t>通用词是适用范围广泛的词语，如“差异”“简介”“探讨”“意义”“影响”“对策”“原则”等，避免适用这些词作为关键词。</a:t>
            </a: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关键词的示例</a:t>
            </a:r>
            <a:endParaRPr lang="zh-CN" altLang="en-US" dirty="0"/>
          </a:p>
        </p:txBody>
      </p:sp>
      <p:sp>
        <p:nvSpPr>
          <p:cNvPr id="3" name="内容占位符 2"/>
          <p:cNvSpPr>
            <a:spLocks noGrp="1"/>
          </p:cNvSpPr>
          <p:nvPr>
            <p:ph idx="1"/>
          </p:nvPr>
        </p:nvSpPr>
        <p:spPr/>
        <p:txBody>
          <a:bodyPr>
            <a:normAutofit fontScale="77500" lnSpcReduction="20000"/>
          </a:bodyPr>
          <a:lstStyle/>
          <a:p>
            <a:pPr algn="ctr">
              <a:buNone/>
            </a:pPr>
            <a:r>
              <a:rPr lang="zh-CN" altLang="zh-CN" b="1" dirty="0" smtClean="0"/>
              <a:t>核心素养背景下创新学校发展的思考与实践</a:t>
            </a:r>
            <a:endParaRPr lang="zh-CN" altLang="zh-CN" dirty="0" smtClean="0"/>
          </a:p>
          <a:p>
            <a:pPr>
              <a:buNone/>
            </a:pPr>
            <a:r>
              <a:rPr lang="en-US" altLang="zh-CN" dirty="0" smtClean="0"/>
              <a:t> </a:t>
            </a:r>
            <a:endParaRPr lang="zh-CN" altLang="zh-CN" dirty="0" smtClean="0"/>
          </a:p>
          <a:p>
            <a:pPr>
              <a:buNone/>
            </a:pPr>
            <a:r>
              <a:rPr lang="zh-CN" altLang="zh-CN" dirty="0" smtClean="0"/>
              <a:t>【摘 要】 学校发展，包括学校课程建设、教师专业发展和学生发展都必须以培育学生的核心素养为总目标，用核心素养来统领学校发展。要把培育学生核心素养作为学校课程建设的支撑点，学校要对核心素养进行校本化的理解、转化，形成校本化的表达；全体教师要提升自身的专业发展，准确把握核心素养对学生发展的引领作用，提升改革的自觉性。要用学生核心素养的达成度来检验学生发展的效度，使核心素养真正成为学生发展的内核。 </a:t>
            </a:r>
            <a:endParaRPr lang="zh-CN" altLang="zh-CN" dirty="0" smtClean="0"/>
          </a:p>
          <a:p>
            <a:pPr>
              <a:buNone/>
            </a:pPr>
            <a:r>
              <a:rPr lang="zh-CN" altLang="zh-CN" dirty="0" smtClean="0"/>
              <a:t>【 关 键 词 】 核心素养；学校发展；课程建设；教师专业发展；学生发展 </a:t>
            </a:r>
            <a:endParaRPr lang="zh-CN" altLang="zh-CN" dirty="0" smtClean="0"/>
          </a:p>
          <a:p>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作者简介的规范文件</a:t>
            </a:r>
            <a:endParaRPr lang="zh-CN" altLang="en-US" dirty="0"/>
          </a:p>
        </p:txBody>
      </p:sp>
      <p:sp>
        <p:nvSpPr>
          <p:cNvPr id="3" name="内容占位符 2"/>
          <p:cNvSpPr>
            <a:spLocks noGrp="1"/>
          </p:cNvSpPr>
          <p:nvPr>
            <p:ph idx="1"/>
          </p:nvPr>
        </p:nvSpPr>
        <p:spPr/>
        <p:txBody>
          <a:bodyPr/>
          <a:lstStyle/>
          <a:p>
            <a:r>
              <a:rPr lang="en-US" altLang="zh-CN" dirty="0" smtClean="0"/>
              <a:t>1988</a:t>
            </a:r>
            <a:r>
              <a:rPr lang="zh-CN" altLang="en-US" dirty="0" smtClean="0"/>
              <a:t>年，国家教育委员会</a:t>
            </a:r>
            <a:r>
              <a:rPr lang="en-US" altLang="zh-CN" b="1" dirty="0" smtClean="0">
                <a:solidFill>
                  <a:srgbClr val="FF0000"/>
                </a:solidFill>
              </a:rPr>
              <a:t>《</a:t>
            </a:r>
            <a:r>
              <a:rPr lang="zh-CN" altLang="en-US" b="1" dirty="0" smtClean="0">
                <a:solidFill>
                  <a:srgbClr val="FF0000"/>
                </a:solidFill>
              </a:rPr>
              <a:t>中国高等学校自然科学学报编排规范（修订版）</a:t>
            </a:r>
            <a:r>
              <a:rPr lang="en-US" altLang="zh-CN" b="1" dirty="0" smtClean="0">
                <a:solidFill>
                  <a:srgbClr val="FF0000"/>
                </a:solidFill>
              </a:rPr>
              <a:t>》</a:t>
            </a:r>
            <a:endParaRPr lang="en-US" altLang="zh-CN" b="1" dirty="0" smtClean="0">
              <a:solidFill>
                <a:srgbClr val="FF0000"/>
              </a:solidFill>
            </a:endParaRPr>
          </a:p>
          <a:p>
            <a:r>
              <a:rPr lang="en-US" altLang="zh-CN" dirty="0" smtClean="0"/>
              <a:t>1999</a:t>
            </a:r>
            <a:r>
              <a:rPr lang="zh-CN" altLang="en-US" dirty="0" smtClean="0"/>
              <a:t>年，新闻出版总署</a:t>
            </a:r>
            <a:r>
              <a:rPr lang="en-US" altLang="zh-CN" b="1" dirty="0" smtClean="0">
                <a:solidFill>
                  <a:srgbClr val="FF0000"/>
                </a:solidFill>
              </a:rPr>
              <a:t>《</a:t>
            </a:r>
            <a:r>
              <a:rPr lang="zh-CN" altLang="en-US" b="1" dirty="0" smtClean="0">
                <a:solidFill>
                  <a:srgbClr val="FF0000"/>
                </a:solidFill>
              </a:rPr>
              <a:t>中国学术期刊（光盘版）检索与评价数据规范</a:t>
            </a:r>
            <a:r>
              <a:rPr lang="en-US" altLang="zh-CN" b="1" dirty="0" smtClean="0">
                <a:solidFill>
                  <a:srgbClr val="FF0000"/>
                </a:solidFill>
              </a:rPr>
              <a:t>》</a:t>
            </a:r>
            <a:endParaRPr lang="zh-CN" altLang="en-US" b="1" dirty="0">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作者简介的规范文件</a:t>
            </a:r>
            <a:endParaRPr lang="zh-CN" altLang="en-US" dirty="0"/>
          </a:p>
        </p:txBody>
      </p:sp>
      <p:sp>
        <p:nvSpPr>
          <p:cNvPr id="3" name="内容占位符 2"/>
          <p:cNvSpPr>
            <a:spLocks noGrp="1"/>
          </p:cNvSpPr>
          <p:nvPr>
            <p:ph idx="1"/>
          </p:nvPr>
        </p:nvSpPr>
        <p:spPr/>
        <p:txBody>
          <a:bodyPr>
            <a:normAutofit lnSpcReduction="10000"/>
          </a:bodyPr>
          <a:lstStyle/>
          <a:p>
            <a:endParaRPr lang="en-US" altLang="zh-CN" dirty="0" smtClean="0"/>
          </a:p>
          <a:p>
            <a:r>
              <a:rPr lang="zh-CN" altLang="en-US" dirty="0" smtClean="0"/>
              <a:t>中国学术期刊（光盘版）编辑委员会指定的</a:t>
            </a:r>
            <a:r>
              <a:rPr lang="en-US" altLang="zh-CN" dirty="0" smtClean="0"/>
              <a:t>《CAJ—CD</a:t>
            </a:r>
            <a:r>
              <a:rPr lang="zh-CN" altLang="en-US" dirty="0" smtClean="0"/>
              <a:t>检索与评价数据规范（试行）</a:t>
            </a:r>
            <a:r>
              <a:rPr lang="en-US" altLang="zh-CN" dirty="0" smtClean="0"/>
              <a:t>》</a:t>
            </a:r>
            <a:r>
              <a:rPr lang="zh-CN" altLang="en-US" dirty="0" smtClean="0"/>
              <a:t>：</a:t>
            </a:r>
            <a:r>
              <a:rPr lang="zh-CN" altLang="en-US" b="1" dirty="0" smtClean="0">
                <a:solidFill>
                  <a:srgbClr val="FF0000"/>
                </a:solidFill>
              </a:rPr>
              <a:t>姓名（出生年</a:t>
            </a:r>
            <a:r>
              <a:rPr lang="en-US" altLang="zh-CN" b="1" dirty="0" smtClean="0">
                <a:solidFill>
                  <a:srgbClr val="FF0000"/>
                </a:solidFill>
              </a:rPr>
              <a:t>—</a:t>
            </a:r>
            <a:r>
              <a:rPr lang="zh-CN" altLang="en-US" b="1" dirty="0" smtClean="0">
                <a:solidFill>
                  <a:srgbClr val="FF0000"/>
                </a:solidFill>
              </a:rPr>
              <a:t>），性别，籍贯，职称，学位，简历及研究方向（任选）</a:t>
            </a:r>
            <a:endParaRPr lang="en-US" altLang="zh-CN" b="1" dirty="0" smtClean="0">
              <a:solidFill>
                <a:srgbClr val="FF0000"/>
              </a:solidFill>
            </a:endParaRPr>
          </a:p>
          <a:p>
            <a:r>
              <a:rPr lang="zh-CN" altLang="en-US" dirty="0" smtClean="0"/>
              <a:t>作者简介：乌兰娜（</a:t>
            </a:r>
            <a:r>
              <a:rPr lang="en-US" altLang="zh-CN" dirty="0" smtClean="0"/>
              <a:t>1968—</a:t>
            </a:r>
            <a:r>
              <a:rPr lang="zh-CN" altLang="en-US" dirty="0" smtClean="0"/>
              <a:t>），女（蒙古族），内蒙古，达拉特族人，内蒙古历史学系副教授，博士，</a:t>
            </a:r>
            <a:r>
              <a:rPr lang="en-US" altLang="zh-CN" dirty="0" smtClean="0"/>
              <a:t>1994</a:t>
            </a:r>
            <a:r>
              <a:rPr lang="zh-CN" altLang="en-US" dirty="0" smtClean="0"/>
              <a:t>年赴美国哈佛大学研修，主要从事蒙古学研究。</a:t>
            </a:r>
            <a:endParaRPr lang="zh-CN"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dirty="0" smtClean="0"/>
          </a:p>
          <a:p>
            <a:endParaRPr lang="zh-CN" altLang="en-US" dirty="0" smtClean="0"/>
          </a:p>
          <a:p>
            <a:endParaRPr lang="zh-CN" altLang="en-US" dirty="0"/>
          </a:p>
        </p:txBody>
      </p:sp>
      <p:pic>
        <p:nvPicPr>
          <p:cNvPr id="4" name="图片 3" descr="C:\Documents and Settings\Administrator\Application Data\Tencent\Users\286301466\QQ\WinTemp\RichOle\V}Q8HS{F0[SU[2_YS1VT745.png"/>
          <p:cNvPicPr/>
          <p:nvPr/>
        </p:nvPicPr>
        <p:blipFill>
          <a:blip r:embed="rId1" cstate="print"/>
          <a:stretch>
            <a:fillRect/>
          </a:stretch>
        </p:blipFill>
        <p:spPr bwMode="auto">
          <a:xfrm>
            <a:off x="1023937" y="-409575"/>
            <a:ext cx="7096125" cy="7677150"/>
          </a:xfrm>
          <a:prstGeom prst="rect">
            <a:avLst/>
          </a:prstGeom>
          <a:noFill/>
          <a:ln w="9525">
            <a:noFill/>
            <a:miter lim="800000"/>
            <a:headEnd/>
            <a:tailEnd/>
          </a:ln>
        </p:spPr>
      </p:pic>
      <p:cxnSp>
        <p:nvCxnSpPr>
          <p:cNvPr id="6" name="直接连接符 5"/>
          <p:cNvCxnSpPr/>
          <p:nvPr/>
        </p:nvCxnSpPr>
        <p:spPr>
          <a:xfrm>
            <a:off x="1475656" y="5085184"/>
            <a:ext cx="63367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547664" y="5805264"/>
            <a:ext cx="626469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868144" y="6858000"/>
            <a:ext cx="1584176"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作者简介的例子</a:t>
            </a:r>
            <a:endParaRPr lang="zh-CN" altLang="en-US" dirty="0"/>
          </a:p>
        </p:txBody>
      </p:sp>
      <p:sp>
        <p:nvSpPr>
          <p:cNvPr id="3" name="内容占位符 2"/>
          <p:cNvSpPr>
            <a:spLocks noGrp="1"/>
          </p:cNvSpPr>
          <p:nvPr>
            <p:ph idx="1"/>
          </p:nvPr>
        </p:nvSpPr>
        <p:spPr/>
        <p:txBody>
          <a:bodyPr/>
          <a:lstStyle/>
          <a:p>
            <a:r>
              <a:rPr lang="zh-CN" altLang="en-US" dirty="0" smtClean="0"/>
              <a:t>作者简介：李</a:t>
            </a:r>
            <a:r>
              <a:rPr lang="en-US" altLang="zh-CN" dirty="0" smtClean="0"/>
              <a:t>XX</a:t>
            </a:r>
            <a:r>
              <a:rPr lang="zh-CN" altLang="en-US" dirty="0" smtClean="0"/>
              <a:t>，女，汉，深圳市布心中学美术教师，南粤优秀教师，先进工作者等，研究方向：美术教育学。</a:t>
            </a:r>
            <a:endParaRPr lang="en-US" altLang="zh-CN" dirty="0" smtClean="0"/>
          </a:p>
          <a:p>
            <a:pPr>
              <a:buNone/>
            </a:pPr>
            <a:r>
              <a:rPr lang="zh-CN" altLang="en-US" dirty="0" smtClean="0"/>
              <a:t>    邮箱：</a:t>
            </a:r>
            <a:r>
              <a:rPr lang="en-US" altLang="zh-CN" dirty="0" smtClean="0"/>
              <a:t>280000000@qq.com</a:t>
            </a:r>
            <a:endParaRPr lang="en-US" altLang="zh-CN" dirty="0" smtClean="0"/>
          </a:p>
          <a:p>
            <a:pPr>
              <a:buNone/>
            </a:pPr>
            <a:r>
              <a:rPr lang="zh-CN" altLang="en-US" dirty="0" smtClean="0"/>
              <a:t>    电话：</a:t>
            </a:r>
            <a:r>
              <a:rPr lang="en-US" altLang="zh-CN" dirty="0" smtClean="0"/>
              <a:t>1390000000</a:t>
            </a:r>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作者简介的例子</a:t>
            </a:r>
            <a:endParaRPr lang="zh-CN" altLang="en-US" dirty="0"/>
          </a:p>
        </p:txBody>
      </p:sp>
      <p:sp>
        <p:nvSpPr>
          <p:cNvPr id="3" name="内容占位符 2"/>
          <p:cNvSpPr>
            <a:spLocks noGrp="1"/>
          </p:cNvSpPr>
          <p:nvPr>
            <p:ph idx="1"/>
          </p:nvPr>
        </p:nvSpPr>
        <p:spPr/>
        <p:txBody>
          <a:bodyPr/>
          <a:lstStyle/>
          <a:p>
            <a:r>
              <a:rPr lang="zh-CN" altLang="zh-CN" b="1" dirty="0" smtClean="0"/>
              <a:t>作者单位：</a:t>
            </a:r>
            <a:r>
              <a:rPr lang="zh-CN" altLang="zh-CN" dirty="0" smtClean="0"/>
              <a:t>深圳市布心小学</a:t>
            </a:r>
            <a:r>
              <a:rPr lang="en-US" altLang="zh-CN" dirty="0" smtClean="0"/>
              <a:t>  </a:t>
            </a:r>
            <a:r>
              <a:rPr lang="zh-CN" altLang="zh-CN" dirty="0" smtClean="0"/>
              <a:t>联系地址：深圳市罗湖区东乐路</a:t>
            </a:r>
            <a:r>
              <a:rPr lang="en-US" altLang="zh-CN" dirty="0" smtClean="0"/>
              <a:t>68</a:t>
            </a:r>
            <a:r>
              <a:rPr lang="zh-CN" altLang="zh-CN" dirty="0" smtClean="0"/>
              <a:t>号</a:t>
            </a:r>
            <a:r>
              <a:rPr lang="en-US" altLang="zh-CN" dirty="0" smtClean="0"/>
              <a:t>  </a:t>
            </a:r>
            <a:endParaRPr lang="zh-CN" altLang="zh-CN" dirty="0" smtClean="0"/>
          </a:p>
          <a:p>
            <a:pPr>
              <a:buNone/>
            </a:pPr>
            <a:r>
              <a:rPr lang="en-US" altLang="zh-CN" b="1" dirty="0" smtClean="0"/>
              <a:t>    </a:t>
            </a:r>
            <a:r>
              <a:rPr lang="zh-CN" altLang="zh-CN" b="1" dirty="0" smtClean="0"/>
              <a:t>邮编：</a:t>
            </a:r>
            <a:r>
              <a:rPr lang="en-US" altLang="zh-CN" dirty="0" smtClean="0"/>
              <a:t>518018    </a:t>
            </a:r>
            <a:r>
              <a:rPr lang="zh-CN" altLang="zh-CN" dirty="0" smtClean="0"/>
              <a:t>邮箱：</a:t>
            </a:r>
            <a:r>
              <a:rPr lang="en-US" altLang="zh-CN" dirty="0" smtClean="0"/>
              <a:t> 280000000@qq.com  </a:t>
            </a:r>
            <a:endParaRPr lang="zh-CN" altLang="zh-CN" dirty="0" smtClean="0"/>
          </a:p>
          <a:p>
            <a:endParaRPr lang="zh-CN" altLang="zh-CN" dirty="0" smtClean="0"/>
          </a:p>
          <a:p>
            <a:endParaRPr lang="zh-CN"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作者简介的例子</a:t>
            </a:r>
            <a:endParaRPr lang="zh-CN" altLang="en-US" dirty="0"/>
          </a:p>
        </p:txBody>
      </p:sp>
      <p:sp>
        <p:nvSpPr>
          <p:cNvPr id="3" name="内容占位符 2"/>
          <p:cNvSpPr>
            <a:spLocks noGrp="1"/>
          </p:cNvSpPr>
          <p:nvPr>
            <p:ph idx="1"/>
          </p:nvPr>
        </p:nvSpPr>
        <p:spPr/>
        <p:txBody>
          <a:bodyPr>
            <a:normAutofit fontScale="70000" lnSpcReduction="20000"/>
          </a:bodyPr>
          <a:lstStyle/>
          <a:p>
            <a:r>
              <a:rPr lang="zh-CN" altLang="zh-CN" b="1" dirty="0" smtClean="0"/>
              <a:t>【作者简介】</a:t>
            </a:r>
            <a:endParaRPr lang="zh-CN" altLang="zh-CN" dirty="0" smtClean="0"/>
          </a:p>
          <a:p>
            <a:r>
              <a:rPr lang="zh-CN" altLang="zh-CN" dirty="0" smtClean="0"/>
              <a:t>赵</a:t>
            </a:r>
            <a:r>
              <a:rPr lang="en-US" altLang="zh-CN" dirty="0" smtClean="0"/>
              <a:t>XX </a:t>
            </a:r>
            <a:r>
              <a:rPr lang="zh-CN" altLang="zh-CN" dirty="0" smtClean="0"/>
              <a:t>深圳市罗湖外语学校高中语文教师、办公室主任，深圳市高中语文兼职教研员，罗湖区名教师工作室主持人。从教</a:t>
            </a:r>
            <a:r>
              <a:rPr lang="en-US" altLang="zh-CN" dirty="0" smtClean="0"/>
              <a:t>29</a:t>
            </a:r>
            <a:r>
              <a:rPr lang="zh-CN" altLang="zh-CN" dirty="0" smtClean="0"/>
              <a:t>载担任了</a:t>
            </a:r>
            <a:r>
              <a:rPr lang="en-US" altLang="zh-CN" dirty="0" smtClean="0"/>
              <a:t>23</a:t>
            </a:r>
            <a:r>
              <a:rPr lang="zh-CN" altLang="zh-CN" dirty="0" smtClean="0"/>
              <a:t>年班主任，带了</a:t>
            </a:r>
            <a:r>
              <a:rPr lang="en-US" altLang="zh-CN" dirty="0" smtClean="0"/>
              <a:t>17</a:t>
            </a:r>
            <a:r>
              <a:rPr lang="zh-CN" altLang="zh-CN" dirty="0" smtClean="0"/>
              <a:t>届高三毕业班，辗转于南昌、珠海、深圳三地，长期执教于省优秀重点中学。曾获首届</a:t>
            </a:r>
            <a:r>
              <a:rPr lang="en-US" altLang="zh-CN" dirty="0" smtClean="0"/>
              <a:t>“</a:t>
            </a:r>
            <a:r>
              <a:rPr lang="zh-CN" altLang="zh-CN" dirty="0" smtClean="0"/>
              <a:t>语通杯</a:t>
            </a:r>
            <a:r>
              <a:rPr lang="en-US" altLang="zh-CN" dirty="0" smtClean="0"/>
              <a:t>”</a:t>
            </a:r>
            <a:r>
              <a:rPr lang="zh-CN" altLang="zh-CN" dirty="0" smtClean="0"/>
              <a:t>全国语文教研成果大赛二等奖和优秀课题主持人，全国中语</a:t>
            </a:r>
            <a:r>
              <a:rPr lang="en-US" altLang="zh-CN" dirty="0" smtClean="0"/>
              <a:t>“</a:t>
            </a:r>
            <a:r>
              <a:rPr lang="zh-CN" altLang="zh-CN" dirty="0" smtClean="0"/>
              <a:t>教改新星</a:t>
            </a:r>
            <a:r>
              <a:rPr lang="en-US" altLang="zh-CN" dirty="0" smtClean="0"/>
              <a:t>”</a:t>
            </a:r>
            <a:r>
              <a:rPr lang="zh-CN" altLang="zh-CN" dirty="0" smtClean="0"/>
              <a:t>称号，省先进个人，省级骨干教师，深圳市高考工作先进个人，深圳市优秀班主任，第二届罗湖区班主任技能大赛一等奖、深圳市二等奖，多次荣获罗湖区先进教师、优秀共产党员和优秀班主任称号。</a:t>
            </a:r>
            <a:endParaRPr lang="zh-CN" altLang="zh-CN" dirty="0" smtClean="0"/>
          </a:p>
          <a:p>
            <a:r>
              <a:rPr lang="zh-CN" altLang="zh-CN" dirty="0" smtClean="0"/>
              <a:t>【个人身份证号码】</a:t>
            </a:r>
            <a:r>
              <a:rPr lang="en-US" altLang="zh-CN" dirty="0" smtClean="0"/>
              <a:t>360100000000000000</a:t>
            </a:r>
            <a:endParaRPr lang="zh-CN" altLang="zh-CN" dirty="0" smtClean="0"/>
          </a:p>
          <a:p>
            <a:r>
              <a:rPr lang="zh-CN" altLang="zh-CN" dirty="0" smtClean="0"/>
              <a:t>【通讯地址】深圳市罗湖区莲塘莲塘国威路</a:t>
            </a:r>
            <a:r>
              <a:rPr lang="en-US" altLang="zh-CN" dirty="0" smtClean="0"/>
              <a:t>363</a:t>
            </a:r>
            <a:r>
              <a:rPr lang="zh-CN" altLang="zh-CN" dirty="0" smtClean="0"/>
              <a:t>号</a:t>
            </a:r>
            <a:endParaRPr lang="zh-CN" altLang="zh-CN" dirty="0" smtClean="0"/>
          </a:p>
          <a:p>
            <a:r>
              <a:rPr lang="zh-CN" altLang="zh-CN" dirty="0" smtClean="0"/>
              <a:t>【电子邮箱地址】</a:t>
            </a:r>
            <a:r>
              <a:rPr lang="en-US" altLang="zh-CN" dirty="0" smtClean="0"/>
              <a:t>280000000@qq.com</a:t>
            </a:r>
            <a:endParaRPr lang="zh-CN" altLang="zh-CN" dirty="0" smtClean="0"/>
          </a:p>
          <a:p>
            <a:r>
              <a:rPr lang="zh-CN" altLang="zh-CN" dirty="0" smtClean="0"/>
              <a:t>【电话】</a:t>
            </a:r>
            <a:r>
              <a:rPr lang="en-US" altLang="zh-CN" dirty="0" smtClean="0"/>
              <a:t>13700000000  </a:t>
            </a:r>
            <a:endParaRPr lang="zh-CN" altLang="zh-CN" dirty="0" smtClean="0"/>
          </a:p>
          <a:p>
            <a:r>
              <a:rPr lang="zh-CN" altLang="zh-CN" dirty="0" smtClean="0"/>
              <a:t>【邮编】</a:t>
            </a:r>
            <a:r>
              <a:rPr lang="en-US" altLang="zh-CN" dirty="0" smtClean="0"/>
              <a:t>518004</a:t>
            </a:r>
            <a:endParaRPr lang="zh-CN" altLang="zh-CN" dirty="0" smtClean="0"/>
          </a:p>
          <a:p>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作者简介的示例</a:t>
            </a:r>
            <a:endParaRPr lang="zh-CN" altLang="en-US" dirty="0"/>
          </a:p>
        </p:txBody>
      </p:sp>
      <p:sp>
        <p:nvSpPr>
          <p:cNvPr id="3" name="内容占位符 2"/>
          <p:cNvSpPr>
            <a:spLocks noGrp="1"/>
          </p:cNvSpPr>
          <p:nvPr>
            <p:ph idx="1"/>
          </p:nvPr>
        </p:nvSpPr>
        <p:spPr/>
        <p:txBody>
          <a:bodyPr/>
          <a:lstStyle/>
          <a:p>
            <a:r>
              <a:rPr lang="zh-CN" altLang="en-US" b="1" dirty="0" smtClean="0"/>
              <a:t>三个部分：</a:t>
            </a:r>
            <a:endParaRPr lang="en-US" altLang="zh-CN" b="1" dirty="0" smtClean="0"/>
          </a:p>
          <a:p>
            <a:pPr>
              <a:buNone/>
            </a:pPr>
            <a:r>
              <a:rPr lang="en-US" altLang="zh-CN" b="1" dirty="0" smtClean="0"/>
              <a:t>1.</a:t>
            </a:r>
            <a:r>
              <a:rPr lang="zh-CN" altLang="en-US" b="1" dirty="0" smtClean="0"/>
              <a:t>作者介绍</a:t>
            </a:r>
            <a:endParaRPr lang="en-US" altLang="zh-CN" b="1" dirty="0" smtClean="0"/>
          </a:p>
          <a:p>
            <a:pPr>
              <a:buNone/>
            </a:pPr>
            <a:r>
              <a:rPr lang="zh-CN" altLang="en-US" dirty="0" smtClean="0"/>
              <a:t>姓名，性别，籍贯，职称，学位及研究方向</a:t>
            </a:r>
            <a:endParaRPr lang="en-US" altLang="zh-CN" dirty="0" smtClean="0"/>
          </a:p>
          <a:p>
            <a:pPr>
              <a:buNone/>
            </a:pPr>
            <a:r>
              <a:rPr lang="en-US" altLang="zh-CN" b="1" dirty="0" smtClean="0"/>
              <a:t>2.</a:t>
            </a:r>
            <a:r>
              <a:rPr lang="zh-CN" altLang="en-US" b="1" dirty="0" smtClean="0"/>
              <a:t>作者信息</a:t>
            </a:r>
            <a:endParaRPr lang="en-US" altLang="zh-CN" b="1" dirty="0" smtClean="0"/>
          </a:p>
          <a:p>
            <a:pPr>
              <a:buNone/>
            </a:pPr>
            <a:r>
              <a:rPr lang="zh-CN" altLang="en-US" dirty="0" smtClean="0"/>
              <a:t>参与课题，研究成果，发表文章，学术著作</a:t>
            </a:r>
            <a:endParaRPr lang="en-US" altLang="zh-CN" dirty="0" smtClean="0"/>
          </a:p>
          <a:p>
            <a:pPr>
              <a:buNone/>
            </a:pPr>
            <a:r>
              <a:rPr lang="en-US" altLang="zh-CN" b="1" dirty="0" smtClean="0"/>
              <a:t>3.</a:t>
            </a:r>
            <a:r>
              <a:rPr lang="zh-CN" altLang="en-US" b="1" dirty="0" smtClean="0"/>
              <a:t>作者联系方式</a:t>
            </a:r>
            <a:endParaRPr lang="en-US" altLang="zh-CN" b="1" dirty="0" smtClean="0"/>
          </a:p>
          <a:p>
            <a:pPr>
              <a:buNone/>
            </a:pPr>
            <a:r>
              <a:rPr lang="zh-CN" altLang="en-US" dirty="0" smtClean="0"/>
              <a:t>电话，邮箱，地址，邮编</a:t>
            </a: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参考文献的著录规则</a:t>
            </a:r>
            <a:endParaRPr lang="zh-CN" altLang="en-US" dirty="0"/>
          </a:p>
        </p:txBody>
      </p:sp>
      <p:sp>
        <p:nvSpPr>
          <p:cNvPr id="3" name="内容占位符 2"/>
          <p:cNvSpPr>
            <a:spLocks noGrp="1"/>
          </p:cNvSpPr>
          <p:nvPr>
            <p:ph idx="1"/>
          </p:nvPr>
        </p:nvSpPr>
        <p:spPr/>
        <p:txBody>
          <a:bodyPr>
            <a:normAutofit fontScale="92500"/>
          </a:bodyPr>
          <a:lstStyle/>
          <a:p>
            <a:r>
              <a:rPr lang="en-US" altLang="zh-CN" dirty="0" smtClean="0"/>
              <a:t>20</a:t>
            </a:r>
            <a:r>
              <a:rPr lang="zh-CN" altLang="en-US" dirty="0" smtClean="0"/>
              <a:t>世纪</a:t>
            </a:r>
            <a:r>
              <a:rPr lang="en-US" altLang="zh-CN" dirty="0" smtClean="0"/>
              <a:t>80</a:t>
            </a:r>
            <a:r>
              <a:rPr lang="zh-CN" altLang="en-US" dirty="0" smtClean="0"/>
              <a:t>年代，国家标准局</a:t>
            </a:r>
            <a:r>
              <a:rPr lang="en-US" altLang="zh-CN" dirty="0" smtClean="0"/>
              <a:t>《</a:t>
            </a:r>
            <a:r>
              <a:rPr lang="zh-CN" altLang="en-US" dirty="0" smtClean="0"/>
              <a:t>文后参考文献著录规则</a:t>
            </a:r>
            <a:r>
              <a:rPr lang="en-US" altLang="zh-CN" dirty="0" smtClean="0"/>
              <a:t>》</a:t>
            </a:r>
            <a:r>
              <a:rPr lang="zh-CN" altLang="en-US" dirty="0" smtClean="0"/>
              <a:t>（</a:t>
            </a:r>
            <a:r>
              <a:rPr lang="en-US" altLang="zh-CN" dirty="0" smtClean="0"/>
              <a:t>GB7714—87</a:t>
            </a:r>
            <a:r>
              <a:rPr lang="zh-CN" altLang="en-US" dirty="0" smtClean="0"/>
              <a:t>）</a:t>
            </a:r>
            <a:endParaRPr lang="en-US" altLang="zh-CN" dirty="0" smtClean="0"/>
          </a:p>
          <a:p>
            <a:r>
              <a:rPr lang="en-US" altLang="zh-CN" dirty="0" smtClean="0"/>
              <a:t>2005</a:t>
            </a:r>
            <a:r>
              <a:rPr lang="zh-CN" altLang="en-US" dirty="0" smtClean="0"/>
              <a:t>年</a:t>
            </a:r>
            <a:r>
              <a:rPr lang="en-US" altLang="zh-CN" dirty="0" smtClean="0"/>
              <a:t>3</a:t>
            </a:r>
            <a:r>
              <a:rPr lang="zh-CN" altLang="en-US" dirty="0" smtClean="0"/>
              <a:t>月，中华人民共和国国家质量监督检验验疫总局和中国国家标准化管理委员会</a:t>
            </a:r>
            <a:r>
              <a:rPr lang="en-US" altLang="zh-CN" dirty="0" smtClean="0"/>
              <a:t>《</a:t>
            </a:r>
            <a:r>
              <a:rPr lang="zh-CN" altLang="en-US" dirty="0" smtClean="0"/>
              <a:t>文后参考文献著录规则</a:t>
            </a:r>
            <a:r>
              <a:rPr lang="en-US" altLang="zh-CN" dirty="0" smtClean="0"/>
              <a:t>》</a:t>
            </a:r>
            <a:r>
              <a:rPr lang="zh-CN" altLang="en-US" dirty="0" smtClean="0"/>
              <a:t>（</a:t>
            </a:r>
            <a:r>
              <a:rPr lang="en-US" altLang="zh-CN" dirty="0" smtClean="0"/>
              <a:t>GB/T7714—2005</a:t>
            </a:r>
            <a:r>
              <a:rPr lang="zh-CN" altLang="en-US" dirty="0" smtClean="0"/>
              <a:t>）</a:t>
            </a:r>
            <a:endParaRPr lang="en-US" altLang="zh-CN" dirty="0" smtClean="0"/>
          </a:p>
          <a:p>
            <a:r>
              <a:rPr lang="en-US" altLang="zh-CN" dirty="0" smtClean="0"/>
              <a:t>2015</a:t>
            </a:r>
            <a:r>
              <a:rPr lang="zh-CN" altLang="en-US" dirty="0" smtClean="0"/>
              <a:t>年</a:t>
            </a:r>
            <a:r>
              <a:rPr lang="en-US" altLang="zh-CN" dirty="0" smtClean="0"/>
              <a:t>5</a:t>
            </a:r>
            <a:r>
              <a:rPr lang="zh-CN" altLang="en-US" dirty="0" smtClean="0"/>
              <a:t>月，中华人民共和国国家质量监督检验验疫总局和中国国家标准化管理委员会</a:t>
            </a:r>
            <a:r>
              <a:rPr lang="en-US" altLang="zh-CN" dirty="0" smtClean="0"/>
              <a:t>《</a:t>
            </a:r>
            <a:r>
              <a:rPr lang="zh-CN" altLang="en-US" dirty="0" smtClean="0"/>
              <a:t>信息与文献  参考文献著录规则</a:t>
            </a:r>
            <a:r>
              <a:rPr lang="en-US" altLang="zh-CN" dirty="0" smtClean="0"/>
              <a:t>》</a:t>
            </a:r>
            <a:r>
              <a:rPr lang="zh-CN" altLang="en-US" dirty="0" smtClean="0"/>
              <a:t>（</a:t>
            </a:r>
            <a:r>
              <a:rPr lang="en-US" altLang="zh-CN" dirty="0" smtClean="0"/>
              <a:t>GB/T7714—2015</a:t>
            </a:r>
            <a:r>
              <a:rPr lang="zh-CN" altLang="en-US" dirty="0" smtClean="0"/>
              <a:t>）</a:t>
            </a:r>
            <a:endParaRPr lang="en-US" altLang="zh-CN" dirty="0" smtClean="0"/>
          </a:p>
          <a:p>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参考文献的例子</a:t>
            </a:r>
            <a:endParaRPr lang="zh-CN" altLang="en-US" dirty="0"/>
          </a:p>
        </p:txBody>
      </p:sp>
      <p:sp>
        <p:nvSpPr>
          <p:cNvPr id="3" name="内容占位符 2"/>
          <p:cNvSpPr>
            <a:spLocks noGrp="1"/>
          </p:cNvSpPr>
          <p:nvPr>
            <p:ph idx="1"/>
          </p:nvPr>
        </p:nvSpPr>
        <p:spPr/>
        <p:txBody>
          <a:bodyPr/>
          <a:lstStyle/>
          <a:p>
            <a:r>
              <a:rPr lang="zh-CN" altLang="en-US" dirty="0" smtClean="0"/>
              <a:t>根本没有参考文献</a:t>
            </a:r>
            <a:endParaRPr lang="en-US" altLang="zh-CN" dirty="0" smtClean="0"/>
          </a:p>
          <a:p>
            <a:r>
              <a:rPr lang="zh-CN" altLang="en-US" dirty="0" smtClean="0"/>
              <a:t>有参考文献：</a:t>
            </a:r>
            <a:endParaRPr lang="en-US" altLang="zh-CN" dirty="0" smtClean="0"/>
          </a:p>
          <a:p>
            <a:pPr>
              <a:buNone/>
            </a:pPr>
            <a:r>
              <a:rPr lang="en-US" altLang="zh-CN" dirty="0" smtClean="0"/>
              <a:t>1</a:t>
            </a:r>
            <a:r>
              <a:rPr lang="zh-CN" altLang="zh-CN" dirty="0" smtClean="0"/>
              <a:t>、《语文课程标准》</a:t>
            </a:r>
            <a:r>
              <a:rPr lang="en-US" altLang="zh-CN" dirty="0" smtClean="0"/>
              <a:t>2011</a:t>
            </a:r>
            <a:r>
              <a:rPr lang="zh-CN" altLang="zh-CN" dirty="0" smtClean="0"/>
              <a:t>版；</a:t>
            </a:r>
            <a:endParaRPr lang="zh-CN" altLang="zh-CN" dirty="0" smtClean="0"/>
          </a:p>
          <a:p>
            <a:pPr>
              <a:buNone/>
            </a:pPr>
            <a:r>
              <a:rPr lang="en-US" altLang="zh-CN" dirty="0" smtClean="0"/>
              <a:t>2</a:t>
            </a:r>
            <a:r>
              <a:rPr lang="zh-CN" altLang="zh-CN" dirty="0" smtClean="0"/>
              <a:t>、《叶圣陶文集》。</a:t>
            </a:r>
            <a:endParaRPr lang="zh-CN" altLang="zh-CN" dirty="0" smtClean="0"/>
          </a:p>
          <a:p>
            <a:pPr>
              <a:buNone/>
            </a:pPr>
            <a:r>
              <a:rPr lang="en-US" altLang="zh-CN" dirty="0" smtClean="0"/>
              <a:t>3</a:t>
            </a:r>
            <a:r>
              <a:rPr lang="zh-CN" altLang="zh-CN" dirty="0" smtClean="0"/>
              <a:t>、《论语</a:t>
            </a:r>
            <a:endParaRPr lang="zh-CN"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参考文献的例子</a:t>
            </a:r>
            <a:endParaRPr lang="zh-CN" altLang="en-US" dirty="0"/>
          </a:p>
        </p:txBody>
      </p:sp>
      <p:sp>
        <p:nvSpPr>
          <p:cNvPr id="3" name="内容占位符 2"/>
          <p:cNvSpPr>
            <a:spLocks noGrp="1"/>
          </p:cNvSpPr>
          <p:nvPr>
            <p:ph idx="1"/>
          </p:nvPr>
        </p:nvSpPr>
        <p:spPr/>
        <p:txBody>
          <a:bodyPr>
            <a:normAutofit fontScale="92500" lnSpcReduction="10000"/>
          </a:bodyPr>
          <a:lstStyle/>
          <a:p>
            <a:r>
              <a:rPr lang="zh-CN" altLang="zh-CN" b="1" dirty="0" smtClean="0"/>
              <a:t>参考文献：</a:t>
            </a:r>
            <a:br>
              <a:rPr lang="en-US" altLang="zh-CN" b="1" dirty="0" smtClean="0"/>
            </a:br>
            <a:r>
              <a:rPr lang="en-US" altLang="zh-CN" b="1" dirty="0" smtClean="0"/>
              <a:t>1.</a:t>
            </a:r>
            <a:r>
              <a:rPr lang="zh-CN" altLang="zh-CN" b="1" dirty="0" smtClean="0"/>
              <a:t>郑亚春</a:t>
            </a:r>
            <a:r>
              <a:rPr lang="en-US" altLang="zh-CN" b="1" dirty="0" smtClean="0"/>
              <a:t>;;</a:t>
            </a:r>
            <a:r>
              <a:rPr lang="zh-CN" altLang="zh-CN" b="1" dirty="0" smtClean="0"/>
              <a:t>关注初中历史课堂中生成性问题</a:t>
            </a:r>
            <a:r>
              <a:rPr lang="en-US" altLang="zh-CN" b="1" dirty="0" smtClean="0"/>
              <a:t>,</a:t>
            </a:r>
            <a:r>
              <a:rPr lang="zh-CN" altLang="zh-CN" b="1" dirty="0" smtClean="0"/>
              <a:t>提高教学的有效性</a:t>
            </a:r>
            <a:r>
              <a:rPr lang="en-US" altLang="zh-CN" b="1" dirty="0" smtClean="0"/>
              <a:t>[J];</a:t>
            </a:r>
            <a:r>
              <a:rPr lang="zh-CN" altLang="zh-CN" b="1" dirty="0" smtClean="0"/>
              <a:t>中国科教创新导刊</a:t>
            </a:r>
            <a:r>
              <a:rPr lang="en-US" altLang="zh-CN" b="1" dirty="0" smtClean="0"/>
              <a:t>;2009</a:t>
            </a:r>
            <a:r>
              <a:rPr lang="zh-CN" altLang="zh-CN" b="1" dirty="0" smtClean="0"/>
              <a:t>年</a:t>
            </a:r>
            <a:r>
              <a:rPr lang="en-US" altLang="zh-CN" b="1" dirty="0" smtClean="0"/>
              <a:t>18</a:t>
            </a:r>
            <a:r>
              <a:rPr lang="zh-CN" altLang="zh-CN" b="1" dirty="0" smtClean="0"/>
              <a:t>期</a:t>
            </a:r>
            <a:r>
              <a:rPr lang="en-US" altLang="zh-CN" b="1" dirty="0" smtClean="0"/>
              <a:t> </a:t>
            </a:r>
            <a:br>
              <a:rPr lang="en-US" altLang="zh-CN" b="1" dirty="0" smtClean="0"/>
            </a:br>
            <a:r>
              <a:rPr lang="en-US" altLang="zh-CN" b="1" dirty="0" smtClean="0"/>
              <a:t>2.</a:t>
            </a:r>
            <a:r>
              <a:rPr lang="zh-CN" altLang="zh-CN" b="1" dirty="0" smtClean="0"/>
              <a:t>郑建群</a:t>
            </a:r>
            <a:r>
              <a:rPr lang="en-US" altLang="zh-CN" b="1" dirty="0" smtClean="0"/>
              <a:t>;</a:t>
            </a:r>
            <a:r>
              <a:rPr lang="zh-CN" altLang="zh-CN" b="1" dirty="0" smtClean="0"/>
              <a:t>多媒体在历史教学中的意义及其运用技巧</a:t>
            </a:r>
            <a:r>
              <a:rPr lang="en-US" altLang="zh-CN" b="1" dirty="0" smtClean="0"/>
              <a:t>[J];</a:t>
            </a:r>
            <a:r>
              <a:rPr lang="zh-CN" altLang="zh-CN" b="1" dirty="0" smtClean="0"/>
              <a:t>科技情报开发与经济</a:t>
            </a:r>
            <a:r>
              <a:rPr lang="en-US" altLang="zh-CN" b="1" dirty="0" smtClean="0"/>
              <a:t>;2005</a:t>
            </a:r>
            <a:r>
              <a:rPr lang="zh-CN" altLang="zh-CN" b="1" dirty="0" smtClean="0"/>
              <a:t>年</a:t>
            </a:r>
            <a:r>
              <a:rPr lang="en-US" altLang="zh-CN" b="1" dirty="0" smtClean="0"/>
              <a:t>20</a:t>
            </a:r>
            <a:r>
              <a:rPr lang="zh-CN" altLang="zh-CN" b="1" dirty="0" smtClean="0"/>
              <a:t>期</a:t>
            </a:r>
            <a:r>
              <a:rPr lang="en-US" altLang="zh-CN" b="1" dirty="0" smtClean="0"/>
              <a:t> </a:t>
            </a:r>
            <a:br>
              <a:rPr lang="en-US" altLang="zh-CN" b="1" dirty="0" smtClean="0"/>
            </a:br>
            <a:r>
              <a:rPr lang="en-US" altLang="zh-CN" b="1" dirty="0" smtClean="0"/>
              <a:t>3.</a:t>
            </a:r>
            <a:r>
              <a:rPr lang="zh-CN" altLang="zh-CN" b="1" dirty="0" smtClean="0"/>
              <a:t>矫丽娜</a:t>
            </a:r>
            <a:r>
              <a:rPr lang="en-US" altLang="zh-CN" b="1" dirty="0" smtClean="0"/>
              <a:t>;</a:t>
            </a:r>
            <a:r>
              <a:rPr lang="zh-CN" altLang="zh-CN" b="1" dirty="0" smtClean="0"/>
              <a:t>多媒体辅助历史教学的作用</a:t>
            </a:r>
            <a:r>
              <a:rPr lang="en-US" altLang="zh-CN" b="1" dirty="0" smtClean="0"/>
              <a:t>——</a:t>
            </a:r>
            <a:r>
              <a:rPr lang="zh-CN" altLang="zh-CN" b="1" dirty="0" smtClean="0"/>
              <a:t>初中历史</a:t>
            </a:r>
            <a:r>
              <a:rPr lang="en-US" altLang="zh-CN" b="1" dirty="0" smtClean="0"/>
              <a:t>“</a:t>
            </a:r>
            <a:r>
              <a:rPr lang="zh-CN" altLang="zh-CN" b="1" dirty="0" smtClean="0"/>
              <a:t>鸦片战争</a:t>
            </a:r>
            <a:r>
              <a:rPr lang="en-US" altLang="zh-CN" b="1" dirty="0" smtClean="0"/>
              <a:t>”</a:t>
            </a:r>
            <a:r>
              <a:rPr lang="zh-CN" altLang="zh-CN" b="1" dirty="0" smtClean="0"/>
              <a:t>一课的教学</a:t>
            </a:r>
            <a:r>
              <a:rPr lang="en-US" altLang="zh-CN" b="1" dirty="0" smtClean="0"/>
              <a:t>[J];</a:t>
            </a:r>
            <a:r>
              <a:rPr lang="zh-CN" altLang="zh-CN" b="1" dirty="0" smtClean="0"/>
              <a:t>山东教育</a:t>
            </a:r>
            <a:r>
              <a:rPr lang="en-US" altLang="zh-CN" b="1" dirty="0" smtClean="0"/>
              <a:t>;2000</a:t>
            </a:r>
            <a:r>
              <a:rPr lang="zh-CN" altLang="zh-CN" b="1" dirty="0" smtClean="0"/>
              <a:t>年</a:t>
            </a:r>
            <a:r>
              <a:rPr lang="en-US" altLang="zh-CN" b="1" dirty="0" smtClean="0"/>
              <a:t>35</a:t>
            </a:r>
            <a:r>
              <a:rPr lang="zh-CN" altLang="zh-CN" b="1" dirty="0" smtClean="0"/>
              <a:t>期</a:t>
            </a:r>
            <a:br>
              <a:rPr lang="en-US" altLang="zh-CN" b="1" dirty="0" smtClean="0"/>
            </a:br>
            <a:endParaRPr lang="zh-CN"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参考文献的示例</a:t>
            </a:r>
            <a:endParaRPr lang="zh-CN" altLang="en-US" dirty="0"/>
          </a:p>
        </p:txBody>
      </p:sp>
      <p:sp>
        <p:nvSpPr>
          <p:cNvPr id="3" name="内容占位符 2"/>
          <p:cNvSpPr>
            <a:spLocks noGrp="1"/>
          </p:cNvSpPr>
          <p:nvPr>
            <p:ph idx="1"/>
          </p:nvPr>
        </p:nvSpPr>
        <p:spPr/>
        <p:txBody>
          <a:bodyPr>
            <a:normAutofit fontScale="70000" lnSpcReduction="20000"/>
          </a:bodyPr>
          <a:lstStyle/>
          <a:p>
            <a:pPr>
              <a:buNone/>
            </a:pPr>
            <a:r>
              <a:rPr lang="zh-CN" altLang="en-US" sz="4000" b="1" dirty="0" smtClean="0">
                <a:solidFill>
                  <a:srgbClr val="FF0000"/>
                </a:solidFill>
              </a:rPr>
              <a:t>凌宗伟</a:t>
            </a:r>
            <a:r>
              <a:rPr lang="en-US" altLang="zh-CN" sz="4000" b="1" dirty="0" smtClean="0">
                <a:solidFill>
                  <a:srgbClr val="FF0000"/>
                </a:solidFill>
              </a:rPr>
              <a:t>《</a:t>
            </a:r>
            <a:r>
              <a:rPr lang="zh-CN" altLang="en-US" sz="4000" b="1" dirty="0" smtClean="0">
                <a:solidFill>
                  <a:srgbClr val="FF0000"/>
                </a:solidFill>
              </a:rPr>
              <a:t>学校行为文化建设的思考与实践</a:t>
            </a:r>
            <a:r>
              <a:rPr lang="en-US" altLang="zh-CN" sz="4000" b="1" dirty="0" smtClean="0">
                <a:solidFill>
                  <a:srgbClr val="FF0000"/>
                </a:solidFill>
              </a:rPr>
              <a:t>》</a:t>
            </a:r>
            <a:endParaRPr lang="en-US" altLang="zh-CN" sz="4000" b="1" dirty="0" smtClean="0">
              <a:solidFill>
                <a:srgbClr val="FF0000"/>
              </a:solidFill>
            </a:endParaRPr>
          </a:p>
          <a:p>
            <a:pPr>
              <a:buNone/>
            </a:pPr>
            <a:endParaRPr lang="zh-CN" altLang="en-US" sz="4000" dirty="0" smtClean="0"/>
          </a:p>
          <a:p>
            <a:pPr>
              <a:buNone/>
            </a:pPr>
            <a:r>
              <a:rPr lang="zh-CN" altLang="en-US" dirty="0" smtClean="0"/>
              <a:t>［</a:t>
            </a:r>
            <a:r>
              <a:rPr lang="en-US" altLang="zh-CN" dirty="0" smtClean="0"/>
              <a:t>1</a:t>
            </a:r>
            <a:r>
              <a:rPr lang="zh-CN" altLang="en-US" dirty="0" smtClean="0"/>
              <a:t>］江风</a:t>
            </a:r>
            <a:r>
              <a:rPr lang="en-US" altLang="zh-CN" dirty="0" smtClean="0"/>
              <a:t>.</a:t>
            </a:r>
            <a:r>
              <a:rPr lang="zh-CN" altLang="en-US" dirty="0" smtClean="0"/>
              <a:t>让员工自己奔跑［</a:t>
            </a:r>
            <a:r>
              <a:rPr lang="en-US" altLang="zh-CN" dirty="0" smtClean="0"/>
              <a:t>M</a:t>
            </a:r>
            <a:r>
              <a:rPr lang="zh-CN" altLang="en-US" dirty="0" smtClean="0"/>
              <a:t>］</a:t>
            </a:r>
            <a:r>
              <a:rPr lang="en-US" altLang="zh-CN" dirty="0" smtClean="0"/>
              <a:t>.</a:t>
            </a:r>
            <a:r>
              <a:rPr lang="zh-CN" altLang="en-US" dirty="0" smtClean="0"/>
              <a:t>北京：中国商业出版社，</a:t>
            </a:r>
            <a:r>
              <a:rPr lang="en-US" altLang="zh-CN" dirty="0" smtClean="0"/>
              <a:t>2005</a:t>
            </a:r>
            <a:r>
              <a:rPr lang="zh-CN" altLang="en-US" dirty="0" smtClean="0"/>
              <a:t>：卷首语</a:t>
            </a:r>
            <a:r>
              <a:rPr lang="en-US" altLang="zh-CN" dirty="0" smtClean="0"/>
              <a:t>.</a:t>
            </a:r>
            <a:endParaRPr lang="en-US" altLang="zh-CN" dirty="0" smtClean="0"/>
          </a:p>
          <a:p>
            <a:pPr>
              <a:buNone/>
            </a:pPr>
            <a:r>
              <a:rPr lang="zh-CN" altLang="en-US" dirty="0" smtClean="0"/>
              <a:t>［</a:t>
            </a:r>
            <a:r>
              <a:rPr lang="en-US" altLang="zh-CN" dirty="0" smtClean="0"/>
              <a:t>2</a:t>
            </a:r>
            <a:r>
              <a:rPr lang="zh-CN" altLang="en-US" dirty="0" smtClean="0"/>
              <a:t>］张晓峰</a:t>
            </a:r>
            <a:r>
              <a:rPr lang="en-US" altLang="zh-CN" dirty="0" smtClean="0"/>
              <a:t>.</a:t>
            </a:r>
            <a:r>
              <a:rPr lang="zh-CN" altLang="en-US" dirty="0" smtClean="0"/>
              <a:t>执行及其对领导决策的回应［</a:t>
            </a:r>
            <a:r>
              <a:rPr lang="en-US" altLang="zh-CN" dirty="0" smtClean="0"/>
              <a:t>J</a:t>
            </a:r>
            <a:r>
              <a:rPr lang="zh-CN" altLang="en-US" dirty="0" smtClean="0"/>
              <a:t>］</a:t>
            </a:r>
            <a:r>
              <a:rPr lang="en-US" altLang="zh-CN" dirty="0" smtClean="0"/>
              <a:t>.</a:t>
            </a:r>
            <a:r>
              <a:rPr lang="zh-CN" altLang="en-US" dirty="0" smtClean="0"/>
              <a:t>哈尔滨市委党校学报，</a:t>
            </a:r>
            <a:r>
              <a:rPr lang="en-US" altLang="zh-CN" dirty="0" smtClean="0"/>
              <a:t>2008</a:t>
            </a:r>
            <a:r>
              <a:rPr lang="zh-CN" altLang="en-US" dirty="0" smtClean="0"/>
              <a:t>（</a:t>
            </a:r>
            <a:r>
              <a:rPr lang="en-US" altLang="zh-CN" dirty="0" smtClean="0"/>
              <a:t>2</a:t>
            </a:r>
            <a:r>
              <a:rPr lang="zh-CN" altLang="en-US" dirty="0" smtClean="0"/>
              <a:t>）：</a:t>
            </a:r>
            <a:r>
              <a:rPr lang="en-US" altLang="zh-CN" dirty="0" smtClean="0"/>
              <a:t>77-80.</a:t>
            </a:r>
            <a:endParaRPr lang="en-US" altLang="zh-CN" dirty="0" smtClean="0"/>
          </a:p>
          <a:p>
            <a:pPr>
              <a:buNone/>
            </a:pPr>
            <a:r>
              <a:rPr lang="zh-CN" altLang="en-US" dirty="0" smtClean="0"/>
              <a:t>［</a:t>
            </a:r>
            <a:r>
              <a:rPr lang="en-US" altLang="zh-CN" dirty="0" smtClean="0"/>
              <a:t>3</a:t>
            </a:r>
            <a:r>
              <a:rPr lang="zh-CN" altLang="en-US" dirty="0" smtClean="0"/>
              <a:t>］阎德明</a:t>
            </a:r>
            <a:r>
              <a:rPr lang="en-US" altLang="zh-CN" dirty="0" smtClean="0"/>
              <a:t>.</a:t>
            </a:r>
            <a:r>
              <a:rPr lang="zh-CN" altLang="en-US" dirty="0" smtClean="0"/>
              <a:t>现代学校管理学［</a:t>
            </a:r>
            <a:r>
              <a:rPr lang="en-US" altLang="zh-CN" dirty="0" smtClean="0"/>
              <a:t>M</a:t>
            </a:r>
            <a:r>
              <a:rPr lang="zh-CN" altLang="en-US" dirty="0" smtClean="0"/>
              <a:t>］</a:t>
            </a:r>
            <a:r>
              <a:rPr lang="en-US" altLang="zh-CN" dirty="0" smtClean="0"/>
              <a:t>.</a:t>
            </a:r>
            <a:r>
              <a:rPr lang="zh-CN" altLang="en-US" dirty="0" smtClean="0"/>
              <a:t>北京：人民教育出版社，</a:t>
            </a:r>
            <a:endParaRPr lang="zh-CN" altLang="en-US" dirty="0" smtClean="0"/>
          </a:p>
          <a:p>
            <a:pPr>
              <a:buNone/>
            </a:pPr>
            <a:r>
              <a:rPr lang="en-US" altLang="zh-CN" dirty="0" smtClean="0"/>
              <a:t>2006</a:t>
            </a:r>
            <a:r>
              <a:rPr lang="zh-CN" altLang="en-US" dirty="0" smtClean="0"/>
              <a:t>：</a:t>
            </a:r>
            <a:r>
              <a:rPr lang="en-US" altLang="zh-CN" dirty="0" smtClean="0"/>
              <a:t>180.</a:t>
            </a:r>
            <a:endParaRPr lang="en-US" altLang="zh-CN" dirty="0" smtClean="0"/>
          </a:p>
          <a:p>
            <a:pPr>
              <a:buNone/>
            </a:pPr>
            <a:r>
              <a:rPr lang="zh-CN" altLang="en-US" dirty="0" smtClean="0"/>
              <a:t>［</a:t>
            </a:r>
            <a:r>
              <a:rPr lang="en-US" altLang="zh-CN" dirty="0" smtClean="0"/>
              <a:t>4</a:t>
            </a:r>
            <a:r>
              <a:rPr lang="zh-CN" altLang="en-US" dirty="0" smtClean="0"/>
              <a:t>］范明刚，陈松信</a:t>
            </a:r>
            <a:r>
              <a:rPr lang="en-US" altLang="zh-CN" dirty="0" smtClean="0"/>
              <a:t>.</a:t>
            </a:r>
            <a:r>
              <a:rPr lang="zh-CN" altLang="en-US" dirty="0" smtClean="0"/>
              <a:t>校长专业化与优质学校建设［</a:t>
            </a:r>
            <a:r>
              <a:rPr lang="en-US" altLang="zh-CN" dirty="0" smtClean="0"/>
              <a:t>M</a:t>
            </a:r>
            <a:r>
              <a:rPr lang="zh-CN" altLang="en-US" dirty="0" smtClean="0"/>
              <a:t>］</a:t>
            </a:r>
            <a:r>
              <a:rPr lang="en-US" altLang="zh-CN" dirty="0" smtClean="0"/>
              <a:t>.</a:t>
            </a:r>
            <a:r>
              <a:rPr lang="zh-CN" altLang="en-US" dirty="0" smtClean="0"/>
              <a:t>天津天</a:t>
            </a:r>
            <a:endParaRPr lang="zh-CN" altLang="en-US" dirty="0" smtClean="0"/>
          </a:p>
          <a:p>
            <a:pPr>
              <a:buNone/>
            </a:pPr>
            <a:r>
              <a:rPr lang="zh-CN" altLang="en-US" dirty="0" smtClean="0"/>
              <a:t>津教育出版社，</a:t>
            </a:r>
            <a:r>
              <a:rPr lang="en-US" altLang="zh-CN" dirty="0" smtClean="0"/>
              <a:t>2010</a:t>
            </a:r>
            <a:r>
              <a:rPr lang="zh-CN" altLang="en-US" dirty="0" smtClean="0"/>
              <a:t>：</a:t>
            </a:r>
            <a:r>
              <a:rPr lang="en-US" altLang="zh-CN" dirty="0" smtClean="0"/>
              <a:t>70.</a:t>
            </a:r>
            <a:endParaRPr lang="en-US" altLang="zh-CN" dirty="0" smtClean="0"/>
          </a:p>
          <a:p>
            <a:pPr>
              <a:buNone/>
            </a:pPr>
            <a:r>
              <a:rPr lang="zh-CN" altLang="en-US" dirty="0" smtClean="0"/>
              <a:t>［</a:t>
            </a:r>
            <a:r>
              <a:rPr lang="en-US" altLang="zh-CN" dirty="0" smtClean="0"/>
              <a:t>5</a:t>
            </a:r>
            <a:r>
              <a:rPr lang="zh-CN" altLang="en-US" dirty="0" smtClean="0"/>
              <a:t>］凌宗伟</a:t>
            </a:r>
            <a:r>
              <a:rPr lang="en-US" altLang="zh-CN" dirty="0" smtClean="0"/>
              <a:t>.</a:t>
            </a:r>
            <a:r>
              <a:rPr lang="zh-CN" altLang="en-US" dirty="0" smtClean="0"/>
              <a:t>行于天地，止于至善：谈江苏省南通市通州区二甲</a:t>
            </a:r>
            <a:endParaRPr lang="zh-CN" altLang="en-US" dirty="0" smtClean="0"/>
          </a:p>
          <a:p>
            <a:pPr>
              <a:buNone/>
            </a:pPr>
            <a:r>
              <a:rPr lang="zh-CN" altLang="en-US" dirty="0" smtClean="0"/>
              <a:t>中学的行为文化建设［</a:t>
            </a:r>
            <a:r>
              <a:rPr lang="en-US" altLang="zh-CN" dirty="0" smtClean="0"/>
              <a:t>J</a:t>
            </a:r>
            <a:r>
              <a:rPr lang="zh-CN" altLang="en-US" dirty="0" smtClean="0"/>
              <a:t>］</a:t>
            </a:r>
            <a:r>
              <a:rPr lang="en-US" altLang="zh-CN" dirty="0" smtClean="0"/>
              <a:t>.</a:t>
            </a:r>
            <a:r>
              <a:rPr lang="zh-CN" altLang="en-US" dirty="0" smtClean="0"/>
              <a:t>人民教育，</a:t>
            </a:r>
            <a:r>
              <a:rPr lang="en-US" altLang="zh-CN" dirty="0" smtClean="0"/>
              <a:t>2010</a:t>
            </a:r>
            <a:r>
              <a:rPr lang="zh-CN" altLang="en-US" dirty="0" smtClean="0"/>
              <a:t>（</a:t>
            </a:r>
            <a:r>
              <a:rPr lang="en-US" altLang="zh-CN" dirty="0" smtClean="0"/>
              <a:t>11</a:t>
            </a:r>
            <a:r>
              <a:rPr lang="zh-CN" altLang="en-US" dirty="0" smtClean="0"/>
              <a:t>）：</a:t>
            </a:r>
            <a:r>
              <a:rPr lang="en-US" altLang="zh-CN" dirty="0" smtClean="0"/>
              <a:t>48-49.</a:t>
            </a:r>
            <a:endParaRPr lang="en-US" altLang="zh-CN" dirty="0" smtClean="0"/>
          </a:p>
          <a:p>
            <a:endParaRPr lang="zh-CN"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思考题</a:t>
            </a:r>
            <a:endParaRPr lang="zh-CN" altLang="en-US" dirty="0"/>
          </a:p>
        </p:txBody>
      </p:sp>
      <p:sp>
        <p:nvSpPr>
          <p:cNvPr id="3" name="内容占位符 2"/>
          <p:cNvSpPr>
            <a:spLocks noGrp="1"/>
          </p:cNvSpPr>
          <p:nvPr>
            <p:ph idx="1"/>
          </p:nvPr>
        </p:nvSpPr>
        <p:spPr/>
        <p:txBody>
          <a:bodyPr/>
          <a:lstStyle/>
          <a:p>
            <a:r>
              <a:rPr lang="zh-CN" altLang="en-US" dirty="0" smtClean="0"/>
              <a:t>如何在文中和文后标注参考文献？</a:t>
            </a:r>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pPr algn="ctr">
              <a:buNone/>
            </a:pPr>
            <a:r>
              <a:rPr lang="zh-CN" altLang="en-US" sz="4800" dirty="0" smtClean="0">
                <a:solidFill>
                  <a:srgbClr val="0070C0"/>
                </a:solidFill>
                <a:latin typeface="方正北魏楷书_GBK" pitchFamily="2" charset="-122"/>
                <a:ea typeface="方正北魏楷书_GBK" pitchFamily="2" charset="-122"/>
              </a:rPr>
              <a:t>感谢老师们的参与！</a:t>
            </a:r>
            <a:endParaRPr lang="en-US" altLang="zh-CN" sz="4800" dirty="0" smtClean="0">
              <a:solidFill>
                <a:srgbClr val="0070C0"/>
              </a:solidFill>
              <a:latin typeface="方正北魏楷书_GBK" pitchFamily="2" charset="-122"/>
              <a:ea typeface="方正北魏楷书_GBK" pitchFamily="2" charset="-122"/>
            </a:endParaRPr>
          </a:p>
          <a:p>
            <a:pPr>
              <a:buNone/>
            </a:pPr>
            <a:endParaRPr lang="en-US" altLang="zh-CN" dirty="0" smtClean="0"/>
          </a:p>
          <a:p>
            <a:pPr>
              <a:buNone/>
            </a:pPr>
            <a:r>
              <a:rPr lang="zh-CN" altLang="en-US" dirty="0" smtClean="0"/>
              <a:t>电话：</a:t>
            </a:r>
            <a:r>
              <a:rPr lang="en-US" altLang="zh-CN" dirty="0" smtClean="0"/>
              <a:t>13476096501</a:t>
            </a:r>
            <a:endParaRPr lang="en-US" altLang="zh-CN" dirty="0" smtClean="0"/>
          </a:p>
          <a:p>
            <a:pPr>
              <a:buNone/>
            </a:pPr>
            <a:r>
              <a:rPr lang="zh-CN" altLang="en-US" dirty="0" smtClean="0"/>
              <a:t>邮箱：</a:t>
            </a:r>
            <a:r>
              <a:rPr lang="en-US" altLang="zh-CN" dirty="0" smtClean="0"/>
              <a:t>286301466@qq.com</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4759</Words>
  <Application>WPS 演示</Application>
  <PresentationFormat>全屏显示(4:3)</PresentationFormat>
  <Paragraphs>261</Paragraphs>
  <Slides>38</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38</vt:i4>
      </vt:variant>
    </vt:vector>
  </HeadingPairs>
  <TitlesOfParts>
    <vt:vector size="49" baseType="lpstr">
      <vt:lpstr>Arial</vt:lpstr>
      <vt:lpstr>宋体</vt:lpstr>
      <vt:lpstr>Wingdings</vt:lpstr>
      <vt:lpstr>方正粗宋简体</vt:lpstr>
      <vt:lpstr>方正北魏楷书简体</vt:lpstr>
      <vt:lpstr>Calibri</vt:lpstr>
      <vt:lpstr>微软雅黑</vt:lpstr>
      <vt:lpstr>Arial Unicode MS</vt:lpstr>
      <vt:lpstr>方正北魏楷书_GBK</vt:lpstr>
      <vt:lpstr>PMingLiU</vt:lpstr>
      <vt:lpstr>Office 主题</vt:lpstr>
      <vt:lpstr>论文写作问题反馈与修改意见 ——摘要、关键词、作者简介和参考文献规范</vt:lpstr>
      <vt:lpstr>什么是完整的论文？</vt:lpstr>
      <vt:lpstr>摘要的定义</vt:lpstr>
      <vt:lpstr>摘要的作用</vt:lpstr>
      <vt:lpstr>摘要的类型</vt:lpstr>
      <vt:lpstr>摘要写法的问题（1）</vt:lpstr>
      <vt:lpstr>摘要写法的解决办法（1）</vt:lpstr>
      <vt:lpstr>摘要写法的问题（2）</vt:lpstr>
      <vt:lpstr>摘要写法的解决办法（2）</vt:lpstr>
      <vt:lpstr>摘要写法的问题（3）</vt:lpstr>
      <vt:lpstr>摘要写法的解决办法（3）</vt:lpstr>
      <vt:lpstr>摘要写法的问题（4）</vt:lpstr>
      <vt:lpstr>摘要写法的解决办法（4）</vt:lpstr>
      <vt:lpstr>摘要写法的问题（5）</vt:lpstr>
      <vt:lpstr>摘要写法的解决办法（5）</vt:lpstr>
      <vt:lpstr>摘要的示例</vt:lpstr>
      <vt:lpstr>摘要的示例</vt:lpstr>
      <vt:lpstr>关键词的数量</vt:lpstr>
      <vt:lpstr>关键词常见问题（1）——直接提取标题</vt:lpstr>
      <vt:lpstr>关键词常见问题（1）的解决办法</vt:lpstr>
      <vt:lpstr>关键词常见问题（2）——词性不适合</vt:lpstr>
      <vt:lpstr>关键词常见问题（2）的解决办法</vt:lpstr>
      <vt:lpstr>关键词常见问题（3）——通用词汇多</vt:lpstr>
      <vt:lpstr>关键词常见问题（3）解决办法</vt:lpstr>
      <vt:lpstr>关键词的示例</vt:lpstr>
      <vt:lpstr>作者简介的规范文件</vt:lpstr>
      <vt:lpstr>作者简介的规范文件</vt:lpstr>
      <vt:lpstr>PowerPoint 演示文稿</vt:lpstr>
      <vt:lpstr>作者简介的例子</vt:lpstr>
      <vt:lpstr>作者简介的例子</vt:lpstr>
      <vt:lpstr>作者简介的例子</vt:lpstr>
      <vt:lpstr>作者简介的示例</vt:lpstr>
      <vt:lpstr>参考文献的著录规则</vt:lpstr>
      <vt:lpstr>参考文献的例子</vt:lpstr>
      <vt:lpstr>参考文献的例子</vt:lpstr>
      <vt:lpstr>参考文献的示例</vt:lpstr>
      <vt:lpstr>思考题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教育论文的摘要、关键词、作者简介和参考文献</dc:title>
  <dc:creator/>
  <cp:lastModifiedBy>my</cp:lastModifiedBy>
  <cp:revision>123</cp:revision>
  <dcterms:created xsi:type="dcterms:W3CDTF">2017-07-11T06:08:23Z</dcterms:created>
  <dcterms:modified xsi:type="dcterms:W3CDTF">2017-07-11T07:35:41Z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