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0" r:id="rId1"/>
  </p:sldMasterIdLst>
  <p:sldIdLst>
    <p:sldId id="256" r:id="rId2"/>
    <p:sldId id="279" r:id="rId3"/>
    <p:sldId id="268" r:id="rId4"/>
    <p:sldId id="272" r:id="rId5"/>
    <p:sldId id="273" r:id="rId6"/>
    <p:sldId id="277" r:id="rId7"/>
    <p:sldId id="278" r:id="rId8"/>
    <p:sldId id="291" r:id="rId9"/>
    <p:sldId id="282" r:id="rId10"/>
    <p:sldId id="283" r:id="rId11"/>
    <p:sldId id="280" r:id="rId12"/>
    <p:sldId id="270" r:id="rId13"/>
    <p:sldId id="281" r:id="rId14"/>
    <p:sldId id="284" r:id="rId15"/>
    <p:sldId id="285" r:id="rId16"/>
    <p:sldId id="269" r:id="rId17"/>
    <p:sldId id="263" r:id="rId18"/>
    <p:sldId id="286" r:id="rId19"/>
    <p:sldId id="287" r:id="rId20"/>
    <p:sldId id="289" r:id="rId21"/>
    <p:sldId id="290" r:id="rId22"/>
    <p:sldId id="288" r:id="rId23"/>
    <p:sldId id="264" r:id="rId24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9" d="100"/>
          <a:sy n="39" d="100"/>
        </p:scale>
        <p:origin x="-14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A27C2A-6B06-1E49-B952-54051BDFEFE3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4DAF92E-922C-BF45-852E-B9177B33B275}">
      <dgm:prSet phldrT="[文本]"/>
      <dgm:spPr/>
      <dgm:t>
        <a:bodyPr/>
        <a:lstStyle/>
        <a:p>
          <a:r>
            <a:rPr lang="zh-CN" altLang="en-US" dirty="0" smtClean="0"/>
            <a:t>教学思想</a:t>
          </a:r>
          <a:endParaRPr lang="zh-CN" altLang="en-US" dirty="0"/>
        </a:p>
      </dgm:t>
    </dgm:pt>
    <dgm:pt modelId="{64AE1265-9074-9041-A875-0A091566E4C2}" type="parTrans" cxnId="{EA73D575-E932-5F49-93BC-24118FA9E5FA}">
      <dgm:prSet/>
      <dgm:spPr/>
      <dgm:t>
        <a:bodyPr/>
        <a:lstStyle/>
        <a:p>
          <a:endParaRPr lang="zh-CN" altLang="en-US"/>
        </a:p>
      </dgm:t>
    </dgm:pt>
    <dgm:pt modelId="{3C952853-3251-B941-849B-B88EF273653F}" type="sibTrans" cxnId="{EA73D575-E932-5F49-93BC-24118FA9E5FA}">
      <dgm:prSet/>
      <dgm:spPr/>
      <dgm:t>
        <a:bodyPr/>
        <a:lstStyle/>
        <a:p>
          <a:endParaRPr lang="zh-CN" altLang="en-US"/>
        </a:p>
      </dgm:t>
    </dgm:pt>
    <dgm:pt modelId="{4CF3F1A0-95E4-D64E-932B-9BEA9A049A74}">
      <dgm:prSet phldrT="[文本]"/>
      <dgm:spPr/>
      <dgm:t>
        <a:bodyPr/>
        <a:lstStyle/>
        <a:p>
          <a:r>
            <a:rPr lang="zh-CN" altLang="en-US" dirty="0" smtClean="0"/>
            <a:t>教学目的</a:t>
          </a:r>
          <a:endParaRPr lang="zh-CN" altLang="en-US" dirty="0"/>
        </a:p>
      </dgm:t>
    </dgm:pt>
    <dgm:pt modelId="{0B7A1328-6614-404D-A3E6-6FC42F3EBB78}" type="parTrans" cxnId="{55BFE2FB-2EB9-4942-A2C4-121C4A780C5C}">
      <dgm:prSet/>
      <dgm:spPr/>
      <dgm:t>
        <a:bodyPr/>
        <a:lstStyle/>
        <a:p>
          <a:endParaRPr lang="zh-CN" altLang="en-US"/>
        </a:p>
      </dgm:t>
    </dgm:pt>
    <dgm:pt modelId="{5C482850-5AEE-8E4D-9704-BFDB621EC1AB}" type="sibTrans" cxnId="{55BFE2FB-2EB9-4942-A2C4-121C4A780C5C}">
      <dgm:prSet/>
      <dgm:spPr/>
      <dgm:t>
        <a:bodyPr/>
        <a:lstStyle/>
        <a:p>
          <a:endParaRPr lang="zh-CN" altLang="en-US"/>
        </a:p>
      </dgm:t>
    </dgm:pt>
    <dgm:pt modelId="{0FA2FCC9-21FD-9945-8756-A148D9318618}">
      <dgm:prSet phldrT="[文本]"/>
      <dgm:spPr/>
      <dgm:t>
        <a:bodyPr/>
        <a:lstStyle/>
        <a:p>
          <a:r>
            <a:rPr lang="zh-CN" altLang="en-US" dirty="0" smtClean="0"/>
            <a:t>本质属性</a:t>
          </a:r>
          <a:endParaRPr lang="zh-CN" altLang="en-US" dirty="0"/>
        </a:p>
      </dgm:t>
    </dgm:pt>
    <dgm:pt modelId="{D69FB4CF-CE65-F243-8306-89D4440F4388}" type="parTrans" cxnId="{E20CA7C8-83CD-E64C-A26C-9CC4705D0B7C}">
      <dgm:prSet/>
      <dgm:spPr/>
      <dgm:t>
        <a:bodyPr/>
        <a:lstStyle/>
        <a:p>
          <a:endParaRPr lang="zh-CN" altLang="en-US"/>
        </a:p>
      </dgm:t>
    </dgm:pt>
    <dgm:pt modelId="{4F817061-3E90-9F42-A4C1-96839051A35F}" type="sibTrans" cxnId="{E20CA7C8-83CD-E64C-A26C-9CC4705D0B7C}">
      <dgm:prSet/>
      <dgm:spPr/>
      <dgm:t>
        <a:bodyPr/>
        <a:lstStyle/>
        <a:p>
          <a:endParaRPr lang="zh-CN" altLang="en-US"/>
        </a:p>
      </dgm:t>
    </dgm:pt>
    <dgm:pt modelId="{AA19C170-93B4-6D41-8844-DEC38598EFCB}">
      <dgm:prSet phldrT="[文本]"/>
      <dgm:spPr/>
      <dgm:t>
        <a:bodyPr/>
        <a:lstStyle/>
        <a:p>
          <a:r>
            <a:rPr lang="zh-CN" altLang="en-US" dirty="0" smtClean="0"/>
            <a:t>教学方法</a:t>
          </a:r>
          <a:endParaRPr lang="zh-CN" altLang="en-US" dirty="0"/>
        </a:p>
      </dgm:t>
    </dgm:pt>
    <dgm:pt modelId="{B42C7258-536F-8E43-912F-EE33736338B4}" type="parTrans" cxnId="{AC0BD27F-7929-174E-8E9D-4868BE1DF61B}">
      <dgm:prSet/>
      <dgm:spPr/>
      <dgm:t>
        <a:bodyPr/>
        <a:lstStyle/>
        <a:p>
          <a:endParaRPr lang="zh-CN" altLang="en-US"/>
        </a:p>
      </dgm:t>
    </dgm:pt>
    <dgm:pt modelId="{7A5C9F38-CA80-D243-9469-5F2F2E2F8AF0}" type="sibTrans" cxnId="{AC0BD27F-7929-174E-8E9D-4868BE1DF61B}">
      <dgm:prSet/>
      <dgm:spPr/>
      <dgm:t>
        <a:bodyPr/>
        <a:lstStyle/>
        <a:p>
          <a:endParaRPr lang="zh-CN" altLang="en-US"/>
        </a:p>
      </dgm:t>
    </dgm:pt>
    <dgm:pt modelId="{92753BC0-2FF1-874A-9E0B-324DDB004FBF}">
      <dgm:prSet/>
      <dgm:spPr/>
      <dgm:t>
        <a:bodyPr/>
        <a:lstStyle/>
        <a:p>
          <a:r>
            <a:rPr lang="zh-CN" altLang="en-US" dirty="0" smtClean="0"/>
            <a:t>师生关系</a:t>
          </a:r>
          <a:endParaRPr lang="zh-CN" altLang="en-US" dirty="0"/>
        </a:p>
      </dgm:t>
    </dgm:pt>
    <dgm:pt modelId="{ED0F2A85-4BD1-534C-ACDD-4EC3695998E9}" type="parTrans" cxnId="{A9AE4134-9777-9741-BC9E-5D6D1C20211A}">
      <dgm:prSet/>
      <dgm:spPr/>
      <dgm:t>
        <a:bodyPr/>
        <a:lstStyle/>
        <a:p>
          <a:endParaRPr lang="zh-CN" altLang="en-US"/>
        </a:p>
      </dgm:t>
    </dgm:pt>
    <dgm:pt modelId="{F1F1A565-8726-1A4C-AEC9-6FD219FFCD83}" type="sibTrans" cxnId="{A9AE4134-9777-9741-BC9E-5D6D1C20211A}">
      <dgm:prSet/>
      <dgm:spPr/>
      <dgm:t>
        <a:bodyPr/>
        <a:lstStyle/>
        <a:p>
          <a:endParaRPr lang="zh-CN" altLang="en-US"/>
        </a:p>
      </dgm:t>
    </dgm:pt>
    <dgm:pt modelId="{D75A59D3-D894-5448-B556-6F6E6409521A}" type="pres">
      <dgm:prSet presAssocID="{02A27C2A-6B06-1E49-B952-54051BDFEFE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0AE504C-2C55-804B-8B9C-CDC69775C616}" type="pres">
      <dgm:prSet presAssocID="{64DAF92E-922C-BF45-852E-B9177B33B275}" presName="root1" presStyleCnt="0"/>
      <dgm:spPr/>
    </dgm:pt>
    <dgm:pt modelId="{46D258FC-19A8-F640-98C6-CB5C647E25E6}" type="pres">
      <dgm:prSet presAssocID="{64DAF92E-922C-BF45-852E-B9177B33B27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6FD77D8-9FAD-D047-8809-F230925877BB}" type="pres">
      <dgm:prSet presAssocID="{64DAF92E-922C-BF45-852E-B9177B33B275}" presName="level2hierChild" presStyleCnt="0"/>
      <dgm:spPr/>
    </dgm:pt>
    <dgm:pt modelId="{D0AB30B8-7FC2-1C4C-8BDF-32A29F25474E}" type="pres">
      <dgm:prSet presAssocID="{0B7A1328-6614-404D-A3E6-6FC42F3EBB78}" presName="conn2-1" presStyleLbl="parChTrans1D2" presStyleIdx="0" presStyleCnt="4"/>
      <dgm:spPr/>
      <dgm:t>
        <a:bodyPr/>
        <a:lstStyle/>
        <a:p>
          <a:endParaRPr lang="zh-CN" altLang="en-US"/>
        </a:p>
      </dgm:t>
    </dgm:pt>
    <dgm:pt modelId="{DB466F4A-0109-2F43-AD24-7DBDFEC09462}" type="pres">
      <dgm:prSet presAssocID="{0B7A1328-6614-404D-A3E6-6FC42F3EBB78}" presName="connTx" presStyleLbl="parChTrans1D2" presStyleIdx="0" presStyleCnt="4"/>
      <dgm:spPr/>
      <dgm:t>
        <a:bodyPr/>
        <a:lstStyle/>
        <a:p>
          <a:endParaRPr lang="zh-CN" altLang="en-US"/>
        </a:p>
      </dgm:t>
    </dgm:pt>
    <dgm:pt modelId="{409256A4-45BB-E141-9250-ABC32C547032}" type="pres">
      <dgm:prSet presAssocID="{4CF3F1A0-95E4-D64E-932B-9BEA9A049A74}" presName="root2" presStyleCnt="0"/>
      <dgm:spPr/>
    </dgm:pt>
    <dgm:pt modelId="{2EE6EA13-D43D-8844-A41C-1A530F5B0DC5}" type="pres">
      <dgm:prSet presAssocID="{4CF3F1A0-95E4-D64E-932B-9BEA9A049A74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2602CA5-EE1B-D649-9EDF-450251F767B4}" type="pres">
      <dgm:prSet presAssocID="{4CF3F1A0-95E4-D64E-932B-9BEA9A049A74}" presName="level3hierChild" presStyleCnt="0"/>
      <dgm:spPr/>
    </dgm:pt>
    <dgm:pt modelId="{F691A96C-52BF-8F48-9CCB-BE4D287B4015}" type="pres">
      <dgm:prSet presAssocID="{D69FB4CF-CE65-F243-8306-89D4440F4388}" presName="conn2-1" presStyleLbl="parChTrans1D2" presStyleIdx="1" presStyleCnt="4"/>
      <dgm:spPr/>
      <dgm:t>
        <a:bodyPr/>
        <a:lstStyle/>
        <a:p>
          <a:endParaRPr lang="zh-CN" altLang="en-US"/>
        </a:p>
      </dgm:t>
    </dgm:pt>
    <dgm:pt modelId="{2743CC62-A4FF-9044-AF37-2BA9C6844E5B}" type="pres">
      <dgm:prSet presAssocID="{D69FB4CF-CE65-F243-8306-89D4440F4388}" presName="connTx" presStyleLbl="parChTrans1D2" presStyleIdx="1" presStyleCnt="4"/>
      <dgm:spPr/>
      <dgm:t>
        <a:bodyPr/>
        <a:lstStyle/>
        <a:p>
          <a:endParaRPr lang="zh-CN" altLang="en-US"/>
        </a:p>
      </dgm:t>
    </dgm:pt>
    <dgm:pt modelId="{E4160733-DAED-6445-8894-A123A316AF00}" type="pres">
      <dgm:prSet presAssocID="{0FA2FCC9-21FD-9945-8756-A148D9318618}" presName="root2" presStyleCnt="0"/>
      <dgm:spPr/>
    </dgm:pt>
    <dgm:pt modelId="{4B3EF326-C975-DF4A-915C-A1F84845B155}" type="pres">
      <dgm:prSet presAssocID="{0FA2FCC9-21FD-9945-8756-A148D9318618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5D5E953-B3B5-6143-AE17-8B2EBE2D5096}" type="pres">
      <dgm:prSet presAssocID="{0FA2FCC9-21FD-9945-8756-A148D9318618}" presName="level3hierChild" presStyleCnt="0"/>
      <dgm:spPr/>
    </dgm:pt>
    <dgm:pt modelId="{0FF5134F-14A5-0E43-9795-AD4FB8F7B11E}" type="pres">
      <dgm:prSet presAssocID="{B42C7258-536F-8E43-912F-EE33736338B4}" presName="conn2-1" presStyleLbl="parChTrans1D2" presStyleIdx="2" presStyleCnt="4"/>
      <dgm:spPr/>
      <dgm:t>
        <a:bodyPr/>
        <a:lstStyle/>
        <a:p>
          <a:endParaRPr lang="zh-CN" altLang="en-US"/>
        </a:p>
      </dgm:t>
    </dgm:pt>
    <dgm:pt modelId="{3C2EB5A0-1E61-BD48-BE7A-16C288FC4095}" type="pres">
      <dgm:prSet presAssocID="{B42C7258-536F-8E43-912F-EE33736338B4}" presName="connTx" presStyleLbl="parChTrans1D2" presStyleIdx="2" presStyleCnt="4"/>
      <dgm:spPr/>
      <dgm:t>
        <a:bodyPr/>
        <a:lstStyle/>
        <a:p>
          <a:endParaRPr lang="zh-CN" altLang="en-US"/>
        </a:p>
      </dgm:t>
    </dgm:pt>
    <dgm:pt modelId="{5F7949A6-225C-4A4D-B806-551E9C3887A4}" type="pres">
      <dgm:prSet presAssocID="{AA19C170-93B4-6D41-8844-DEC38598EFCB}" presName="root2" presStyleCnt="0"/>
      <dgm:spPr/>
    </dgm:pt>
    <dgm:pt modelId="{A32AD099-EB15-6F46-910B-790311F5A871}" type="pres">
      <dgm:prSet presAssocID="{AA19C170-93B4-6D41-8844-DEC38598EFCB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7E0E2FC-9441-4B46-BF2D-887F47E9D34B}" type="pres">
      <dgm:prSet presAssocID="{AA19C170-93B4-6D41-8844-DEC38598EFCB}" presName="level3hierChild" presStyleCnt="0"/>
      <dgm:spPr/>
    </dgm:pt>
    <dgm:pt modelId="{C629FEAB-76CE-5B40-A9A3-08FEDB861004}" type="pres">
      <dgm:prSet presAssocID="{ED0F2A85-4BD1-534C-ACDD-4EC3695998E9}" presName="conn2-1" presStyleLbl="parChTrans1D2" presStyleIdx="3" presStyleCnt="4"/>
      <dgm:spPr/>
      <dgm:t>
        <a:bodyPr/>
        <a:lstStyle/>
        <a:p>
          <a:endParaRPr lang="zh-CN" altLang="en-US"/>
        </a:p>
      </dgm:t>
    </dgm:pt>
    <dgm:pt modelId="{B633E6AB-7375-5D4A-9860-49F335B4CFDD}" type="pres">
      <dgm:prSet presAssocID="{ED0F2A85-4BD1-534C-ACDD-4EC3695998E9}" presName="connTx" presStyleLbl="parChTrans1D2" presStyleIdx="3" presStyleCnt="4"/>
      <dgm:spPr/>
      <dgm:t>
        <a:bodyPr/>
        <a:lstStyle/>
        <a:p>
          <a:endParaRPr lang="zh-CN" altLang="en-US"/>
        </a:p>
      </dgm:t>
    </dgm:pt>
    <dgm:pt modelId="{02EA9CE7-BEA1-0449-967B-B7CF6AB4EBD6}" type="pres">
      <dgm:prSet presAssocID="{92753BC0-2FF1-874A-9E0B-324DDB004FBF}" presName="root2" presStyleCnt="0"/>
      <dgm:spPr/>
    </dgm:pt>
    <dgm:pt modelId="{718AB89F-A552-F14A-B877-BAFC229D108F}" type="pres">
      <dgm:prSet presAssocID="{92753BC0-2FF1-874A-9E0B-324DDB004FBF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48CAAD9-9DCC-F748-A260-37A5484290A3}" type="pres">
      <dgm:prSet presAssocID="{92753BC0-2FF1-874A-9E0B-324DDB004FBF}" presName="level3hierChild" presStyleCnt="0"/>
      <dgm:spPr/>
    </dgm:pt>
  </dgm:ptLst>
  <dgm:cxnLst>
    <dgm:cxn modelId="{AE1A5448-0E96-444B-8B11-F7A4F30A812E}" type="presOf" srcId="{B42C7258-536F-8E43-912F-EE33736338B4}" destId="{0FF5134F-14A5-0E43-9795-AD4FB8F7B11E}" srcOrd="0" destOrd="0" presId="urn:microsoft.com/office/officeart/2008/layout/HorizontalMultiLevelHierarchy"/>
    <dgm:cxn modelId="{BE7527DD-4522-0042-81C5-24D3341DE176}" type="presOf" srcId="{64DAF92E-922C-BF45-852E-B9177B33B275}" destId="{46D258FC-19A8-F640-98C6-CB5C647E25E6}" srcOrd="0" destOrd="0" presId="urn:microsoft.com/office/officeart/2008/layout/HorizontalMultiLevelHierarchy"/>
    <dgm:cxn modelId="{FEA533EE-F598-5D4B-9744-A2508F83D399}" type="presOf" srcId="{4CF3F1A0-95E4-D64E-932B-9BEA9A049A74}" destId="{2EE6EA13-D43D-8844-A41C-1A530F5B0DC5}" srcOrd="0" destOrd="0" presId="urn:microsoft.com/office/officeart/2008/layout/HorizontalMultiLevelHierarchy"/>
    <dgm:cxn modelId="{55BFE2FB-2EB9-4942-A2C4-121C4A780C5C}" srcId="{64DAF92E-922C-BF45-852E-B9177B33B275}" destId="{4CF3F1A0-95E4-D64E-932B-9BEA9A049A74}" srcOrd="0" destOrd="0" parTransId="{0B7A1328-6614-404D-A3E6-6FC42F3EBB78}" sibTransId="{5C482850-5AEE-8E4D-9704-BFDB621EC1AB}"/>
    <dgm:cxn modelId="{79CE7E57-59FA-4744-A703-EF38CE1E76E5}" type="presOf" srcId="{0B7A1328-6614-404D-A3E6-6FC42F3EBB78}" destId="{DB466F4A-0109-2F43-AD24-7DBDFEC09462}" srcOrd="1" destOrd="0" presId="urn:microsoft.com/office/officeart/2008/layout/HorizontalMultiLevelHierarchy"/>
    <dgm:cxn modelId="{5A1DA7CD-CD63-A14C-9CBF-87372223F693}" type="presOf" srcId="{AA19C170-93B4-6D41-8844-DEC38598EFCB}" destId="{A32AD099-EB15-6F46-910B-790311F5A871}" srcOrd="0" destOrd="0" presId="urn:microsoft.com/office/officeart/2008/layout/HorizontalMultiLevelHierarchy"/>
    <dgm:cxn modelId="{536F71D7-6768-1B42-83D4-E79666B70E56}" type="presOf" srcId="{B42C7258-536F-8E43-912F-EE33736338B4}" destId="{3C2EB5A0-1E61-BD48-BE7A-16C288FC4095}" srcOrd="1" destOrd="0" presId="urn:microsoft.com/office/officeart/2008/layout/HorizontalMultiLevelHierarchy"/>
    <dgm:cxn modelId="{8D4EAF48-64E1-9B40-BD02-C67BBC6A7406}" type="presOf" srcId="{0FA2FCC9-21FD-9945-8756-A148D9318618}" destId="{4B3EF326-C975-DF4A-915C-A1F84845B155}" srcOrd="0" destOrd="0" presId="urn:microsoft.com/office/officeart/2008/layout/HorizontalMultiLevelHierarchy"/>
    <dgm:cxn modelId="{A9AE4134-9777-9741-BC9E-5D6D1C20211A}" srcId="{64DAF92E-922C-BF45-852E-B9177B33B275}" destId="{92753BC0-2FF1-874A-9E0B-324DDB004FBF}" srcOrd="3" destOrd="0" parTransId="{ED0F2A85-4BD1-534C-ACDD-4EC3695998E9}" sibTransId="{F1F1A565-8726-1A4C-AEC9-6FD219FFCD83}"/>
    <dgm:cxn modelId="{E20CA7C8-83CD-E64C-A26C-9CC4705D0B7C}" srcId="{64DAF92E-922C-BF45-852E-B9177B33B275}" destId="{0FA2FCC9-21FD-9945-8756-A148D9318618}" srcOrd="1" destOrd="0" parTransId="{D69FB4CF-CE65-F243-8306-89D4440F4388}" sibTransId="{4F817061-3E90-9F42-A4C1-96839051A35F}"/>
    <dgm:cxn modelId="{D16008EA-1CAC-2E4F-8025-7F53CB52A26C}" type="presOf" srcId="{D69FB4CF-CE65-F243-8306-89D4440F4388}" destId="{F691A96C-52BF-8F48-9CCB-BE4D287B4015}" srcOrd="0" destOrd="0" presId="urn:microsoft.com/office/officeart/2008/layout/HorizontalMultiLevelHierarchy"/>
    <dgm:cxn modelId="{6F97006B-22F5-C44A-AB4F-B2A1B728CB7F}" type="presOf" srcId="{ED0F2A85-4BD1-534C-ACDD-4EC3695998E9}" destId="{B633E6AB-7375-5D4A-9860-49F335B4CFDD}" srcOrd="1" destOrd="0" presId="urn:microsoft.com/office/officeart/2008/layout/HorizontalMultiLevelHierarchy"/>
    <dgm:cxn modelId="{F8B2A0DB-F5D3-2C46-8E69-EAFFC2C78353}" type="presOf" srcId="{ED0F2A85-4BD1-534C-ACDD-4EC3695998E9}" destId="{C629FEAB-76CE-5B40-A9A3-08FEDB861004}" srcOrd="0" destOrd="0" presId="urn:microsoft.com/office/officeart/2008/layout/HorizontalMultiLevelHierarchy"/>
    <dgm:cxn modelId="{FD3CA3F9-7F81-8B4C-95B2-85F35B68ED86}" type="presOf" srcId="{D69FB4CF-CE65-F243-8306-89D4440F4388}" destId="{2743CC62-A4FF-9044-AF37-2BA9C6844E5B}" srcOrd="1" destOrd="0" presId="urn:microsoft.com/office/officeart/2008/layout/HorizontalMultiLevelHierarchy"/>
    <dgm:cxn modelId="{5F176EED-A41C-F44C-863D-0AC382728661}" type="presOf" srcId="{0B7A1328-6614-404D-A3E6-6FC42F3EBB78}" destId="{D0AB30B8-7FC2-1C4C-8BDF-32A29F25474E}" srcOrd="0" destOrd="0" presId="urn:microsoft.com/office/officeart/2008/layout/HorizontalMultiLevelHierarchy"/>
    <dgm:cxn modelId="{EA73D575-E932-5F49-93BC-24118FA9E5FA}" srcId="{02A27C2A-6B06-1E49-B952-54051BDFEFE3}" destId="{64DAF92E-922C-BF45-852E-B9177B33B275}" srcOrd="0" destOrd="0" parTransId="{64AE1265-9074-9041-A875-0A091566E4C2}" sibTransId="{3C952853-3251-B941-849B-B88EF273653F}"/>
    <dgm:cxn modelId="{ABF8E4E9-8BA3-3442-9EBF-649DF43388F4}" type="presOf" srcId="{92753BC0-2FF1-874A-9E0B-324DDB004FBF}" destId="{718AB89F-A552-F14A-B877-BAFC229D108F}" srcOrd="0" destOrd="0" presId="urn:microsoft.com/office/officeart/2008/layout/HorizontalMultiLevelHierarchy"/>
    <dgm:cxn modelId="{DE5947BF-866B-404E-BDFA-7A04F964C06F}" type="presOf" srcId="{02A27C2A-6B06-1E49-B952-54051BDFEFE3}" destId="{D75A59D3-D894-5448-B556-6F6E6409521A}" srcOrd="0" destOrd="0" presId="urn:microsoft.com/office/officeart/2008/layout/HorizontalMultiLevelHierarchy"/>
    <dgm:cxn modelId="{AC0BD27F-7929-174E-8E9D-4868BE1DF61B}" srcId="{64DAF92E-922C-BF45-852E-B9177B33B275}" destId="{AA19C170-93B4-6D41-8844-DEC38598EFCB}" srcOrd="2" destOrd="0" parTransId="{B42C7258-536F-8E43-912F-EE33736338B4}" sibTransId="{7A5C9F38-CA80-D243-9469-5F2F2E2F8AF0}"/>
    <dgm:cxn modelId="{CBF58252-06DE-E84C-A9AB-15187F6B0D92}" type="presParOf" srcId="{D75A59D3-D894-5448-B556-6F6E6409521A}" destId="{70AE504C-2C55-804B-8B9C-CDC69775C616}" srcOrd="0" destOrd="0" presId="urn:microsoft.com/office/officeart/2008/layout/HorizontalMultiLevelHierarchy"/>
    <dgm:cxn modelId="{93EED0C8-1FDB-5F45-A948-7115CC1994AC}" type="presParOf" srcId="{70AE504C-2C55-804B-8B9C-CDC69775C616}" destId="{46D258FC-19A8-F640-98C6-CB5C647E25E6}" srcOrd="0" destOrd="0" presId="urn:microsoft.com/office/officeart/2008/layout/HorizontalMultiLevelHierarchy"/>
    <dgm:cxn modelId="{9D66F9AD-1998-BA43-B7D7-6769154496A9}" type="presParOf" srcId="{70AE504C-2C55-804B-8B9C-CDC69775C616}" destId="{26FD77D8-9FAD-D047-8809-F230925877BB}" srcOrd="1" destOrd="0" presId="urn:microsoft.com/office/officeart/2008/layout/HorizontalMultiLevelHierarchy"/>
    <dgm:cxn modelId="{DE00ACB3-1809-4E4B-AF69-C4BF59AA5CCA}" type="presParOf" srcId="{26FD77D8-9FAD-D047-8809-F230925877BB}" destId="{D0AB30B8-7FC2-1C4C-8BDF-32A29F25474E}" srcOrd="0" destOrd="0" presId="urn:microsoft.com/office/officeart/2008/layout/HorizontalMultiLevelHierarchy"/>
    <dgm:cxn modelId="{8DBBE64A-3EAF-634A-9340-70BDACE09C81}" type="presParOf" srcId="{D0AB30B8-7FC2-1C4C-8BDF-32A29F25474E}" destId="{DB466F4A-0109-2F43-AD24-7DBDFEC09462}" srcOrd="0" destOrd="0" presId="urn:microsoft.com/office/officeart/2008/layout/HorizontalMultiLevelHierarchy"/>
    <dgm:cxn modelId="{64C6D141-9D13-1E4B-9839-FEDBCDFDD22E}" type="presParOf" srcId="{26FD77D8-9FAD-D047-8809-F230925877BB}" destId="{409256A4-45BB-E141-9250-ABC32C547032}" srcOrd="1" destOrd="0" presId="urn:microsoft.com/office/officeart/2008/layout/HorizontalMultiLevelHierarchy"/>
    <dgm:cxn modelId="{601B813B-1ED8-1948-97AC-81564D42295C}" type="presParOf" srcId="{409256A4-45BB-E141-9250-ABC32C547032}" destId="{2EE6EA13-D43D-8844-A41C-1A530F5B0DC5}" srcOrd="0" destOrd="0" presId="urn:microsoft.com/office/officeart/2008/layout/HorizontalMultiLevelHierarchy"/>
    <dgm:cxn modelId="{6B28D770-B29B-6649-95E5-3A78D8EA146F}" type="presParOf" srcId="{409256A4-45BB-E141-9250-ABC32C547032}" destId="{72602CA5-EE1B-D649-9EDF-450251F767B4}" srcOrd="1" destOrd="0" presId="urn:microsoft.com/office/officeart/2008/layout/HorizontalMultiLevelHierarchy"/>
    <dgm:cxn modelId="{5C98F940-3E16-AD41-8117-9F2A84AD6735}" type="presParOf" srcId="{26FD77D8-9FAD-D047-8809-F230925877BB}" destId="{F691A96C-52BF-8F48-9CCB-BE4D287B4015}" srcOrd="2" destOrd="0" presId="urn:microsoft.com/office/officeart/2008/layout/HorizontalMultiLevelHierarchy"/>
    <dgm:cxn modelId="{C94E25EA-3BB3-D647-A568-4AC8578920E8}" type="presParOf" srcId="{F691A96C-52BF-8F48-9CCB-BE4D287B4015}" destId="{2743CC62-A4FF-9044-AF37-2BA9C6844E5B}" srcOrd="0" destOrd="0" presId="urn:microsoft.com/office/officeart/2008/layout/HorizontalMultiLevelHierarchy"/>
    <dgm:cxn modelId="{570663D3-FD1E-3A40-B4B7-7ADDBF429D43}" type="presParOf" srcId="{26FD77D8-9FAD-D047-8809-F230925877BB}" destId="{E4160733-DAED-6445-8894-A123A316AF00}" srcOrd="3" destOrd="0" presId="urn:microsoft.com/office/officeart/2008/layout/HorizontalMultiLevelHierarchy"/>
    <dgm:cxn modelId="{302D4626-32A8-C540-A504-BA5409901517}" type="presParOf" srcId="{E4160733-DAED-6445-8894-A123A316AF00}" destId="{4B3EF326-C975-DF4A-915C-A1F84845B155}" srcOrd="0" destOrd="0" presId="urn:microsoft.com/office/officeart/2008/layout/HorizontalMultiLevelHierarchy"/>
    <dgm:cxn modelId="{5277F557-6183-B743-976F-78EF947E9091}" type="presParOf" srcId="{E4160733-DAED-6445-8894-A123A316AF00}" destId="{95D5E953-B3B5-6143-AE17-8B2EBE2D5096}" srcOrd="1" destOrd="0" presId="urn:microsoft.com/office/officeart/2008/layout/HorizontalMultiLevelHierarchy"/>
    <dgm:cxn modelId="{CD785A84-1B19-B744-AB2A-F49FFCF27C8F}" type="presParOf" srcId="{26FD77D8-9FAD-D047-8809-F230925877BB}" destId="{0FF5134F-14A5-0E43-9795-AD4FB8F7B11E}" srcOrd="4" destOrd="0" presId="urn:microsoft.com/office/officeart/2008/layout/HorizontalMultiLevelHierarchy"/>
    <dgm:cxn modelId="{94BBF6B0-4FE3-7E4E-B4FD-33218498CC6F}" type="presParOf" srcId="{0FF5134F-14A5-0E43-9795-AD4FB8F7B11E}" destId="{3C2EB5A0-1E61-BD48-BE7A-16C288FC4095}" srcOrd="0" destOrd="0" presId="urn:microsoft.com/office/officeart/2008/layout/HorizontalMultiLevelHierarchy"/>
    <dgm:cxn modelId="{B936E978-F486-6049-B941-E8DF675EB2AB}" type="presParOf" srcId="{26FD77D8-9FAD-D047-8809-F230925877BB}" destId="{5F7949A6-225C-4A4D-B806-551E9C3887A4}" srcOrd="5" destOrd="0" presId="urn:microsoft.com/office/officeart/2008/layout/HorizontalMultiLevelHierarchy"/>
    <dgm:cxn modelId="{7374C5EC-5D0B-4046-B5E9-8D0CF857E3B7}" type="presParOf" srcId="{5F7949A6-225C-4A4D-B806-551E9C3887A4}" destId="{A32AD099-EB15-6F46-910B-790311F5A871}" srcOrd="0" destOrd="0" presId="urn:microsoft.com/office/officeart/2008/layout/HorizontalMultiLevelHierarchy"/>
    <dgm:cxn modelId="{BA90E8C4-EDE7-7E49-8CE4-9B34CDFB634D}" type="presParOf" srcId="{5F7949A6-225C-4A4D-B806-551E9C3887A4}" destId="{27E0E2FC-9441-4B46-BF2D-887F47E9D34B}" srcOrd="1" destOrd="0" presId="urn:microsoft.com/office/officeart/2008/layout/HorizontalMultiLevelHierarchy"/>
    <dgm:cxn modelId="{3254ECB3-3A94-7341-82CF-FDD6EF8C1C78}" type="presParOf" srcId="{26FD77D8-9FAD-D047-8809-F230925877BB}" destId="{C629FEAB-76CE-5B40-A9A3-08FEDB861004}" srcOrd="6" destOrd="0" presId="urn:microsoft.com/office/officeart/2008/layout/HorizontalMultiLevelHierarchy"/>
    <dgm:cxn modelId="{5395D672-32F7-D54D-9646-73D94F29F4C8}" type="presParOf" srcId="{C629FEAB-76CE-5B40-A9A3-08FEDB861004}" destId="{B633E6AB-7375-5D4A-9860-49F335B4CFDD}" srcOrd="0" destOrd="0" presId="urn:microsoft.com/office/officeart/2008/layout/HorizontalMultiLevelHierarchy"/>
    <dgm:cxn modelId="{F2937908-AA50-F548-9D0D-DB652FE926B6}" type="presParOf" srcId="{26FD77D8-9FAD-D047-8809-F230925877BB}" destId="{02EA9CE7-BEA1-0449-967B-B7CF6AB4EBD6}" srcOrd="7" destOrd="0" presId="urn:microsoft.com/office/officeart/2008/layout/HorizontalMultiLevelHierarchy"/>
    <dgm:cxn modelId="{A3FBD542-64C9-F94D-8B03-BFEADE6C250D}" type="presParOf" srcId="{02EA9CE7-BEA1-0449-967B-B7CF6AB4EBD6}" destId="{718AB89F-A552-F14A-B877-BAFC229D108F}" srcOrd="0" destOrd="0" presId="urn:microsoft.com/office/officeart/2008/layout/HorizontalMultiLevelHierarchy"/>
    <dgm:cxn modelId="{61D3AE08-C4F5-1049-A137-E6745A78E498}" type="presParOf" srcId="{02EA9CE7-BEA1-0449-967B-B7CF6AB4EBD6}" destId="{948CAAD9-9DCC-F748-A260-37A5484290A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9FEAB-76CE-5B40-A9A3-08FEDB861004}">
      <dsp:nvSpPr>
        <dsp:cNvPr id="0" name=""/>
        <dsp:cNvSpPr/>
      </dsp:nvSpPr>
      <dsp:spPr>
        <a:xfrm>
          <a:off x="1637536" y="1838976"/>
          <a:ext cx="458420" cy="13102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9210" y="0"/>
              </a:lnTo>
              <a:lnTo>
                <a:pt x="229210" y="1310270"/>
              </a:lnTo>
              <a:lnTo>
                <a:pt x="458420" y="13102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1832043" y="2459408"/>
        <a:ext cx="69407" cy="69407"/>
      </dsp:txXfrm>
    </dsp:sp>
    <dsp:sp modelId="{0FF5134F-14A5-0E43-9795-AD4FB8F7B11E}">
      <dsp:nvSpPr>
        <dsp:cNvPr id="0" name=""/>
        <dsp:cNvSpPr/>
      </dsp:nvSpPr>
      <dsp:spPr>
        <a:xfrm>
          <a:off x="1637536" y="1838976"/>
          <a:ext cx="458420" cy="4367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9210" y="0"/>
              </a:lnTo>
              <a:lnTo>
                <a:pt x="229210" y="436756"/>
              </a:lnTo>
              <a:lnTo>
                <a:pt x="458420" y="4367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1850917" y="2041525"/>
        <a:ext cx="31658" cy="31658"/>
      </dsp:txXfrm>
    </dsp:sp>
    <dsp:sp modelId="{F691A96C-52BF-8F48-9CCB-BE4D287B4015}">
      <dsp:nvSpPr>
        <dsp:cNvPr id="0" name=""/>
        <dsp:cNvSpPr/>
      </dsp:nvSpPr>
      <dsp:spPr>
        <a:xfrm>
          <a:off x="1637536" y="1402219"/>
          <a:ext cx="458420" cy="436756"/>
        </a:xfrm>
        <a:custGeom>
          <a:avLst/>
          <a:gdLst/>
          <a:ahLst/>
          <a:cxnLst/>
          <a:rect l="0" t="0" r="0" b="0"/>
          <a:pathLst>
            <a:path>
              <a:moveTo>
                <a:pt x="0" y="436756"/>
              </a:moveTo>
              <a:lnTo>
                <a:pt x="229210" y="436756"/>
              </a:lnTo>
              <a:lnTo>
                <a:pt x="229210" y="0"/>
              </a:lnTo>
              <a:lnTo>
                <a:pt x="45842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1850917" y="1604768"/>
        <a:ext cx="31658" cy="31658"/>
      </dsp:txXfrm>
    </dsp:sp>
    <dsp:sp modelId="{D0AB30B8-7FC2-1C4C-8BDF-32A29F25474E}">
      <dsp:nvSpPr>
        <dsp:cNvPr id="0" name=""/>
        <dsp:cNvSpPr/>
      </dsp:nvSpPr>
      <dsp:spPr>
        <a:xfrm>
          <a:off x="1637536" y="528705"/>
          <a:ext cx="458420" cy="1310270"/>
        </a:xfrm>
        <a:custGeom>
          <a:avLst/>
          <a:gdLst/>
          <a:ahLst/>
          <a:cxnLst/>
          <a:rect l="0" t="0" r="0" b="0"/>
          <a:pathLst>
            <a:path>
              <a:moveTo>
                <a:pt x="0" y="1310270"/>
              </a:moveTo>
              <a:lnTo>
                <a:pt x="229210" y="1310270"/>
              </a:lnTo>
              <a:lnTo>
                <a:pt x="229210" y="0"/>
              </a:lnTo>
              <a:lnTo>
                <a:pt x="45842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500" kern="1200"/>
        </a:p>
      </dsp:txBody>
      <dsp:txXfrm>
        <a:off x="1832043" y="1149137"/>
        <a:ext cx="69407" cy="69407"/>
      </dsp:txXfrm>
    </dsp:sp>
    <dsp:sp modelId="{46D258FC-19A8-F640-98C6-CB5C647E25E6}">
      <dsp:nvSpPr>
        <dsp:cNvPr id="0" name=""/>
        <dsp:cNvSpPr/>
      </dsp:nvSpPr>
      <dsp:spPr>
        <a:xfrm rot="16200000">
          <a:off x="-550845" y="1489570"/>
          <a:ext cx="3677953" cy="698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500" kern="1200" dirty="0" smtClean="0"/>
            <a:t>教学思想</a:t>
          </a:r>
          <a:endParaRPr lang="zh-CN" altLang="en-US" sz="4500" kern="1200" dirty="0"/>
        </a:p>
      </dsp:txBody>
      <dsp:txXfrm>
        <a:off x="-550845" y="1489570"/>
        <a:ext cx="3677953" cy="698811"/>
      </dsp:txXfrm>
    </dsp:sp>
    <dsp:sp modelId="{2EE6EA13-D43D-8844-A41C-1A530F5B0DC5}">
      <dsp:nvSpPr>
        <dsp:cNvPr id="0" name=""/>
        <dsp:cNvSpPr/>
      </dsp:nvSpPr>
      <dsp:spPr>
        <a:xfrm>
          <a:off x="2095956" y="179300"/>
          <a:ext cx="2292100" cy="698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400" kern="1200" dirty="0" smtClean="0"/>
            <a:t>教学目的</a:t>
          </a:r>
          <a:endParaRPr lang="zh-CN" altLang="en-US" sz="4400" kern="1200" dirty="0"/>
        </a:p>
      </dsp:txBody>
      <dsp:txXfrm>
        <a:off x="2095956" y="179300"/>
        <a:ext cx="2292100" cy="698811"/>
      </dsp:txXfrm>
    </dsp:sp>
    <dsp:sp modelId="{4B3EF326-C975-DF4A-915C-A1F84845B155}">
      <dsp:nvSpPr>
        <dsp:cNvPr id="0" name=""/>
        <dsp:cNvSpPr/>
      </dsp:nvSpPr>
      <dsp:spPr>
        <a:xfrm>
          <a:off x="2095956" y="1052814"/>
          <a:ext cx="2292100" cy="698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400" kern="1200" dirty="0" smtClean="0"/>
            <a:t>本质属性</a:t>
          </a:r>
          <a:endParaRPr lang="zh-CN" altLang="en-US" sz="4400" kern="1200" dirty="0"/>
        </a:p>
      </dsp:txBody>
      <dsp:txXfrm>
        <a:off x="2095956" y="1052814"/>
        <a:ext cx="2292100" cy="698811"/>
      </dsp:txXfrm>
    </dsp:sp>
    <dsp:sp modelId="{A32AD099-EB15-6F46-910B-790311F5A871}">
      <dsp:nvSpPr>
        <dsp:cNvPr id="0" name=""/>
        <dsp:cNvSpPr/>
      </dsp:nvSpPr>
      <dsp:spPr>
        <a:xfrm>
          <a:off x="2095956" y="1926327"/>
          <a:ext cx="2292100" cy="698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400" kern="1200" dirty="0" smtClean="0"/>
            <a:t>教学方法</a:t>
          </a:r>
          <a:endParaRPr lang="zh-CN" altLang="en-US" sz="4400" kern="1200" dirty="0"/>
        </a:p>
      </dsp:txBody>
      <dsp:txXfrm>
        <a:off x="2095956" y="1926327"/>
        <a:ext cx="2292100" cy="698811"/>
      </dsp:txXfrm>
    </dsp:sp>
    <dsp:sp modelId="{718AB89F-A552-F14A-B877-BAFC229D108F}">
      <dsp:nvSpPr>
        <dsp:cNvPr id="0" name=""/>
        <dsp:cNvSpPr/>
      </dsp:nvSpPr>
      <dsp:spPr>
        <a:xfrm>
          <a:off x="2095956" y="2799841"/>
          <a:ext cx="2292100" cy="698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4400" kern="1200" dirty="0" smtClean="0"/>
            <a:t>师生关系</a:t>
          </a:r>
          <a:endParaRPr lang="zh-CN" altLang="en-US" sz="4400" kern="1200" dirty="0"/>
        </a:p>
      </dsp:txBody>
      <dsp:txXfrm>
        <a:off x="2095956" y="2799841"/>
        <a:ext cx="2292100" cy="6988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17/7/11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40A78-2A4B-4566-8626-79DE0D4C1085}" type="datetimeFigureOut">
              <a:rPr lang="en-US" smtClean="0"/>
              <a:t>17/7/11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EC526B6-F861-4D54-BBE9-4BB519D3F34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7392E4A-B828-354D-B937-F5190D077827}" type="datetimeFigureOut">
              <a:rPr kumimoji="1" lang="zh-CN" altLang="en-US" smtClean="0"/>
              <a:t>17/7/11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376309E-57D5-B145-8B87-69F08A0F38F0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>
            <a:normAutofit/>
          </a:bodyPr>
          <a:lstStyle/>
          <a:p>
            <a:r>
              <a:rPr kumimoji="1" lang="zh-CN" altLang="en-US" sz="3600" dirty="0" smtClean="0"/>
              <a:t>教师做科研的</a:t>
            </a:r>
            <a:r>
              <a:rPr kumimoji="1" lang="zh-CN" altLang="en-US" sz="3600" dirty="0" smtClean="0">
                <a:solidFill>
                  <a:srgbClr val="FF0000"/>
                </a:solidFill>
              </a:rPr>
              <a:t>常用方法</a:t>
            </a:r>
            <a:r>
              <a:rPr kumimoji="1" lang="zh-CN" altLang="en-US" sz="3600" dirty="0" smtClean="0"/>
              <a:t>与</a:t>
            </a:r>
            <a:r>
              <a:rPr kumimoji="1" lang="zh-CN" altLang="en-US" sz="3600" dirty="0" smtClean="0">
                <a:solidFill>
                  <a:srgbClr val="FF0000"/>
                </a:solidFill>
              </a:rPr>
              <a:t>写作规范</a:t>
            </a:r>
            <a:endParaRPr kumimoji="1"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398748"/>
            <a:ext cx="6400800" cy="1752600"/>
          </a:xfrm>
        </p:spPr>
        <p:txBody>
          <a:bodyPr/>
          <a:lstStyle/>
          <a:p>
            <a:r>
              <a:rPr kumimoji="1" lang="zh-CN" altLang="en-US" dirty="0" smtClean="0">
                <a:solidFill>
                  <a:schemeClr val="tx1"/>
                </a:solidFill>
              </a:rPr>
              <a:t>陈峥</a:t>
            </a:r>
            <a:endParaRPr kumimoji="1" lang="en-US" altLang="zh-CN" dirty="0" smtClean="0">
              <a:solidFill>
                <a:schemeClr val="tx1"/>
              </a:solidFill>
            </a:endParaRPr>
          </a:p>
          <a:p>
            <a:r>
              <a:rPr kumimoji="1" lang="zh-CN" altLang="en-US" dirty="0" smtClean="0">
                <a:solidFill>
                  <a:schemeClr val="tx1"/>
                </a:solidFill>
              </a:rPr>
              <a:t>武汉大学教育科学研究院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738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0900" y="1371347"/>
            <a:ext cx="7432747" cy="1371600"/>
          </a:xfrm>
        </p:spPr>
        <p:txBody>
          <a:bodyPr/>
          <a:lstStyle/>
          <a:p>
            <a:r>
              <a:rPr kumimoji="1" lang="zh-CN" altLang="en-US" dirty="0" smtClean="0"/>
              <a:t>一、关于科研的几个常识问题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4944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什么是做科研？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31034" y="1650582"/>
            <a:ext cx="7620000" cy="4373563"/>
          </a:xfrm>
        </p:spPr>
        <p:txBody>
          <a:bodyPr/>
          <a:lstStyle/>
          <a:p>
            <a:r>
              <a:rPr lang="zh-CN" altLang="en-US" sz="2800" b="0" dirty="0" smtClean="0">
                <a:latin typeface="Songti SC Regular"/>
                <a:cs typeface="Songti SC Regular"/>
              </a:rPr>
              <a:t>利用科研手段和工具，为了认识客观事物的内在本质和运动规律而进行的调查研究，实验、试制等一系列活动。</a:t>
            </a:r>
            <a:endParaRPr lang="en-US" altLang="zh-CN" sz="2800" b="0" dirty="0" smtClean="0">
              <a:latin typeface="Songti SC Regular"/>
              <a:cs typeface="Songti SC Regular"/>
            </a:endParaRPr>
          </a:p>
          <a:p>
            <a:endParaRPr lang="en-US" altLang="zh-CN" sz="2400" b="0" dirty="0">
              <a:latin typeface="Songti SC Regular"/>
              <a:cs typeface="Songti SC Regular"/>
            </a:endParaRPr>
          </a:p>
          <a:p>
            <a:r>
              <a:rPr lang="zh-CN" altLang="en-US" sz="2800" b="0" dirty="0" smtClean="0">
                <a:latin typeface="Songti SC Regular"/>
                <a:cs typeface="Songti SC Regular"/>
              </a:rPr>
              <a:t>科学研究是指发现、探索和解释自然或社会现象，深化对自然与社会的理解，寻求其规律，容不得半点主观。</a:t>
            </a:r>
            <a:endParaRPr lang="en-US" altLang="zh-CN" sz="2800" b="0" dirty="0" smtClean="0">
              <a:latin typeface="Songti SC Regular"/>
              <a:cs typeface="Songti SC Regular"/>
            </a:endParaRPr>
          </a:p>
          <a:p>
            <a:endParaRPr lang="en-US" altLang="zh-CN" b="0" dirty="0" smtClean="0">
              <a:latin typeface="Songti SC Regular"/>
              <a:cs typeface="Songti SC Regular"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1559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什么不是科研？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en-US" sz="2800" dirty="0" smtClean="0"/>
              <a:t>帮人打赢一场官司不等于研究法律问题；</a:t>
            </a:r>
          </a:p>
          <a:p>
            <a:r>
              <a:rPr kumimoji="1" lang="en-US" altLang="en-US" sz="2800" dirty="0" smtClean="0"/>
              <a:t>开发了四十门校本课程不等于研究课程问题；</a:t>
            </a:r>
          </a:p>
          <a:p>
            <a:r>
              <a:rPr kumimoji="1" lang="zh-CN" altLang="en-US" sz="2800" dirty="0" smtClean="0"/>
              <a:t>记录一节优质课加上点评不等于研究教学问题。</a:t>
            </a:r>
            <a:endParaRPr kumimoji="1" lang="en-US" altLang="en-US" sz="2800" dirty="0" smtClean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2025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6521875" cy="1371600"/>
          </a:xfrm>
        </p:spPr>
        <p:txBody>
          <a:bodyPr/>
          <a:lstStyle/>
          <a:p>
            <a:r>
              <a:rPr kumimoji="1" lang="en-US" altLang="en-US" dirty="0" smtClean="0"/>
              <a:t>教师适合做什么</a:t>
            </a:r>
            <a:r>
              <a:rPr kumimoji="1" lang="zh-CN" altLang="en-US" dirty="0" smtClean="0"/>
              <a:t>类型的</a:t>
            </a:r>
            <a:r>
              <a:rPr kumimoji="1" lang="en-US" altLang="en-US" dirty="0" smtClean="0"/>
              <a:t>科研？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400" dirty="0" smtClean="0"/>
              <a:t>按成果的形式分：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理论研究：需要理论、认知发生论、学习方法金字塔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应用研究：“基于需要理论的小学课堂管理策略研究”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开发研究：“基于婚姻需要理论的幸福日记</a:t>
            </a:r>
            <a:r>
              <a:rPr kumimoji="1" lang="en-US" altLang="zh-CN" sz="2400" dirty="0" smtClean="0"/>
              <a:t>APP</a:t>
            </a:r>
            <a:r>
              <a:rPr kumimoji="1" lang="zh-CN" altLang="en-US" sz="2400" dirty="0" smtClean="0"/>
              <a:t>开发”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82213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教师适合关注什么问题？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400" dirty="0" smtClean="0"/>
              <a:t>学科：传统经典与中学生语文综合素养的提升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课堂：辩论式教学法在小学语文课堂上的运用与创新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学生：针对学习兴趣缺乏生的校本课程开发研究</a:t>
            </a:r>
            <a:endParaRPr kumimoji="1" lang="en-US" altLang="zh-CN" sz="2400" dirty="0" smtClean="0"/>
          </a:p>
          <a:p>
            <a:r>
              <a:rPr kumimoji="1" lang="zh-CN" altLang="en-US" sz="2400" dirty="0" smtClean="0"/>
              <a:t>发展：通过读书报告促进教师专业发展的策略研究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09831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教师适合用什么研究方法？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800" dirty="0" smtClean="0"/>
              <a:t>行动研究，质性的方法，个案的选择</a:t>
            </a:r>
            <a:endParaRPr kumimoji="1" lang="en-US" altLang="zh-CN" sz="2800" dirty="0" smtClean="0"/>
          </a:p>
          <a:p>
            <a:r>
              <a:rPr kumimoji="1" lang="zh-CN" altLang="en-US" sz="2800" dirty="0" smtClean="0"/>
              <a:t>访谈法、观察法、叙事研究内容分析法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67605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质性研究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zh-CN" altLang="en-US" sz="2400" dirty="0" smtClean="0"/>
              <a:t>    以研究者本人作为研究工具，在自然情境下，采用多种资料收集方法（访谈、观察、实物分析），对研究现象进行深入的整体性探究，从原始资料中形成结论和理论，通过与研究对象互动，对其行为和意义建构，获得解释性理解的一种活动</a:t>
            </a:r>
            <a:r>
              <a:rPr kumimoji="1" lang="zh-CN" altLang="en-US" dirty="0" smtClean="0"/>
              <a:t>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7422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伪问题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800" dirty="0" smtClean="0"/>
              <a:t>“</a:t>
            </a:r>
            <a:r>
              <a:rPr kumimoji="1" lang="zh-CN" altLang="en-US" sz="2800" dirty="0" smtClean="0"/>
              <a:t>教育是科学还是艺术？</a:t>
            </a:r>
            <a:r>
              <a:rPr kumimoji="1" lang="en-US" altLang="zh-CN" sz="2800" dirty="0" smtClean="0"/>
              <a:t>”</a:t>
            </a:r>
          </a:p>
          <a:p>
            <a:r>
              <a:rPr kumimoji="1" lang="zh-CN" altLang="zh-CN" sz="2800" dirty="0" smtClean="0"/>
              <a:t>“</a:t>
            </a:r>
            <a:r>
              <a:rPr kumimoji="1" lang="zh-CN" altLang="en-US" sz="2800" dirty="0" smtClean="0"/>
              <a:t>如何打造教育家？”</a:t>
            </a:r>
            <a:endParaRPr kumimoji="1" lang="en-US" altLang="zh-CN" sz="2800" dirty="0" smtClean="0"/>
          </a:p>
          <a:p>
            <a:r>
              <a:rPr kumimoji="1" lang="zh-CN" altLang="zh-CN" sz="2800" dirty="0" smtClean="0"/>
              <a:t>“</a:t>
            </a:r>
            <a:r>
              <a:rPr kumimoji="1" lang="zh-CN" altLang="en-US" sz="2800" dirty="0" smtClean="0"/>
              <a:t>杜威的有效教学思想研究”</a:t>
            </a:r>
            <a:endParaRPr kumimoji="1" lang="en-US" altLang="zh-CN" sz="2800" dirty="0" smtClean="0"/>
          </a:p>
          <a:p>
            <a:r>
              <a:rPr kumimoji="1" lang="zh-CN" altLang="zh-CN" sz="2800" dirty="0" smtClean="0"/>
              <a:t>“</a:t>
            </a:r>
            <a:r>
              <a:rPr kumimoji="1" lang="zh-CN" altLang="en-US" sz="2800" dirty="0" smtClean="0"/>
              <a:t>幸福是什么？”</a:t>
            </a:r>
            <a:endParaRPr kumimoji="1" lang="en-US" altLang="zh-CN" sz="2800" dirty="0" smtClean="0"/>
          </a:p>
          <a:p>
            <a:r>
              <a:rPr kumimoji="1" lang="zh-CN" altLang="zh-CN" sz="2800" dirty="0" smtClean="0"/>
              <a:t>“</a:t>
            </a:r>
            <a:r>
              <a:rPr kumimoji="1" lang="zh-CN" altLang="en-US" sz="2800" dirty="0" smtClean="0"/>
              <a:t>属相与配偶选择”</a:t>
            </a:r>
            <a:endParaRPr kumimoji="1" lang="en-US" altLang="zh-CN" sz="2800" dirty="0" smtClean="0"/>
          </a:p>
          <a:p>
            <a:r>
              <a:rPr kumimoji="1" lang="zh-CN" altLang="zh-CN" sz="2800" dirty="0" smtClean="0"/>
              <a:t>“</a:t>
            </a:r>
            <a:r>
              <a:rPr kumimoji="1" lang="zh-CN" altLang="en-US" sz="2800" dirty="0" smtClean="0"/>
              <a:t>星座与运气的关系”</a:t>
            </a:r>
            <a:endParaRPr kumimoji="1" lang="en-US" altLang="zh-CN" dirty="0" smtClean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3765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伪方法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zh-CN" sz="3200" dirty="0"/>
              <a:t>“</a:t>
            </a:r>
            <a:r>
              <a:rPr kumimoji="1" lang="zh-CN" altLang="en-US" sz="3200" dirty="0"/>
              <a:t>经验总结法”</a:t>
            </a:r>
            <a:endParaRPr kumimoji="1" lang="en-US" altLang="zh-CN" sz="3200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8457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1290" y="1255899"/>
            <a:ext cx="6367925" cy="1371600"/>
          </a:xfrm>
        </p:spPr>
        <p:txBody>
          <a:bodyPr/>
          <a:lstStyle/>
          <a:p>
            <a:r>
              <a:rPr kumimoji="1" lang="zh-CN" altLang="en-US" dirty="0" smtClean="0"/>
              <a:t>二、如何提炼问题与设计方法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016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4709" y="588859"/>
            <a:ext cx="5791200" cy="1371600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 smtClean="0"/>
              <a:t/>
            </a:r>
            <a:br>
              <a:rPr kumimoji="1" lang="en-US" altLang="zh-CN" dirty="0" smtClean="0"/>
            </a:br>
            <a:r>
              <a:rPr kumimoji="1" lang="zh-CN" altLang="en-US" dirty="0" smtClean="0"/>
              <a:t>（一</a:t>
            </a:r>
            <a:r>
              <a:rPr kumimoji="1" lang="zh-CN" altLang="en-US" dirty="0"/>
              <a:t>）</a:t>
            </a:r>
            <a:r>
              <a:rPr kumimoji="1" lang="zh-CN" altLang="en-US" dirty="0" smtClean="0"/>
              <a:t>如何形成研究问题？</a:t>
            </a:r>
            <a:r>
              <a:rPr kumimoji="1" lang="en-US" altLang="zh-CN" dirty="0" smtClean="0"/>
              <a:t/>
            </a:r>
            <a:br>
              <a:rPr kumimoji="1" lang="en-US" altLang="zh-CN" dirty="0" smtClean="0"/>
            </a:br>
            <a:r>
              <a:rPr kumimoji="1" lang="en-US" altLang="zh-CN" dirty="0" smtClean="0"/>
              <a:t/>
            </a:r>
            <a:br>
              <a:rPr kumimoji="1" lang="en-US" altLang="zh-CN" dirty="0" smtClean="0"/>
            </a:br>
            <a:r>
              <a:rPr kumimoji="1" lang="en-US" altLang="zh-CN" sz="3100" dirty="0" smtClean="0"/>
              <a:t>1.</a:t>
            </a:r>
            <a:r>
              <a:rPr kumimoji="1" lang="zh-CN" altLang="en-US" sz="3100" dirty="0" smtClean="0"/>
              <a:t>从现象中发现问题</a:t>
            </a:r>
            <a:endParaRPr kumimoji="1" lang="zh-CN" altLang="en-US" sz="31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1037" y="2266367"/>
            <a:ext cx="7620000" cy="4373563"/>
          </a:xfrm>
        </p:spPr>
        <p:txBody>
          <a:bodyPr>
            <a:normAutofit/>
          </a:bodyPr>
          <a:lstStyle/>
          <a:p>
            <a:r>
              <a:rPr kumimoji="1" lang="en-US" altLang="zh-CN" sz="2800" b="0" dirty="0" smtClean="0"/>
              <a:t>《</a:t>
            </a:r>
            <a:r>
              <a:rPr kumimoji="1" lang="zh-CN" altLang="en-US" sz="2800" b="0" dirty="0" smtClean="0"/>
              <a:t>高中生英语课堂上的沉默问题研究</a:t>
            </a:r>
            <a:r>
              <a:rPr kumimoji="1" lang="en-US" altLang="zh-CN" sz="2800" b="0" dirty="0" smtClean="0"/>
              <a:t>》</a:t>
            </a:r>
          </a:p>
          <a:p>
            <a:r>
              <a:rPr kumimoji="1" lang="en-US" altLang="zh-CN" sz="2800" b="0" dirty="0" smtClean="0">
                <a:solidFill>
                  <a:srgbClr val="FF0000"/>
                </a:solidFill>
              </a:rPr>
              <a:t>《</a:t>
            </a:r>
            <a:r>
              <a:rPr kumimoji="1" lang="zh-CN" altLang="en-US" sz="2800" b="0" dirty="0" smtClean="0">
                <a:solidFill>
                  <a:srgbClr val="FF0000"/>
                </a:solidFill>
              </a:rPr>
              <a:t>教师提问方式与学生参与程度提升研究</a:t>
            </a:r>
            <a:r>
              <a:rPr kumimoji="1" lang="en-US" altLang="zh-CN" sz="2800" b="0" dirty="0" smtClean="0">
                <a:solidFill>
                  <a:srgbClr val="FF0000"/>
                </a:solidFill>
              </a:rPr>
              <a:t>》</a:t>
            </a:r>
          </a:p>
          <a:p>
            <a:r>
              <a:rPr lang="en-US" altLang="zh-CN" sz="2800" b="0" dirty="0" smtClean="0"/>
              <a:t>《</a:t>
            </a:r>
            <a:r>
              <a:rPr lang="zh-CN" altLang="en-US" sz="2800" b="0" dirty="0" smtClean="0"/>
              <a:t>浅析对</a:t>
            </a:r>
            <a:r>
              <a:rPr lang="zh-CN" altLang="en-US" sz="2800" b="0" dirty="0"/>
              <a:t>“学生难教”</a:t>
            </a:r>
            <a:r>
              <a:rPr lang="zh-CN" altLang="en-US" sz="2800" b="0" dirty="0" smtClean="0"/>
              <a:t>的行为建议</a:t>
            </a:r>
            <a:r>
              <a:rPr lang="en-US" altLang="zh-CN" sz="2800" b="0" dirty="0" smtClean="0"/>
              <a:t>》</a:t>
            </a:r>
          </a:p>
          <a:p>
            <a:endParaRPr lang="en-US" altLang="zh-CN" sz="2800" b="0" dirty="0" smtClean="0"/>
          </a:p>
          <a:p>
            <a:endParaRPr kumimoji="1" lang="en-US" altLang="zh-CN" sz="2800" dirty="0"/>
          </a:p>
          <a:p>
            <a:endParaRPr kumimoji="1"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3751296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2.</a:t>
            </a:r>
            <a:r>
              <a:rPr kumimoji="1" lang="zh-CN" altLang="en-US" dirty="0" smtClean="0"/>
              <a:t>从热点中寻找问题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en-US" sz="2800" dirty="0" smtClean="0">
                <a:latin typeface="Songti SC Regular"/>
                <a:cs typeface="Songti SC Regular"/>
              </a:rPr>
              <a:t>核心素养、校园安全、创客教育、</a:t>
            </a:r>
          </a:p>
          <a:p>
            <a:r>
              <a:rPr kumimoji="1" lang="en-US" altLang="en-US" sz="2800" dirty="0" smtClean="0">
                <a:latin typeface="Songti SC Regular"/>
                <a:cs typeface="Songti SC Regular"/>
              </a:rPr>
              <a:t>积极心理</a:t>
            </a:r>
            <a:r>
              <a:rPr kumimoji="1" lang="en-US" altLang="zh-CN" sz="2800" dirty="0" smtClean="0">
                <a:latin typeface="Songti SC Regular"/>
                <a:cs typeface="Songti SC Regular"/>
              </a:rPr>
              <a:t>……</a:t>
            </a:r>
            <a:endParaRPr kumimoji="1" lang="zh-CN" altLang="en-US" sz="2800" dirty="0">
              <a:latin typeface="Songti SC Regular"/>
              <a:cs typeface="Songti S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101939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3.</a:t>
            </a:r>
            <a:r>
              <a:rPr kumimoji="1" lang="zh-CN" altLang="en-US" dirty="0" smtClean="0"/>
              <a:t>从国外</a:t>
            </a:r>
            <a:r>
              <a:rPr kumimoji="1" lang="en-US" altLang="zh-CN" dirty="0" smtClean="0"/>
              <a:t>“</a:t>
            </a:r>
            <a:r>
              <a:rPr kumimoji="1" lang="zh-CN" altLang="en-US" dirty="0" smtClean="0"/>
              <a:t>拿来</a:t>
            </a:r>
            <a:r>
              <a:rPr kumimoji="1" lang="en-US" altLang="zh-CN" dirty="0" smtClean="0"/>
              <a:t>”</a:t>
            </a:r>
            <a:r>
              <a:rPr kumimoji="1" lang="zh-CN" altLang="en-US" dirty="0" smtClean="0"/>
              <a:t>问题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 smtClean="0"/>
              <a:t>《</a:t>
            </a:r>
            <a:r>
              <a:rPr kumimoji="1" lang="zh-CN" altLang="en-US" sz="2800" dirty="0" smtClean="0"/>
              <a:t>美国中学公民教育对我国高中政治学科核心素养的启示</a:t>
            </a:r>
            <a:r>
              <a:rPr kumimoji="1" lang="en-US" altLang="zh-CN" sz="2800" dirty="0" smtClean="0"/>
              <a:t>》</a:t>
            </a:r>
          </a:p>
          <a:p>
            <a:r>
              <a:rPr kumimoji="1" lang="zh-CN" altLang="zh-CN" sz="2800" dirty="0" smtClean="0"/>
              <a:t>《</a:t>
            </a:r>
            <a:r>
              <a:rPr kumimoji="1" lang="zh-CN" altLang="en-US" sz="2800" dirty="0" smtClean="0"/>
              <a:t>中美中小学数学课程标准的比较研究</a:t>
            </a:r>
            <a:r>
              <a:rPr kumimoji="1" lang="en-US" altLang="zh-CN" sz="2800" dirty="0" smtClean="0"/>
              <a:t>》</a:t>
            </a:r>
          </a:p>
          <a:p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74794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5791200" cy="1371600"/>
          </a:xfrm>
        </p:spPr>
        <p:txBody>
          <a:bodyPr/>
          <a:lstStyle/>
          <a:p>
            <a:r>
              <a:rPr kumimoji="1" lang="zh-CN" altLang="en-US" dirty="0" smtClean="0"/>
              <a:t>什么是</a:t>
            </a:r>
            <a:r>
              <a:rPr kumimoji="1" lang="en-US" altLang="zh-CN" dirty="0" smtClean="0"/>
              <a:t>“</a:t>
            </a:r>
            <a:r>
              <a:rPr kumimoji="1" lang="zh-CN" altLang="en-US" dirty="0" smtClean="0"/>
              <a:t>好</a:t>
            </a:r>
            <a:r>
              <a:rPr kumimoji="1" lang="en-US" altLang="zh-CN" dirty="0" smtClean="0"/>
              <a:t>”</a:t>
            </a:r>
            <a:r>
              <a:rPr kumimoji="1" lang="zh-CN" altLang="en-US" dirty="0" smtClean="0"/>
              <a:t>问题？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686897"/>
          </a:xfrm>
        </p:spPr>
        <p:txBody>
          <a:bodyPr>
            <a:normAutofit/>
          </a:bodyPr>
          <a:lstStyle/>
          <a:p>
            <a:r>
              <a:rPr kumimoji="1" lang="en-US" altLang="zh-CN" sz="2800" dirty="0" smtClean="0"/>
              <a:t>1.</a:t>
            </a:r>
            <a:r>
              <a:rPr kumimoji="1" lang="zh-CN" altLang="en-US" sz="2800" dirty="0" smtClean="0"/>
              <a:t>可行性：宜小不宜大</a:t>
            </a:r>
            <a:endParaRPr kumimoji="1" lang="en-US" altLang="zh-CN" sz="2800" dirty="0" smtClean="0"/>
          </a:p>
          <a:p>
            <a:r>
              <a:rPr kumimoji="1" lang="en-US" altLang="en-US" dirty="0" smtClean="0"/>
              <a:t>“</a:t>
            </a:r>
            <a:r>
              <a:rPr kumimoji="1" lang="en-US" altLang="en-US" dirty="0" err="1" smtClean="0"/>
              <a:t>互联网+时代</a:t>
            </a:r>
            <a:r>
              <a:rPr kumimoji="1" lang="zh-CN" altLang="en-US" dirty="0" smtClean="0"/>
              <a:t>小学创新教育实践研究</a:t>
            </a:r>
            <a:r>
              <a:rPr kumimoji="1" lang="en-US" altLang="zh-CN" dirty="0" smtClean="0"/>
              <a:t>”</a:t>
            </a:r>
          </a:p>
          <a:p>
            <a:r>
              <a:rPr kumimoji="1" lang="zh-CN" altLang="zh-CN" dirty="0" smtClean="0"/>
              <a:t>“</a:t>
            </a:r>
            <a:r>
              <a:rPr kumimoji="1" lang="zh-CN" altLang="en-US" dirty="0" smtClean="0"/>
              <a:t>互联网</a:t>
            </a:r>
            <a:r>
              <a:rPr kumimoji="1" lang="en-US" altLang="zh-CN" dirty="0" smtClean="0"/>
              <a:t>+</a:t>
            </a:r>
            <a:r>
              <a:rPr kumimoji="1" lang="zh-CN" altLang="en-US" dirty="0" smtClean="0"/>
              <a:t>时代小学创客课程开发研究”</a:t>
            </a:r>
            <a:endParaRPr kumimoji="1" lang="en-US" altLang="zh-CN" dirty="0" smtClean="0"/>
          </a:p>
          <a:p>
            <a:r>
              <a:rPr kumimoji="1" lang="zh-CN" altLang="zh-CN" sz="2800" dirty="0" smtClean="0"/>
              <a:t>2</a:t>
            </a:r>
            <a:r>
              <a:rPr kumimoji="1" lang="en-US" altLang="zh-CN" sz="2800" dirty="0" smtClean="0"/>
              <a:t>.</a:t>
            </a:r>
            <a:r>
              <a:rPr kumimoji="1" lang="zh-CN" altLang="en-US" sz="2800" dirty="0" smtClean="0"/>
              <a:t>创新性</a:t>
            </a:r>
            <a:endParaRPr kumimoji="1" lang="en-US" altLang="zh-CN" sz="2800" dirty="0" smtClean="0"/>
          </a:p>
          <a:p>
            <a:r>
              <a:rPr kumimoji="1" lang="zh-CN" altLang="zh-CN" dirty="0" smtClean="0"/>
              <a:t>“</a:t>
            </a:r>
            <a:r>
              <a:rPr kumimoji="1" lang="zh-CN" altLang="en-US" dirty="0" smtClean="0"/>
              <a:t>浅谈曾国藩的管理思想及其对学校管理的启示”</a:t>
            </a:r>
            <a:endParaRPr kumimoji="1" lang="en-US" altLang="zh-CN" dirty="0" smtClean="0"/>
          </a:p>
          <a:p>
            <a:r>
              <a:rPr kumimoji="1" lang="zh-CN" altLang="zh-CN" dirty="0" smtClean="0"/>
              <a:t>“</a:t>
            </a:r>
            <a:r>
              <a:rPr kumimoji="1" lang="zh-CN" altLang="en-US" dirty="0" smtClean="0"/>
              <a:t>从心理资本看曾国藩的管理思想及其对学校管理的其实”</a:t>
            </a:r>
            <a:endParaRPr kumimoji="1" lang="en-US" altLang="zh-CN" dirty="0" smtClean="0"/>
          </a:p>
          <a:p>
            <a:r>
              <a:rPr kumimoji="1" lang="zh-CN" altLang="zh-CN" sz="2800" dirty="0" smtClean="0"/>
              <a:t>3</a:t>
            </a:r>
            <a:r>
              <a:rPr kumimoji="1" lang="en-US" altLang="zh-CN" sz="2800" dirty="0" smtClean="0"/>
              <a:t>.</a:t>
            </a:r>
            <a:r>
              <a:rPr kumimoji="1" lang="zh-CN" altLang="en-US" sz="2800" dirty="0" smtClean="0"/>
              <a:t>独特性</a:t>
            </a:r>
            <a:endParaRPr kumimoji="1" lang="en-US" altLang="zh-CN" sz="2800" dirty="0" smtClean="0"/>
          </a:p>
          <a:p>
            <a:r>
              <a:rPr kumimoji="1" lang="zh-CN" altLang="en-US" dirty="0"/>
              <a:t>“小学阳光高效课堂教学模式研究”</a:t>
            </a:r>
            <a:endParaRPr kumimoji="1" lang="en-US" altLang="zh-CN" dirty="0"/>
          </a:p>
          <a:p>
            <a:r>
              <a:rPr kumimoji="1" lang="zh-CN" altLang="zh-CN" dirty="0"/>
              <a:t>“</a:t>
            </a:r>
            <a:r>
              <a:rPr kumimoji="1" lang="zh-CN" altLang="en-US" dirty="0"/>
              <a:t>核心素养指引下的阳光新学力与阳光课堂教学模式的开发”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5407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（二</a:t>
            </a:r>
            <a:r>
              <a:rPr kumimoji="1" lang="zh-CN" altLang="en-US" dirty="0"/>
              <a:t>）</a:t>
            </a:r>
            <a:r>
              <a:rPr kumimoji="1" lang="zh-CN" altLang="en-US" dirty="0" smtClean="0"/>
              <a:t>如何设计研究方法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CN" dirty="0" smtClean="0"/>
          </a:p>
          <a:p>
            <a:endParaRPr kumimoji="1"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10356"/>
              </p:ext>
            </p:extLst>
          </p:nvPr>
        </p:nvGraphicFramePr>
        <p:xfrm>
          <a:off x="243754" y="1752599"/>
          <a:ext cx="8377458" cy="437356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80228"/>
                <a:gridCol w="2206894"/>
                <a:gridCol w="2295168"/>
                <a:gridCol w="2295168"/>
              </a:tblGrid>
              <a:tr h="109629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      问题</a:t>
                      </a:r>
                      <a:endParaRPr lang="en-US" altLang="zh-CN" dirty="0" smtClean="0"/>
                    </a:p>
                    <a:p>
                      <a:r>
                        <a:rPr lang="zh-CN" altLang="en-US" dirty="0" smtClean="0"/>
                        <a:t>方法</a:t>
                      </a:r>
                      <a:endParaRPr lang="zh-CN" altLang="en-US" dirty="0"/>
                    </a:p>
                  </a:txBody>
                  <a:tcPr>
                    <a:lnTlToB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少先队活动课程的实施</a:t>
                      </a:r>
                      <a:r>
                        <a:rPr lang="zh-CN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现状是怎样的？</a:t>
                      </a:r>
                      <a:r>
                        <a:rPr lang="zh-CN" altLang="zh-CN" dirty="0" smtClean="0">
                          <a:effectLst/>
                        </a:rPr>
                        <a:t>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影响</a:t>
                      </a:r>
                      <a:r>
                        <a:rPr lang="zh-CN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课程实施</a:t>
                      </a:r>
                      <a:r>
                        <a:rPr lang="zh-CN" altLang="zh-CN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的主要因素是什么？</a:t>
                      </a:r>
                      <a:r>
                        <a:rPr lang="zh-CN" altLang="zh-CN" dirty="0" smtClean="0">
                          <a:effectLst/>
                        </a:rPr>
                        <a:t>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如何更好地推动课程的实施？</a:t>
                      </a:r>
                      <a:endParaRPr lang="zh-CN" altLang="en-US" dirty="0"/>
                    </a:p>
                  </a:txBody>
                  <a:tcPr/>
                </a:tc>
              </a:tr>
              <a:tr h="1092423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问卷调查法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1092423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  访谈法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1092423"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r>
                        <a:rPr lang="zh-CN" altLang="en-US" dirty="0" smtClean="0"/>
                        <a:t>    实验法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心形 5"/>
          <p:cNvSpPr/>
          <p:nvPr/>
        </p:nvSpPr>
        <p:spPr>
          <a:xfrm>
            <a:off x="2424716" y="3155610"/>
            <a:ext cx="744092" cy="598304"/>
          </a:xfrm>
          <a:prstGeom prst="hear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心形 6"/>
          <p:cNvSpPr/>
          <p:nvPr/>
        </p:nvSpPr>
        <p:spPr>
          <a:xfrm>
            <a:off x="4822223" y="3155610"/>
            <a:ext cx="744092" cy="598304"/>
          </a:xfrm>
          <a:prstGeom prst="hear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心形 7"/>
          <p:cNvSpPr/>
          <p:nvPr/>
        </p:nvSpPr>
        <p:spPr>
          <a:xfrm>
            <a:off x="4822223" y="4231603"/>
            <a:ext cx="744092" cy="598304"/>
          </a:xfrm>
          <a:prstGeom prst="hear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7168414" y="4231603"/>
            <a:ext cx="744092" cy="598304"/>
          </a:xfrm>
          <a:prstGeom prst="hear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心形 9"/>
          <p:cNvSpPr/>
          <p:nvPr/>
        </p:nvSpPr>
        <p:spPr>
          <a:xfrm>
            <a:off x="7168414" y="5371734"/>
            <a:ext cx="744092" cy="598304"/>
          </a:xfrm>
          <a:prstGeom prst="hear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72182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11573"/>
            <a:ext cx="5791200" cy="741829"/>
          </a:xfrm>
        </p:spPr>
        <p:txBody>
          <a:bodyPr/>
          <a:lstStyle/>
          <a:p>
            <a:r>
              <a:rPr kumimoji="1" lang="en-US" altLang="zh-CN" dirty="0" smtClean="0"/>
              <a:t>1.</a:t>
            </a:r>
            <a:r>
              <a:rPr kumimoji="1" lang="zh-CN" altLang="en-US" dirty="0" smtClean="0"/>
              <a:t>访谈法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53402"/>
            <a:ext cx="7620000" cy="520912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60000"/>
              </a:lnSpc>
            </a:pPr>
            <a:r>
              <a:rPr kumimoji="1" lang="en-US" altLang="en-US" sz="2400" dirty="0" smtClean="0"/>
              <a:t>访谈的目的：为开发问卷做准备？</a:t>
            </a:r>
            <a:r>
              <a:rPr kumimoji="1" lang="zh-CN" altLang="en-US" sz="2400" dirty="0" smtClean="0"/>
              <a:t>还是补充信息与咨询建议？</a:t>
            </a:r>
            <a:endParaRPr kumimoji="1" lang="en-US" altLang="zh-CN" sz="2400" dirty="0" smtClean="0"/>
          </a:p>
          <a:p>
            <a:pPr>
              <a:lnSpc>
                <a:spcPct val="160000"/>
              </a:lnSpc>
            </a:pPr>
            <a:r>
              <a:rPr kumimoji="1" lang="zh-CN" altLang="en-US" sz="2400" dirty="0" smtClean="0"/>
              <a:t>访谈的对象：对象的选择</a:t>
            </a:r>
            <a:endParaRPr kumimoji="1" lang="en-US" altLang="en-US" sz="2400" dirty="0" smtClean="0"/>
          </a:p>
          <a:p>
            <a:pPr>
              <a:lnSpc>
                <a:spcPct val="160000"/>
              </a:lnSpc>
            </a:pPr>
            <a:r>
              <a:rPr kumimoji="1" lang="zh-CN" altLang="en-US" sz="2400" dirty="0" smtClean="0"/>
              <a:t>访谈的形式：结构式访谈、半结构访谈、无结构访谈</a:t>
            </a:r>
            <a:endParaRPr kumimoji="1" lang="en-US" altLang="zh-CN" sz="2400" dirty="0" smtClean="0"/>
          </a:p>
          <a:p>
            <a:pPr>
              <a:lnSpc>
                <a:spcPct val="160000"/>
              </a:lnSpc>
            </a:pPr>
            <a:r>
              <a:rPr kumimoji="1" lang="zh-CN" altLang="zh-CN" sz="2400" dirty="0"/>
              <a:t> </a:t>
            </a:r>
            <a:r>
              <a:rPr kumimoji="1" lang="zh-CN" altLang="en-US" sz="2400" dirty="0" smtClean="0"/>
              <a:t>            个体访谈、焦点小组</a:t>
            </a:r>
            <a:endParaRPr kumimoji="1" lang="en-US" altLang="en-US" sz="2400" dirty="0" smtClean="0"/>
          </a:p>
          <a:p>
            <a:pPr>
              <a:lnSpc>
                <a:spcPct val="160000"/>
              </a:lnSpc>
            </a:pPr>
            <a:r>
              <a:rPr kumimoji="1" lang="en-US" altLang="en-US" sz="2400" dirty="0" smtClean="0"/>
              <a:t>访谈的工具：访谈提纲</a:t>
            </a:r>
            <a:r>
              <a:rPr kumimoji="1" lang="zh-CN" altLang="en-US" sz="2400" dirty="0" smtClean="0"/>
              <a:t>，录音设备</a:t>
            </a:r>
            <a:endParaRPr kumimoji="1" lang="en-US" altLang="en-US" sz="2400" dirty="0" smtClean="0"/>
          </a:p>
          <a:p>
            <a:pPr>
              <a:lnSpc>
                <a:spcPct val="160000"/>
              </a:lnSpc>
            </a:pPr>
            <a:r>
              <a:rPr kumimoji="1" lang="zh-CN" altLang="en-US" sz="2400" dirty="0" smtClean="0"/>
              <a:t>访谈的伦理：</a:t>
            </a:r>
            <a:r>
              <a:rPr kumimoji="1" lang="en-US" altLang="zh-CN" sz="2400" dirty="0" smtClean="0"/>
              <a:t>1.</a:t>
            </a:r>
            <a:r>
              <a:rPr kumimoji="1" lang="zh-CN" altLang="en-US" sz="2400" dirty="0" smtClean="0"/>
              <a:t>告之目的；</a:t>
            </a:r>
            <a:r>
              <a:rPr kumimoji="1" lang="en-US" altLang="zh-CN" sz="2400" dirty="0" smtClean="0"/>
              <a:t>2.</a:t>
            </a:r>
            <a:r>
              <a:rPr kumimoji="1" lang="zh-CN" altLang="en-US" sz="2400" dirty="0" smtClean="0"/>
              <a:t>准许方可录音</a:t>
            </a:r>
            <a:endParaRPr kumimoji="1" lang="en-US" altLang="zh-CN" sz="2400" dirty="0" smtClean="0"/>
          </a:p>
          <a:p>
            <a:pPr>
              <a:lnSpc>
                <a:spcPct val="160000"/>
              </a:lnSpc>
            </a:pPr>
            <a:r>
              <a:rPr kumimoji="1" lang="zh-CN" altLang="en-US" sz="2400" dirty="0" smtClean="0"/>
              <a:t>访谈的礼仪：</a:t>
            </a:r>
            <a:endParaRPr kumimoji="1" lang="en-US" altLang="zh-CN" sz="2400" dirty="0" smtClean="0"/>
          </a:p>
          <a:p>
            <a:pPr>
              <a:lnSpc>
                <a:spcPct val="160000"/>
              </a:lnSpc>
            </a:pPr>
            <a:r>
              <a:rPr kumimoji="1" lang="zh-CN" altLang="en-US" sz="2400" dirty="0" smtClean="0"/>
              <a:t>访谈的技巧：追问与深度访谈</a:t>
            </a:r>
            <a:endParaRPr kumimoji="1" lang="en-US" altLang="zh-CN" sz="2400" dirty="0" smtClean="0"/>
          </a:p>
          <a:p>
            <a:pPr>
              <a:lnSpc>
                <a:spcPct val="160000"/>
              </a:lnSpc>
            </a:pPr>
            <a:r>
              <a:rPr kumimoji="1" lang="zh-CN" altLang="en-US" sz="2400" dirty="0" smtClean="0"/>
              <a:t>访谈的态度：站在当事人的角度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67309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346348"/>
            <a:ext cx="7496893" cy="870106"/>
          </a:xfrm>
        </p:spPr>
        <p:txBody>
          <a:bodyPr>
            <a:normAutofit fontScale="90000"/>
          </a:bodyPr>
          <a:lstStyle/>
          <a:p>
            <a:r>
              <a:rPr kumimoji="1" lang="zh-CN" altLang="en-US" dirty="0" smtClean="0"/>
              <a:t>小练习：设计访谈提纲并访谈一位教师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23874"/>
            <a:ext cx="7620000" cy="16291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800" dirty="0" smtClean="0"/>
              <a:t>假设你要整理一位特级教师的教学思想，请设计一份访谈提纲，注意提纲的结构。例如：</a:t>
            </a:r>
            <a:endParaRPr kumimoji="1" lang="en-US" altLang="zh-CN" sz="2800" dirty="0" smtClean="0"/>
          </a:p>
          <a:p>
            <a:pPr>
              <a:lnSpc>
                <a:spcPct val="150000"/>
              </a:lnSpc>
            </a:pPr>
            <a:endParaRPr kumimoji="1" lang="zh-CN" altLang="en-US" sz="2800" dirty="0"/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757624984"/>
              </p:ext>
            </p:extLst>
          </p:nvPr>
        </p:nvGraphicFramePr>
        <p:xfrm>
          <a:off x="1677951" y="2937538"/>
          <a:ext cx="5326783" cy="3677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3592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2.</a:t>
            </a:r>
            <a:r>
              <a:rPr kumimoji="1" lang="zh-CN" altLang="en-US" dirty="0" smtClean="0"/>
              <a:t>观察法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327722"/>
          </a:xfrm>
        </p:spPr>
        <p:txBody>
          <a:bodyPr>
            <a:normAutofit/>
          </a:bodyPr>
          <a:lstStyle/>
          <a:p>
            <a:r>
              <a:rPr lang="zh-CN" altLang="en-US" sz="2800" dirty="0" smtClean="0"/>
              <a:t>观察法是指研究者根据一定的研究目的、或观察表，用自己的感官和辅助工具去直接观察研究对象、从而获得资料的一种方法。科学的观察具有目的性与计划性、系统性与可重复性。</a:t>
            </a:r>
            <a:endParaRPr lang="en-US" altLang="zh-CN" sz="2800" dirty="0" smtClean="0"/>
          </a:p>
          <a:p>
            <a:r>
              <a:rPr lang="zh-CN" altLang="en-US" sz="2800" dirty="0" smtClean="0"/>
              <a:t>常见的</a:t>
            </a:r>
            <a:r>
              <a:rPr kumimoji="1" lang="zh-CN" altLang="en-US" sz="2800" dirty="0" smtClean="0"/>
              <a:t>观察法：</a:t>
            </a:r>
            <a:r>
              <a:rPr kumimoji="1" lang="zh-CN" altLang="en-US" sz="2800" dirty="0"/>
              <a:t>自然观察法、设计观察法</a:t>
            </a:r>
          </a:p>
          <a:p>
            <a:r>
              <a:rPr lang="zh-CN" altLang="en-US" sz="2800" dirty="0" smtClean="0"/>
              <a:t>常用的观察方法：</a:t>
            </a:r>
            <a:r>
              <a:rPr lang="zh-CN" altLang="en-US" sz="2800" dirty="0"/>
              <a:t>核对清单法，级别量表法，记叙性描述。</a:t>
            </a:r>
            <a:endParaRPr lang="en-US" altLang="zh-CN" sz="2800" dirty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785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 smtClean="0"/>
              <a:t>注意事项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 smtClean="0"/>
              <a:t>1.</a:t>
            </a:r>
            <a:r>
              <a:rPr kumimoji="1" lang="zh-CN" altLang="en-US" sz="2800" dirty="0" smtClean="0"/>
              <a:t>制定全面的观察量表；</a:t>
            </a:r>
            <a:endParaRPr kumimoji="1" lang="en-US" altLang="zh-CN" sz="2800" dirty="0" smtClean="0"/>
          </a:p>
          <a:p>
            <a:r>
              <a:rPr kumimoji="1" lang="zh-CN" altLang="zh-CN" sz="2800" dirty="0" smtClean="0"/>
              <a:t>2</a:t>
            </a:r>
            <a:r>
              <a:rPr kumimoji="1" lang="en-US" altLang="zh-CN" sz="2800" dirty="0" smtClean="0"/>
              <a:t>.</a:t>
            </a:r>
            <a:r>
              <a:rPr kumimoji="1" lang="zh-CN" altLang="en-US" sz="2800" dirty="0" smtClean="0"/>
              <a:t>对每一种行为作出说明；</a:t>
            </a:r>
            <a:endParaRPr kumimoji="1" lang="en-US" altLang="zh-CN" sz="2800" dirty="0" smtClean="0"/>
          </a:p>
          <a:p>
            <a:r>
              <a:rPr kumimoji="1" lang="zh-CN" altLang="zh-CN" sz="2800" dirty="0" smtClean="0"/>
              <a:t>3</a:t>
            </a:r>
            <a:r>
              <a:rPr kumimoji="1" lang="en-US" altLang="zh-CN" sz="2800" dirty="0" smtClean="0"/>
              <a:t>.</a:t>
            </a:r>
            <a:r>
              <a:rPr kumimoji="1" lang="zh-CN" altLang="en-US" sz="2800" dirty="0" smtClean="0"/>
              <a:t>每次观察一种行为；</a:t>
            </a:r>
            <a:endParaRPr kumimoji="1" lang="en-US" altLang="zh-CN" sz="2800" dirty="0" smtClean="0"/>
          </a:p>
          <a:p>
            <a:r>
              <a:rPr kumimoji="1" lang="zh-CN" altLang="zh-CN" sz="2800" dirty="0" smtClean="0"/>
              <a:t>4</a:t>
            </a:r>
            <a:r>
              <a:rPr kumimoji="1" lang="en-US" altLang="zh-CN" sz="2800" dirty="0" smtClean="0"/>
              <a:t>.</a:t>
            </a:r>
            <a:r>
              <a:rPr kumimoji="1" lang="zh-CN" altLang="en-US" sz="2800" dirty="0" smtClean="0"/>
              <a:t>持续观察。</a:t>
            </a:r>
            <a:endParaRPr kumimoji="1" lang="en-US" altLang="zh-CN" sz="2800" dirty="0" smtClean="0"/>
          </a:p>
          <a:p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37314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课堂观察框架</a:t>
            </a:r>
            <a:endParaRPr kumimoji="1"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l="4559" r="455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1689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0"/>
            <a:ext cx="5791200" cy="1371600"/>
          </a:xfrm>
        </p:spPr>
        <p:txBody>
          <a:bodyPr/>
          <a:lstStyle/>
          <a:p>
            <a:r>
              <a:rPr kumimoji="1" lang="zh-CN" altLang="en-US" dirty="0" smtClean="0"/>
              <a:t>观察点</a:t>
            </a:r>
            <a:endParaRPr kumimoji="1"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1638" b="11638"/>
          <a:stretch>
            <a:fillRect/>
          </a:stretch>
        </p:blipFill>
        <p:spPr>
          <a:xfrm>
            <a:off x="457200" y="1508874"/>
            <a:ext cx="7620000" cy="4373563"/>
          </a:xfrm>
        </p:spPr>
      </p:pic>
    </p:spTree>
    <p:extLst>
      <p:ext uri="{BB962C8B-B14F-4D97-AF65-F5344CB8AC3E}">
        <p14:creationId xmlns:p14="http://schemas.microsoft.com/office/powerpoint/2010/main" val="828926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73089"/>
            <a:ext cx="5791200" cy="767485"/>
          </a:xfrm>
        </p:spPr>
        <p:txBody>
          <a:bodyPr/>
          <a:lstStyle/>
          <a:p>
            <a:r>
              <a:rPr kumimoji="1" lang="zh-CN" altLang="en-US" dirty="0" smtClean="0"/>
              <a:t>观察的记录工具</a:t>
            </a:r>
            <a:endParaRPr kumimoji="1"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l="6874" r="6874"/>
          <a:stretch>
            <a:fillRect/>
          </a:stretch>
        </p:blipFill>
        <p:spPr>
          <a:xfrm>
            <a:off x="457200" y="1932188"/>
            <a:ext cx="7620000" cy="4373563"/>
          </a:xfrm>
        </p:spPr>
      </p:pic>
      <p:sp>
        <p:nvSpPr>
          <p:cNvPr id="6" name="文本框 5"/>
          <p:cNvSpPr txBox="1"/>
          <p:nvPr/>
        </p:nvSpPr>
        <p:spPr>
          <a:xfrm>
            <a:off x="457200" y="1282768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/>
              <a:t>观察点：学生学习</a:t>
            </a:r>
            <a:r>
              <a:rPr kumimoji="1" lang="en-US" altLang="zh-CN" sz="2400" dirty="0" smtClean="0"/>
              <a:t>-</a:t>
            </a:r>
            <a:r>
              <a:rPr kumimoji="1" lang="zh-CN" altLang="en-US" sz="2400" dirty="0" smtClean="0"/>
              <a:t>达成</a:t>
            </a:r>
            <a:r>
              <a:rPr kumimoji="1" lang="zh-CN" altLang="zh-CN" sz="2400" dirty="0" smtClean="0"/>
              <a:t>-</a:t>
            </a:r>
            <a:r>
              <a:rPr kumimoji="1" lang="zh-CN" altLang="en-US" sz="2400" dirty="0" smtClean="0"/>
              <a:t>对核心知识的理解与达成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846927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基本">
  <a:themeElements>
    <a:clrScheme name="基本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基本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基本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市镇.thmx</Template>
  <TotalTime>756</TotalTime>
  <Words>584</Words>
  <Application>Microsoft Macintosh PowerPoint</Application>
  <PresentationFormat>全屏显示(4:3)</PresentationFormat>
  <Paragraphs>99</Paragraphs>
  <Slides>23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基本</vt:lpstr>
      <vt:lpstr>教师做科研的常用方法与写作规范</vt:lpstr>
      <vt:lpstr>一、关于科研的几个常识问题</vt:lpstr>
      <vt:lpstr>什么是做科研？</vt:lpstr>
      <vt:lpstr>什么不是科研？</vt:lpstr>
      <vt:lpstr>教师适合做什么类型的科研？</vt:lpstr>
      <vt:lpstr>教师适合关注什么问题？</vt:lpstr>
      <vt:lpstr>教师适合用什么研究方法？</vt:lpstr>
      <vt:lpstr>质性研究</vt:lpstr>
      <vt:lpstr>伪问题</vt:lpstr>
      <vt:lpstr>伪方法</vt:lpstr>
      <vt:lpstr>二、如何提炼问题与设计方法</vt:lpstr>
      <vt:lpstr> （一）如何形成研究问题？  1.从现象中发现问题</vt:lpstr>
      <vt:lpstr>2.从热点中寻找问题</vt:lpstr>
      <vt:lpstr>3.从国外“拿来”问题</vt:lpstr>
      <vt:lpstr>什么是“好”问题？</vt:lpstr>
      <vt:lpstr>（二）如何设计研究方法</vt:lpstr>
      <vt:lpstr>1.访谈法</vt:lpstr>
      <vt:lpstr>小练习：设计访谈提纲并访谈一位教师</vt:lpstr>
      <vt:lpstr>2.观察法</vt:lpstr>
      <vt:lpstr>注意事项</vt:lpstr>
      <vt:lpstr>课堂观察框架</vt:lpstr>
      <vt:lpstr>观察点</vt:lpstr>
      <vt:lpstr>观察的记录工具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教师做科研的常用方法与写作套路</dc:title>
  <dc:creator>Apple Apple</dc:creator>
  <cp:lastModifiedBy>Apple Apple</cp:lastModifiedBy>
  <cp:revision>41</cp:revision>
  <dcterms:created xsi:type="dcterms:W3CDTF">2017-07-09T21:00:27Z</dcterms:created>
  <dcterms:modified xsi:type="dcterms:W3CDTF">2017-07-11T00:18:43Z</dcterms:modified>
</cp:coreProperties>
</file>