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6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173157"/>
            <a:ext cx="7772400" cy="1470025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7716" y="2643182"/>
            <a:ext cx="6670366" cy="1752600"/>
          </a:xfrm>
        </p:spPr>
        <p:txBody>
          <a:bodyPr/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93CD6-1500-4B97-B4CE-6C5854C33468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85659-76BD-4B63-900B-0C2C11B1E2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93CD6-1500-4B97-B4CE-6C5854C33468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85659-76BD-4B63-900B-0C2C11B1E2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2924181"/>
            <a:ext cx="7772400" cy="1362075"/>
          </a:xfrm>
        </p:spPr>
        <p:txBody>
          <a:bodyPr anchor="t"/>
          <a:lstStyle>
            <a:lvl1pPr algn="l">
              <a:defRPr sz="4400" b="0" cap="all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85800" y="1428747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93CD6-1500-4B97-B4CE-6C5854C33468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85659-76BD-4B63-900B-0C2C11B1E2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93CD6-1500-4B97-B4CE-6C5854C33468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85659-76BD-4B63-900B-0C2C11B1E2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93CD6-1500-4B97-B4CE-6C5854C33468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85659-76BD-4B63-900B-0C2C11B1E2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93CD6-1500-4B97-B4CE-6C5854C33468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85659-76BD-4B63-900B-0C2C11B1E2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93CD6-1500-4B97-B4CE-6C5854C33468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85659-76BD-4B63-900B-0C2C11B1E2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0382" y="1071546"/>
            <a:ext cx="5111750" cy="50497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679083" y="1071546"/>
            <a:ext cx="3008313" cy="34290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93CD6-1500-4B97-B4CE-6C5854C33468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85659-76BD-4B63-900B-0C2C11B1E2D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5" y="285728"/>
            <a:ext cx="8230993" cy="696626"/>
          </a:xfrm>
        </p:spPr>
        <p:txBody>
          <a:bodyPr anchor="ctr"/>
          <a:lstStyle>
            <a:lvl1pPr algn="ctr">
              <a:defRPr sz="36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001024" y="642918"/>
            <a:ext cx="785818" cy="4572032"/>
          </a:xfrm>
        </p:spPr>
        <p:txBody>
          <a:bodyPr vert="eaVert" anchor="ctr"/>
          <a:lstStyle>
            <a:lvl1pPr algn="l">
              <a:defRPr sz="2400" b="0"/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42922" y="541340"/>
            <a:ext cx="6415094" cy="5459428"/>
          </a:xfrm>
          <a:prstGeom prst="roundRect">
            <a:avLst>
              <a:gd name="adj" fmla="val 4800"/>
            </a:avLst>
          </a:prstGeom>
          <a:solidFill>
            <a:schemeClr val="accent1">
              <a:tint val="20000"/>
            </a:schemeClr>
          </a:solidFill>
          <a:ln w="381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tint val="20000"/>
                  </a:schemeClr>
                </a:gs>
              </a:gsLst>
              <a:lin ang="16200000" scaled="1"/>
              <a:tileRect/>
            </a:gradFill>
          </a:ln>
          <a:effectLst>
            <a:outerShdw blurRad="76200" dist="38100" dir="5400000" sx="100500" sy="100500" algn="tl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zh-CN" altLang="en-US" smtClean="0"/>
              <a:t>单击图标添加图片</a:t>
            </a:r>
            <a:endParaRPr kumimoji="0"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7072330" y="1000108"/>
            <a:ext cx="914368" cy="4214842"/>
          </a:xfrm>
        </p:spPr>
        <p:txBody>
          <a:bodyPr vert="eaVert" anchor="ctr"/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1200"/>
            </a:lvl2pPr>
            <a:lvl3pPr marL="914400" indent="0" algn="ctr">
              <a:buNone/>
              <a:defRPr sz="1000"/>
            </a:lvl3pPr>
            <a:lvl4pPr marL="1371600" indent="0" algn="ctr">
              <a:buNone/>
              <a:defRPr sz="900"/>
            </a:lvl4pPr>
            <a:lvl5pPr marL="1828800" indent="0" algn="ct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93CD6-1500-4B97-B4CE-6C5854C33468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85659-76BD-4B63-900B-0C2C11B1E2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93CD6-1500-4B97-B4CE-6C5854C33468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85659-76BD-4B63-900B-0C2C11B1E2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143768" y="274639"/>
            <a:ext cx="1543032" cy="5851525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615130" cy="5851525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</a:p>
          <a:p>
            <a:pPr lvl="1" eaLnBrk="1" latinLnBrk="0" hangingPunct="1"/>
            <a:r>
              <a:rPr lang="zh-CN" altLang="en-US" smtClean="0"/>
              <a:t>第二级</a:t>
            </a:r>
          </a:p>
          <a:p>
            <a:pPr lvl="2" eaLnBrk="1" latinLnBrk="0" hangingPunct="1"/>
            <a:r>
              <a:rPr lang="zh-CN" altLang="en-US" smtClean="0"/>
              <a:t>第三级</a:t>
            </a:r>
          </a:p>
          <a:p>
            <a:pPr lvl="3" eaLnBrk="1" latinLnBrk="0" hangingPunct="1"/>
            <a:r>
              <a:rPr lang="zh-CN" altLang="en-US" smtClean="0"/>
              <a:t>第四级</a:t>
            </a:r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93CD6-1500-4B97-B4CE-6C5854C33468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85659-76BD-4B63-900B-0C2C11B1E2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3">
            <a:duotone>
              <a:schemeClr val="accent1"/>
              <a:srgbClr val="FFFFFF"/>
            </a:duotone>
            <a:lum bright="12000" contrast="40000"/>
          </a:blip>
          <a:stretch>
            <a:fillRect/>
          </a:stretch>
        </p:blipFill>
        <p:spPr>
          <a:xfrm>
            <a:off x="6667809" y="4915143"/>
            <a:ext cx="2476191" cy="194285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矩形 9"/>
          <p:cNvSpPr/>
          <p:nvPr/>
        </p:nvSpPr>
        <p:spPr>
          <a:xfrm>
            <a:off x="0" y="0"/>
            <a:ext cx="9144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20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</a:schemeClr>
              </a:gs>
            </a:gsLst>
            <a:lin ang="18900000" scaled="1"/>
            <a:tileRect/>
          </a:gradFill>
          <a:ln w="12700" cap="rnd" cmpd="sng" algn="ctr">
            <a:noFill/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40951"/>
            <a:ext cx="4572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5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  <a:alpha val="60000"/>
                </a:schemeClr>
              </a:gs>
            </a:gsLst>
            <a:lin ang="8100000" scaled="1"/>
            <a:tileRect/>
          </a:gradFill>
          <a:ln w="12700" cap="rnd" cmpd="sng" algn="ctr">
            <a:noFill/>
            <a:prstDash val="solid"/>
          </a:ln>
          <a:effectLst>
            <a:glow>
              <a:schemeClr val="accent1">
                <a:tint val="100000"/>
                <a:shade val="100000"/>
                <a:hueMod val="100000"/>
                <a:satMod val="100000"/>
              </a:schemeClr>
            </a:glow>
            <a:softEdge rad="127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4">
            <a:duotone>
              <a:schemeClr val="accent1"/>
              <a:srgbClr val="FFFFFF"/>
            </a:duotone>
            <a:lum bright="35000" contrast="40000"/>
          </a:blip>
          <a:stretch>
            <a:fillRect/>
          </a:stretch>
        </p:blipFill>
        <p:spPr>
          <a:xfrm>
            <a:off x="0" y="6420445"/>
            <a:ext cx="9144000" cy="43755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</a:p>
          <a:p>
            <a:pPr lvl="1" eaLnBrk="1" latinLnBrk="0" hangingPunct="1"/>
            <a:r>
              <a:rPr kumimoji="0" lang="zh-CN" altLang="en-US" smtClean="0"/>
              <a:t>第二级</a:t>
            </a:r>
          </a:p>
          <a:p>
            <a:pPr lvl="2" eaLnBrk="1" latinLnBrk="0" hangingPunct="1"/>
            <a:r>
              <a:rPr kumimoji="0" lang="zh-CN" altLang="en-US" smtClean="0"/>
              <a:t>第三级</a:t>
            </a:r>
          </a:p>
          <a:p>
            <a:pPr lvl="3" eaLnBrk="1" latinLnBrk="0" hangingPunct="1"/>
            <a:r>
              <a:rPr kumimoji="0" lang="zh-CN" altLang="en-US" smtClean="0"/>
              <a:t>第四级</a:t>
            </a:r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93CD6-1500-4B97-B4CE-6C5854C33468}" type="datetimeFigureOut">
              <a:rPr lang="zh-CN" altLang="en-US" smtClean="0"/>
              <a:t>2018/1/10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85659-76BD-4B63-900B-0C2C11B1E2D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50000"/>
        <a:buFont typeface="Wingdings 2"/>
        <a:buChar char="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2"/>
        </a:buClr>
        <a:buSzPct val="50000"/>
        <a:buFont typeface="Wingdings 2"/>
        <a:buChar char="³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3"/>
        </a:buClr>
        <a:buSzPct val="60000"/>
        <a:buFont typeface="Wingdings 2"/>
        <a:buChar char="®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5"/>
        </a:buClr>
        <a:buSzPct val="45000"/>
        <a:buFont typeface="Wingdings 2"/>
        <a:buChar char="¯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WordArt 6"/>
          <p:cNvSpPr>
            <a:spLocks noChangeArrowheads="1" noChangeShapeType="1" noTextEdit="1"/>
          </p:cNvSpPr>
          <p:nvPr/>
        </p:nvSpPr>
        <p:spPr bwMode="auto">
          <a:xfrm>
            <a:off x="2133600" y="2133600"/>
            <a:ext cx="5257800" cy="1905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华文新魏"/>
                <a:ea typeface="华文新魏"/>
              </a:rPr>
              <a:t>百分数的应用复习题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152400" y="744538"/>
            <a:ext cx="8915400" cy="3751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4000" b="1">
                <a:latin typeface="黑体" pitchFamily="49" charset="-122"/>
                <a:ea typeface="黑体" pitchFamily="49" charset="-122"/>
              </a:rPr>
              <a:t>1.</a:t>
            </a:r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淘气身高</a:t>
            </a:r>
            <a:r>
              <a:rPr lang="en-US" altLang="zh-CN" sz="4000" b="1">
                <a:latin typeface="黑体" pitchFamily="49" charset="-122"/>
                <a:ea typeface="黑体" pitchFamily="49" charset="-122"/>
              </a:rPr>
              <a:t>100</a:t>
            </a:r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厘米，笑笑身高</a:t>
            </a:r>
            <a:r>
              <a:rPr lang="en-US" altLang="zh-CN" sz="4000" b="1">
                <a:latin typeface="黑体" pitchFamily="49" charset="-122"/>
                <a:ea typeface="黑体" pitchFamily="49" charset="-122"/>
              </a:rPr>
              <a:t>120</a:t>
            </a:r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厘米，笑笑的身高比淘气</a:t>
            </a:r>
            <a:r>
              <a:rPr lang="zh-CN" altLang="en-US" sz="4000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高</a:t>
            </a:r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百分之几？</a:t>
            </a:r>
          </a:p>
          <a:p>
            <a:pPr>
              <a:lnSpc>
                <a:spcPct val="120000"/>
              </a:lnSpc>
            </a:pPr>
            <a:endParaRPr lang="en-US" altLang="zh-CN" sz="4000" b="1"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4000" b="1">
                <a:latin typeface="黑体" pitchFamily="49" charset="-122"/>
                <a:ea typeface="黑体" pitchFamily="49" charset="-122"/>
              </a:rPr>
              <a:t>2.</a:t>
            </a:r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淘气身高</a:t>
            </a:r>
            <a:r>
              <a:rPr lang="en-US" altLang="zh-CN" sz="4000" b="1">
                <a:latin typeface="黑体" pitchFamily="49" charset="-122"/>
                <a:ea typeface="黑体" pitchFamily="49" charset="-122"/>
              </a:rPr>
              <a:t>100</a:t>
            </a:r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厘米，笑笑身高</a:t>
            </a:r>
            <a:r>
              <a:rPr lang="en-US" altLang="zh-CN" sz="4000" b="1">
                <a:latin typeface="黑体" pitchFamily="49" charset="-122"/>
                <a:ea typeface="黑体" pitchFamily="49" charset="-122"/>
              </a:rPr>
              <a:t>120</a:t>
            </a:r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厘米，笑笑的身高是淘气的百分之几？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5"/>
          <p:cNvSpPr>
            <a:spLocks noChangeArrowheads="1"/>
          </p:cNvSpPr>
          <p:nvPr/>
        </p:nvSpPr>
        <p:spPr bwMode="auto">
          <a:xfrm>
            <a:off x="228600" y="76200"/>
            <a:ext cx="8534400" cy="6021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3.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学校四月份付水费是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2000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元，五月份比四月份节约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500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元，节约了百分之几？</a:t>
            </a:r>
          </a:p>
          <a:p>
            <a:pPr>
              <a:lnSpc>
                <a:spcPct val="120000"/>
              </a:lnSpc>
            </a:pPr>
            <a:endParaRPr lang="en-US" altLang="zh-CN" sz="3600" b="1"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4.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某化肥厂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9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月份实际生产化肥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450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吨，比计划超产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50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吨。超产百分之几？</a:t>
            </a:r>
          </a:p>
          <a:p>
            <a:pPr>
              <a:lnSpc>
                <a:spcPct val="120000"/>
              </a:lnSpc>
            </a:pPr>
            <a:endParaRPr lang="en-US" altLang="zh-CN" sz="3600" b="1"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5.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一项工程，原计划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5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天完成，实际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4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天就完成了任务，实际每天比原计划多修百分之几？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ChangeArrowheads="1"/>
          </p:cNvSpPr>
          <p:nvPr/>
        </p:nvSpPr>
        <p:spPr bwMode="auto">
          <a:xfrm>
            <a:off x="76200" y="152400"/>
            <a:ext cx="8991600" cy="527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5000"/>
              </a:lnSpc>
            </a:pP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6.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某商场自行车打八五折出售，王叔叔买一辆自行车，付了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240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元。原来买这辆自行车应付多少元？</a:t>
            </a:r>
          </a:p>
          <a:p>
            <a:pPr>
              <a:lnSpc>
                <a:spcPct val="105000"/>
              </a:lnSpc>
            </a:pPr>
            <a:endParaRPr lang="en-US" altLang="zh-CN" sz="3600" b="1"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05000"/>
              </a:lnSpc>
            </a:pP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7.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一台取暖器的原价是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200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元，现在的售价</a:t>
            </a:r>
          </a:p>
          <a:p>
            <a:pPr>
              <a:lnSpc>
                <a:spcPct val="105000"/>
              </a:lnSpc>
            </a:pP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是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190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元，这台取暖器是打几折出售的？</a:t>
            </a:r>
          </a:p>
          <a:p>
            <a:pPr>
              <a:lnSpc>
                <a:spcPct val="105000"/>
              </a:lnSpc>
            </a:pPr>
            <a:endParaRPr lang="en-US" altLang="zh-CN" sz="3600" b="1"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05000"/>
              </a:lnSpc>
            </a:pP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8.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一套西服原价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500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元，商场七八折出售，</a:t>
            </a:r>
          </a:p>
          <a:p>
            <a:pPr>
              <a:lnSpc>
                <a:spcPct val="105000"/>
              </a:lnSpc>
            </a:pP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买这套西服比原价便宜多少元？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152400" y="203200"/>
            <a:ext cx="9136063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5000"/>
              </a:lnSpc>
            </a:pP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9.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一件上衣原价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48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元，现在欲提价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25%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出售，</a:t>
            </a:r>
          </a:p>
          <a:p>
            <a:pPr>
              <a:lnSpc>
                <a:spcPct val="105000"/>
              </a:lnSpc>
            </a:pP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   现价是多少元？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3962400"/>
            <a:ext cx="8947150" cy="18208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lnSpc>
                <a:spcPct val="105000"/>
              </a:lnSpc>
            </a:pP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11.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小明在新华书店买了一本书，正好赶上  </a:t>
            </a:r>
          </a:p>
          <a:p>
            <a:pPr>
              <a:lnSpc>
                <a:spcPct val="105000"/>
              </a:lnSpc>
            </a:pP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   打折出售，所有图书一律九折，比原价  </a:t>
            </a:r>
          </a:p>
          <a:p>
            <a:pPr>
              <a:lnSpc>
                <a:spcPct val="105000"/>
              </a:lnSpc>
            </a:pP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   便宜了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3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元，这本书原价多少元？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1676400"/>
            <a:ext cx="8686800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5000"/>
              </a:lnSpc>
            </a:pPr>
            <a:r>
              <a:rPr lang="en-US" altLang="zh-CN" sz="4000" b="1">
                <a:latin typeface="黑体" pitchFamily="49" charset="-122"/>
                <a:ea typeface="黑体" pitchFamily="49" charset="-122"/>
              </a:rPr>
              <a:t>10.</a:t>
            </a:r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东山乡今年苹果大丰收，产量达到</a:t>
            </a:r>
          </a:p>
          <a:p>
            <a:pPr>
              <a:lnSpc>
                <a:spcPct val="105000"/>
              </a:lnSpc>
            </a:pPr>
            <a:r>
              <a:rPr lang="en-US" altLang="zh-CN" sz="4000" b="1">
                <a:latin typeface="黑体" pitchFamily="49" charset="-122"/>
                <a:ea typeface="黑体" pitchFamily="49" charset="-122"/>
              </a:rPr>
              <a:t>   3.6</a:t>
            </a:r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万吨，比去年增产了二成，东</a:t>
            </a:r>
          </a:p>
          <a:p>
            <a:pPr>
              <a:lnSpc>
                <a:spcPct val="105000"/>
              </a:lnSpc>
            </a:pPr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   山乡去年苹果的产量是多少万吨？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ChangeArrowheads="1"/>
          </p:cNvSpPr>
          <p:nvPr/>
        </p:nvSpPr>
        <p:spPr bwMode="auto">
          <a:xfrm>
            <a:off x="152400" y="1066800"/>
            <a:ext cx="8991600" cy="4703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12.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商店以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40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元的价钱卖出一件商品，亏了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20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％。这件商品原价多少元，亏了多少元？ </a:t>
            </a:r>
          </a:p>
          <a:p>
            <a:pPr>
              <a:lnSpc>
                <a:spcPct val="120000"/>
              </a:lnSpc>
            </a:pPr>
            <a:endParaRPr lang="en-US" altLang="zh-CN" sz="3600" b="1"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13.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某商店同时卖出两件商品，每件各得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30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元，其中一件盈利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20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％，另一件亏本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20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％。这个商店卖出这两件商品总体上是盈利还是亏本？具体是多少元？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ChangeArrowheads="1"/>
          </p:cNvSpPr>
          <p:nvPr/>
        </p:nvSpPr>
        <p:spPr bwMode="auto">
          <a:xfrm>
            <a:off x="0" y="755650"/>
            <a:ext cx="9144000" cy="404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14.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一根绳子长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48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米，截成甲、乙两段，其中乙绳长度是甲绳的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60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％。甲、乙两绳各长多少米？</a:t>
            </a:r>
          </a:p>
          <a:p>
            <a:pPr>
              <a:lnSpc>
                <a:spcPct val="120000"/>
              </a:lnSpc>
            </a:pPr>
            <a:endParaRPr lang="en-US" altLang="zh-CN" sz="3600" b="1"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15.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体育馆内排球的个数是篮球的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75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％，篮球比排球多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6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个。篮球和排球各有多少个？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76200" y="457200"/>
            <a:ext cx="8675688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16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、水果批发部要运进一批水果，第一次</a:t>
            </a:r>
          </a:p>
          <a:p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运进总量的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22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％，第二次运进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1.2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吨，两次</a:t>
            </a:r>
          </a:p>
          <a:p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共运进这批水果的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62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％，这批水果一共有</a:t>
            </a:r>
          </a:p>
          <a:p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多少吨？</a:t>
            </a:r>
          </a:p>
        </p:txBody>
      </p:sp>
      <p:sp>
        <p:nvSpPr>
          <p:cNvPr id="1029" name="Rectangle 7"/>
          <p:cNvSpPr>
            <a:spLocks noChangeArrowheads="1"/>
          </p:cNvSpPr>
          <p:nvPr/>
        </p:nvSpPr>
        <p:spPr bwMode="auto">
          <a:xfrm>
            <a:off x="0" y="4170363"/>
            <a:ext cx="8904288" cy="215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18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、某煤矿某月上半月完成月计划的  ，下</a:t>
            </a:r>
          </a:p>
          <a:p>
            <a:pPr>
              <a:lnSpc>
                <a:spcPct val="125000"/>
              </a:lnSpc>
            </a:pP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半月产煤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7000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吨，本月实际产量超过月计划</a:t>
            </a:r>
          </a:p>
          <a:p>
            <a:pPr>
              <a:lnSpc>
                <a:spcPct val="125000"/>
              </a:lnSpc>
            </a:pP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的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25%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，这个月实际比计划多产煤多少吨？</a:t>
            </a:r>
          </a:p>
        </p:txBody>
      </p:sp>
      <p:sp>
        <p:nvSpPr>
          <p:cNvPr id="1030" name="Rectangle 9"/>
          <p:cNvSpPr>
            <a:spLocks noChangeArrowheads="1"/>
          </p:cNvSpPr>
          <p:nvPr/>
        </p:nvSpPr>
        <p:spPr bwMode="auto">
          <a:xfrm>
            <a:off x="0" y="36909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zh-CN" altLang="en-US"/>
          </a:p>
        </p:txBody>
      </p:sp>
      <p:graphicFrame>
        <p:nvGraphicFramePr>
          <p:cNvPr id="1026" name="Object 8"/>
          <p:cNvGraphicFramePr>
            <a:graphicFrameLocks noChangeAspect="1"/>
          </p:cNvGraphicFramePr>
          <p:nvPr/>
        </p:nvGraphicFramePr>
        <p:xfrm>
          <a:off x="7467600" y="3983038"/>
          <a:ext cx="417513" cy="1143000"/>
        </p:xfrm>
        <a:graphic>
          <a:graphicData uri="http://schemas.openxmlformats.org/presentationml/2006/ole">
            <p:oleObj spid="_x0000_s1026" name="公式" r:id="rId3" imgW="139639" imgH="393529" progId="Equation.3">
              <p:embed/>
            </p:oleObj>
          </a:graphicData>
        </a:graphic>
      </p:graphicFrame>
      <p:sp>
        <p:nvSpPr>
          <p:cNvPr id="1031" name="Rectangle 10"/>
          <p:cNvSpPr>
            <a:spLocks noChangeArrowheads="1"/>
          </p:cNvSpPr>
          <p:nvPr/>
        </p:nvSpPr>
        <p:spPr bwMode="auto">
          <a:xfrm>
            <a:off x="0" y="2895600"/>
            <a:ext cx="91344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17.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一袋水泥，用去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40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％，剩下的部分比用去</a:t>
            </a:r>
          </a:p>
          <a:p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的多</a:t>
            </a:r>
            <a:r>
              <a:rPr lang="en-US" altLang="zh-CN" sz="3600" b="1">
                <a:latin typeface="黑体" pitchFamily="49" charset="-122"/>
                <a:ea typeface="黑体" pitchFamily="49" charset="-122"/>
              </a:rPr>
              <a:t>10</a:t>
            </a: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千克，用去了多少千克？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龙腾四海">
  <a:themeElements>
    <a:clrScheme name="龙腾四海">
      <a:dk1>
        <a:sysClr val="windowText" lastClr="000000"/>
      </a:dk1>
      <a:lt1>
        <a:sysClr val="window" lastClr="FFFFFF"/>
      </a:lt1>
      <a:dk2>
        <a:srgbClr val="001B36"/>
      </a:dk2>
      <a:lt2>
        <a:srgbClr val="EDF8FE"/>
      </a:lt2>
      <a:accent1>
        <a:srgbClr val="477AB1"/>
      </a:accent1>
      <a:accent2>
        <a:srgbClr val="51848E"/>
      </a:accent2>
      <a:accent3>
        <a:srgbClr val="7B9B57"/>
      </a:accent3>
      <a:accent4>
        <a:srgbClr val="8B8D8C"/>
      </a:accent4>
      <a:accent5>
        <a:srgbClr val="8B7396"/>
      </a:accent5>
      <a:accent6>
        <a:srgbClr val="E89A53"/>
      </a:accent6>
      <a:hlink>
        <a:srgbClr val="0080FF"/>
      </a:hlink>
      <a:folHlink>
        <a:srgbClr val="FF00FF"/>
      </a:folHlink>
    </a:clrScheme>
    <a:fontScheme name="龙腾四海">
      <a:majorFont>
        <a:latin typeface="Maiandra GD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중고딕"/>
        <a:font script="Hans" typeface="隶书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Jpan" typeface="ＭＳ Ｐ明朝"/>
        <a:font script="Hang" typeface="HY견명조"/>
        <a:font script="Hans" typeface="华文楷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龙腾四海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hueMod val="100000"/>
                <a:satMod val="250000"/>
              </a:schemeClr>
            </a:gs>
            <a:gs pos="75000">
              <a:schemeClr val="phClr">
                <a:tint val="80000"/>
                <a:shade val="100000"/>
                <a:hueMod val="100000"/>
                <a:satMod val="375000"/>
              </a:schemeClr>
            </a:gs>
            <a:gs pos="100000">
              <a:schemeClr val="phClr">
                <a:tint val="50000"/>
                <a:shade val="100000"/>
                <a:hueMod val="100000"/>
                <a:satMod val="5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50000"/>
                <a:hueMod val="100000"/>
                <a:satMod val="100000"/>
              </a:schemeClr>
              <a:schemeClr val="phClr">
                <a:tint val="100000"/>
                <a:shade val="75000"/>
                <a:hueMod val="100000"/>
                <a:satMod val="100000"/>
              </a:schemeClr>
            </a:duotone>
          </a:blip>
          <a:tile tx="0" ty="0" sx="50000" sy="50000" flip="none" algn="ctr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  <a:scene3d>
            <a:camera prst="orthographicFront" fov="0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2700" h="12700" prst="relaxedInset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  <a:outerShdw blurRad="44450" dist="50800" dir="3300000" sx="99000" sy="99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contrasting" dir="tl">
              <a:rot lat="0" lon="0" rev="14220000"/>
            </a:lightRig>
          </a:scene3d>
          <a:sp3d prstMaterial="dkEdge">
            <a:bevelT w="63500" h="63500"/>
            <a:bevelB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bg1">
                <a:tint val="100000"/>
                <a:shade val="100000"/>
                <a:hueMod val="100000"/>
                <a:satMod val="150000"/>
              </a:schemeClr>
            </a:gs>
            <a:gs pos="55000">
              <a:schemeClr val="bg1">
                <a:tint val="100000"/>
                <a:shade val="90000"/>
                <a:hueMod val="100000"/>
                <a:satMod val="375000"/>
              </a:schemeClr>
            </a:gs>
            <a:gs pos="100000">
              <a:schemeClr val="phClr">
                <a:tint val="88000"/>
                <a:shade val="100000"/>
                <a:hueMod val="100000"/>
                <a:satMod val="500000"/>
              </a:schemeClr>
            </a:gs>
          </a:gsLst>
          <a:lin ang="5400000" scaled="1"/>
        </a:gradFill>
        <a:blipFill>
          <a:blip xmlns:r="http://schemas.openxmlformats.org/officeDocument/2006/relationships" r:embed="rId2">
            <a:duotone>
              <a:schemeClr val="phClr">
                <a:shade val="30000"/>
                <a:satMod val="555000"/>
              </a:schemeClr>
              <a:schemeClr val="phClr">
                <a:tint val="96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Dragon</Template>
  <TotalTime>1</TotalTime>
  <Words>543</Words>
  <Application>Microsoft Office PowerPoint</Application>
  <PresentationFormat>全屏显示(4:3)</PresentationFormat>
  <Paragraphs>39</Paragraphs>
  <Slides>8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0" baseType="lpstr">
      <vt:lpstr>龙腾四海</vt:lpstr>
      <vt:lpstr>Microsoft 公式 3.0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Windows 用户</dc:creator>
  <cp:lastModifiedBy>Windows 用户</cp:lastModifiedBy>
  <cp:revision>1</cp:revision>
  <dcterms:created xsi:type="dcterms:W3CDTF">2018-01-10T01:20:20Z</dcterms:created>
  <dcterms:modified xsi:type="dcterms:W3CDTF">2018-01-10T01:21:33Z</dcterms:modified>
</cp:coreProperties>
</file>