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87" r:id="rId1"/>
    <p:sldMasterId id="2147483705" r:id="rId2"/>
    <p:sldMasterId id="2147483723" r:id="rId3"/>
  </p:sldMasterIdLst>
  <p:notesMasterIdLst>
    <p:notesMasterId r:id="rId20"/>
  </p:notesMasterIdLst>
  <p:sldIdLst>
    <p:sldId id="256" r:id="rId4"/>
    <p:sldId id="258" r:id="rId5"/>
    <p:sldId id="257" r:id="rId6"/>
    <p:sldId id="259" r:id="rId7"/>
    <p:sldId id="267" r:id="rId8"/>
    <p:sldId id="268" r:id="rId9"/>
    <p:sldId id="269" r:id="rId10"/>
    <p:sldId id="270" r:id="rId11"/>
    <p:sldId id="271" r:id="rId12"/>
    <p:sldId id="273" r:id="rId13"/>
    <p:sldId id="274" r:id="rId14"/>
    <p:sldId id="266" r:id="rId15"/>
    <p:sldId id="281" r:id="rId16"/>
    <p:sldId id="282" r:id="rId17"/>
    <p:sldId id="283" r:id="rId18"/>
    <p:sldId id="262"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91" d="100"/>
          <a:sy n="91" d="100"/>
        </p:scale>
        <p:origin x="76" y="3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3" Type="http://schemas.openxmlformats.org/officeDocument/2006/relationships/slideMaster" Target="slideMasters/slideMaster3.xml"/><Relationship Id="rId21" Type="http://schemas.openxmlformats.org/officeDocument/2006/relationships/presProps" Target="pres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CEC09EA-C76C-4C8C-8CE3-F272B3AB8FD6}" type="datetimeFigureOut">
              <a:rPr lang="zh-CN" altLang="en-US" smtClean="0"/>
              <a:t>2016/5/14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D10EEDB-7742-4312-B6D2-D8FF721B6AA4}" type="slidenum">
              <a:rPr lang="zh-CN" altLang="en-US" smtClean="0"/>
              <a:t>‹#›</a:t>
            </a:fld>
            <a:endParaRPr lang="zh-CN" altLang="en-US"/>
          </a:p>
        </p:txBody>
      </p:sp>
    </p:spTree>
    <p:extLst>
      <p:ext uri="{BB962C8B-B14F-4D97-AF65-F5344CB8AC3E}">
        <p14:creationId xmlns:p14="http://schemas.microsoft.com/office/powerpoint/2010/main" val="35573598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8E2D762-6DF4-40DE-9401-A5222E8A37FB}" type="slidenum">
              <a:rPr lang="en-US" altLang="zh-CN"/>
              <a:pPr/>
              <a:t>10</a:t>
            </a:fld>
            <a:endParaRPr lang="en-US" altLang="zh-CN"/>
          </a:p>
        </p:txBody>
      </p:sp>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p:txBody>
          <a:bodyPr/>
          <a:lstStyle/>
          <a:p>
            <a:endParaRPr lang="zh-CN" altLang="zh-CN"/>
          </a:p>
        </p:txBody>
      </p:sp>
    </p:spTree>
    <p:extLst>
      <p:ext uri="{BB962C8B-B14F-4D97-AF65-F5344CB8AC3E}">
        <p14:creationId xmlns:p14="http://schemas.microsoft.com/office/powerpoint/2010/main" val="260962703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5/14/2016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4131050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5/14/2016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5978522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48A87A34-81AB-432B-8DAE-1953F412C126}" type="datetimeFigureOut">
              <a:rPr lang="en-US" smtClean="0"/>
              <a:t>5/14/2016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14729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zh-CN" altLang="en-US" smtClean="0"/>
              <a:t>单击此处编辑母版标题样式</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t>5/14/2016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2397535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12" name="Content Placeholder 3"/>
          <p:cNvSpPr>
            <a:spLocks noGrp="1"/>
          </p:cNvSpPr>
          <p:nvPr>
            <p:ph sz="quarter" idx="13"/>
          </p:nvPr>
        </p:nvSpPr>
        <p:spPr>
          <a:xfrm>
            <a:off x="913774" y="3051012"/>
            <a:ext cx="5106027" cy="2740187"/>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13" name="Content Placeholder 5"/>
          <p:cNvSpPr>
            <a:spLocks noGrp="1"/>
          </p:cNvSpPr>
          <p:nvPr>
            <p:ph sz="quarter" idx="14"/>
          </p:nvPr>
        </p:nvSpPr>
        <p:spPr>
          <a:xfrm>
            <a:off x="6172200" y="3051012"/>
            <a:ext cx="5105401" cy="2740187"/>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5/14/2016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2400781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t>5/14/2016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2792293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48A87A34-81AB-432B-8DAE-1953F412C126}" type="datetimeFigureOut">
              <a:rPr lang="en-US" smtClean="0"/>
              <a:t>5/14/2016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0429638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zh-CN" altLang="en-US" smtClean="0"/>
              <a:t>单击此处编辑母版标题样式</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48A87A34-81AB-432B-8DAE-1953F412C126}" type="datetimeFigureOut">
              <a:rPr lang="en-US" smtClean="0"/>
              <a:t>5/14/2016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2692537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48A87A34-81AB-432B-8DAE-1953F412C126}" type="datetimeFigureOut">
              <a:rPr lang="en-US" smtClean="0"/>
              <a:t>5/14/2016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1730162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带描述的全景图片">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48A87A34-81AB-432B-8DAE-1953F412C126}" type="datetimeFigureOut">
              <a:rPr lang="en-US" smtClean="0"/>
              <a:t>5/14/2016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774908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标题和描述">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zh-CN" altLang="en-US" smtClean="0"/>
              <a:t>单击此处编辑母版标题样式</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48A87A34-81AB-432B-8DAE-1953F412C126}" type="datetimeFigureOut">
              <a:rPr lang="en-US" smtClean="0"/>
              <a:t>5/14/2016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2595407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带描述的引言">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zh-CN" altLang="en-US" smtClean="0"/>
              <a:t>单击此处编辑母版标题样式</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48A87A34-81AB-432B-8DAE-1953F412C126}" type="datetimeFigureOut">
              <a:rPr lang="en-US" smtClean="0"/>
              <a:t>5/14/2016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8342668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名片">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zh-CN" altLang="en-US" smtClean="0"/>
              <a:t>单击此处编辑母版标题样式</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48A87A34-81AB-432B-8DAE-1953F412C126}" type="datetimeFigureOut">
              <a:rPr lang="en-US" smtClean="0"/>
              <a:t>5/14/2016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706748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栏">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zh-CN" altLang="en-US" smtClean="0"/>
              <a:t>单击此处编辑母版标题样式</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3" name="Date Placeholder 2"/>
          <p:cNvSpPr>
            <a:spLocks noGrp="1"/>
          </p:cNvSpPr>
          <p:nvPr>
            <p:ph type="dt" sz="half" idx="10"/>
          </p:nvPr>
        </p:nvSpPr>
        <p:spPr/>
        <p:txBody>
          <a:bodyPr/>
          <a:lstStyle/>
          <a:p>
            <a:fld id="{48A87A34-81AB-432B-8DAE-1953F412C126}" type="datetimeFigureOut">
              <a:rPr lang="en-US" smtClean="0"/>
              <a:t>5/14/2016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36012666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图片栏">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zh-CN" altLang="en-US" smtClean="0"/>
              <a:t>单击此处编辑母版标题样式</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zh-CN" altLang="en-US" smtClean="0"/>
              <a:t>单击图标添加图片</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zh-CN" altLang="en-US" smtClean="0"/>
              <a:t>单击图标添加图片</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zh-CN" altLang="en-US" smtClean="0"/>
              <a:t>单击图标添加图片</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3" name="Date Placeholder 2"/>
          <p:cNvSpPr>
            <a:spLocks noGrp="1"/>
          </p:cNvSpPr>
          <p:nvPr>
            <p:ph type="dt" sz="half" idx="10"/>
          </p:nvPr>
        </p:nvSpPr>
        <p:spPr/>
        <p:txBody>
          <a:bodyPr/>
          <a:lstStyle/>
          <a:p>
            <a:fld id="{48A87A34-81AB-432B-8DAE-1953F412C126}" type="datetimeFigureOut">
              <a:rPr lang="en-US" smtClean="0"/>
              <a:t>5/14/2016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60487916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5/14/2016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72494951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zh-CN" altLang="en-US" smtClean="0"/>
              <a:t>单击此处编辑母版标题样式</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5/14/2016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50660535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5/14/2016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78745710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5/14/2016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34282644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48A87A34-81AB-432B-8DAE-1953F412C126}" type="datetimeFigureOut">
              <a:rPr lang="en-US" smtClean="0"/>
              <a:t>5/14/2016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20924802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zh-CN" altLang="en-US" smtClean="0"/>
              <a:t>单击此处编辑母版标题样式</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t>5/14/2016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20461982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12" name="Content Placeholder 3"/>
          <p:cNvSpPr>
            <a:spLocks noGrp="1"/>
          </p:cNvSpPr>
          <p:nvPr>
            <p:ph sz="quarter" idx="13"/>
          </p:nvPr>
        </p:nvSpPr>
        <p:spPr>
          <a:xfrm>
            <a:off x="913774" y="3051012"/>
            <a:ext cx="5106027" cy="2740187"/>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13" name="Content Placeholder 5"/>
          <p:cNvSpPr>
            <a:spLocks noGrp="1"/>
          </p:cNvSpPr>
          <p:nvPr>
            <p:ph sz="quarter" idx="14"/>
          </p:nvPr>
        </p:nvSpPr>
        <p:spPr>
          <a:xfrm>
            <a:off x="6172200" y="3051012"/>
            <a:ext cx="5105401" cy="2740187"/>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5/14/2016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5090318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t>5/14/2016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71276741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48A87A34-81AB-432B-8DAE-1953F412C126}" type="datetimeFigureOut">
              <a:rPr lang="en-US" smtClean="0"/>
              <a:t>5/14/2016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15961292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zh-CN" altLang="en-US" smtClean="0"/>
              <a:t>单击此处编辑母版标题样式</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48A87A34-81AB-432B-8DAE-1953F412C126}" type="datetimeFigureOut">
              <a:rPr lang="en-US" smtClean="0"/>
              <a:t>5/14/2016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18409119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48A87A34-81AB-432B-8DAE-1953F412C126}" type="datetimeFigureOut">
              <a:rPr lang="en-US" smtClean="0"/>
              <a:t>5/14/2016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25745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带描述的全景图片">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48A87A34-81AB-432B-8DAE-1953F412C126}" type="datetimeFigureOut">
              <a:rPr lang="en-US" smtClean="0"/>
              <a:t>5/14/2016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71903390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标题和描述">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zh-CN" altLang="en-US" smtClean="0"/>
              <a:t>单击此处编辑母版标题样式</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48A87A34-81AB-432B-8DAE-1953F412C126}" type="datetimeFigureOut">
              <a:rPr lang="en-US" smtClean="0"/>
              <a:t>5/14/2016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15274732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带描述的引言">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zh-CN" altLang="en-US" smtClean="0"/>
              <a:t>单击此处编辑母版标题样式</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48A87A34-81AB-432B-8DAE-1953F412C126}" type="datetimeFigureOut">
              <a:rPr lang="en-US" smtClean="0"/>
              <a:t>5/14/2016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72132255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名片">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zh-CN" altLang="en-US" smtClean="0"/>
              <a:t>单击此处编辑母版标题样式</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48A87A34-81AB-432B-8DAE-1953F412C126}" type="datetimeFigureOut">
              <a:rPr lang="en-US" smtClean="0"/>
              <a:t>5/14/2016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50224334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3 栏">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zh-CN" altLang="en-US" smtClean="0"/>
              <a:t>单击此处编辑母版标题样式</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3" name="Date Placeholder 2"/>
          <p:cNvSpPr>
            <a:spLocks noGrp="1"/>
          </p:cNvSpPr>
          <p:nvPr>
            <p:ph type="dt" sz="half" idx="10"/>
          </p:nvPr>
        </p:nvSpPr>
        <p:spPr/>
        <p:txBody>
          <a:bodyPr/>
          <a:lstStyle/>
          <a:p>
            <a:fld id="{48A87A34-81AB-432B-8DAE-1953F412C126}" type="datetimeFigureOut">
              <a:rPr lang="en-US" smtClean="0"/>
              <a:t>5/14/2016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12598070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3 图片栏">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zh-CN" altLang="en-US" smtClean="0"/>
              <a:t>单击此处编辑母版标题样式</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zh-CN" altLang="en-US" smtClean="0"/>
              <a:t>单击图标添加图片</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zh-CN" altLang="en-US" smtClean="0"/>
              <a:t>单击图标添加图片</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zh-CN" altLang="en-US" smtClean="0"/>
              <a:t>单击图标添加图片</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3" name="Date Placeholder 2"/>
          <p:cNvSpPr>
            <a:spLocks noGrp="1"/>
          </p:cNvSpPr>
          <p:nvPr>
            <p:ph type="dt" sz="half" idx="10"/>
          </p:nvPr>
        </p:nvSpPr>
        <p:spPr/>
        <p:txBody>
          <a:bodyPr/>
          <a:lstStyle/>
          <a:p>
            <a:fld id="{48A87A34-81AB-432B-8DAE-1953F412C126}" type="datetimeFigureOut">
              <a:rPr lang="en-US" smtClean="0"/>
              <a:t>5/14/2016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9396205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5/14/2016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29887704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zh-CN" altLang="en-US" smtClean="0"/>
              <a:t>单击此处编辑母版标题样式</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5/14/2016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35765664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5/14/2016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54982524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5/14/2016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89644405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48A87A34-81AB-432B-8DAE-1953F412C126}" type="datetimeFigureOut">
              <a:rPr lang="en-US" smtClean="0"/>
              <a:t>5/14/2016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81441605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zh-CN" altLang="en-US" smtClean="0"/>
              <a:t>单击此处编辑母版标题样式</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t>5/14/2016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84726130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12" name="Content Placeholder 3"/>
          <p:cNvSpPr>
            <a:spLocks noGrp="1"/>
          </p:cNvSpPr>
          <p:nvPr>
            <p:ph sz="quarter" idx="13"/>
          </p:nvPr>
        </p:nvSpPr>
        <p:spPr>
          <a:xfrm>
            <a:off x="913774" y="3051012"/>
            <a:ext cx="5106027" cy="2740187"/>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13" name="Content Placeholder 5"/>
          <p:cNvSpPr>
            <a:spLocks noGrp="1"/>
          </p:cNvSpPr>
          <p:nvPr>
            <p:ph sz="quarter" idx="14"/>
          </p:nvPr>
        </p:nvSpPr>
        <p:spPr>
          <a:xfrm>
            <a:off x="6172200" y="3051012"/>
            <a:ext cx="5105401" cy="2740187"/>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5/14/2016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18655956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t>5/14/2016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77448679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48A87A34-81AB-432B-8DAE-1953F412C126}" type="datetimeFigureOut">
              <a:rPr lang="en-US" smtClean="0"/>
              <a:t>5/14/2016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79028402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zh-CN" altLang="en-US" smtClean="0"/>
              <a:t>单击此处编辑母版标题样式</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48A87A34-81AB-432B-8DAE-1953F412C126}" type="datetimeFigureOut">
              <a:rPr lang="en-US" smtClean="0"/>
              <a:t>5/14/2016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89959719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48A87A34-81AB-432B-8DAE-1953F412C126}" type="datetimeFigureOut">
              <a:rPr lang="en-US" smtClean="0"/>
              <a:t>5/14/2016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33787133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带描述的全景图片">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48A87A34-81AB-432B-8DAE-1953F412C126}" type="datetimeFigureOut">
              <a:rPr lang="en-US" smtClean="0"/>
              <a:t>5/14/2016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77769074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标题和描述">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zh-CN" altLang="en-US" smtClean="0"/>
              <a:t>单击此处编辑母版标题样式</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48A87A34-81AB-432B-8DAE-1953F412C126}" type="datetimeFigureOut">
              <a:rPr lang="en-US" smtClean="0"/>
              <a:t>5/14/2016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24060906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带描述的引言">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zh-CN" altLang="en-US" smtClean="0"/>
              <a:t>单击此处编辑母版标题样式</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48A87A34-81AB-432B-8DAE-1953F412C126}" type="datetimeFigureOut">
              <a:rPr lang="en-US" smtClean="0"/>
              <a:t>5/14/2016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67147287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名片">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zh-CN" altLang="en-US" smtClean="0"/>
              <a:t>单击此处编辑母版标题样式</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48A87A34-81AB-432B-8DAE-1953F412C126}" type="datetimeFigureOut">
              <a:rPr lang="en-US" smtClean="0"/>
              <a:t>5/14/2016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28245697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3 栏">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zh-CN" altLang="en-US" smtClean="0"/>
              <a:t>单击此处编辑母版标题样式</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3" name="Date Placeholder 2"/>
          <p:cNvSpPr>
            <a:spLocks noGrp="1"/>
          </p:cNvSpPr>
          <p:nvPr>
            <p:ph type="dt" sz="half" idx="10"/>
          </p:nvPr>
        </p:nvSpPr>
        <p:spPr/>
        <p:txBody>
          <a:bodyPr/>
          <a:lstStyle/>
          <a:p>
            <a:fld id="{48A87A34-81AB-432B-8DAE-1953F412C126}" type="datetimeFigureOut">
              <a:rPr lang="en-US" smtClean="0"/>
              <a:t>5/14/2016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2954793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3 图片栏">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zh-CN" altLang="en-US" smtClean="0"/>
              <a:t>单击此处编辑母版标题样式</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zh-CN" altLang="en-US" smtClean="0"/>
              <a:t>单击图标添加图片</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zh-CN" altLang="en-US" smtClean="0"/>
              <a:t>单击图标添加图片</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zh-CN" altLang="en-US" smtClean="0"/>
              <a:t>单击图标添加图片</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3" name="Date Placeholder 2"/>
          <p:cNvSpPr>
            <a:spLocks noGrp="1"/>
          </p:cNvSpPr>
          <p:nvPr>
            <p:ph type="dt" sz="half" idx="10"/>
          </p:nvPr>
        </p:nvSpPr>
        <p:spPr/>
        <p:txBody>
          <a:bodyPr/>
          <a:lstStyle/>
          <a:p>
            <a:fld id="{48A87A34-81AB-432B-8DAE-1953F412C126}" type="datetimeFigureOut">
              <a:rPr lang="en-US" smtClean="0"/>
              <a:t>5/14/2016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89879299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5/14/2016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2457431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zh-CN" altLang="en-US" smtClean="0"/>
              <a:t>单击此处编辑母版标题样式</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5/14/2016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72584466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xAndObj">
  <p:cSld name="标题，文本与内容">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p>
            <a:r>
              <a:rPr lang="zh-CN" altLang="en-US" smtClean="0"/>
              <a:t>单击此处编辑母版标题样式</a:t>
            </a:r>
            <a:endParaRPr lang="zh-CN" altLang="en-US"/>
          </a:p>
        </p:txBody>
      </p:sp>
      <p:sp>
        <p:nvSpPr>
          <p:cNvPr id="3" name="文本占位符 2"/>
          <p:cNvSpPr>
            <a:spLocks noGrp="1"/>
          </p:cNvSpPr>
          <p:nvPr>
            <p:ph type="body" sz="half" idx="1"/>
          </p:nvPr>
        </p:nvSpPr>
        <p:spPr>
          <a:xfrm>
            <a:off x="609600" y="1600201"/>
            <a:ext cx="5384800" cy="452596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97600" y="1600201"/>
            <a:ext cx="5384800" cy="452596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a:xfrm>
            <a:off x="609600" y="6245225"/>
            <a:ext cx="2844800" cy="476250"/>
          </a:xfrm>
        </p:spPr>
        <p:txBody>
          <a:bodyPr/>
          <a:lstStyle>
            <a:lvl1pPr>
              <a:defRPr/>
            </a:lvl1pPr>
          </a:lstStyle>
          <a:p>
            <a:endParaRPr lang="en-US" altLang="zh-CN"/>
          </a:p>
        </p:txBody>
      </p:sp>
      <p:sp>
        <p:nvSpPr>
          <p:cNvPr id="6" name="页脚占位符 5"/>
          <p:cNvSpPr>
            <a:spLocks noGrp="1"/>
          </p:cNvSpPr>
          <p:nvPr>
            <p:ph type="ftr" sz="quarter" idx="11"/>
          </p:nvPr>
        </p:nvSpPr>
        <p:spPr>
          <a:xfrm>
            <a:off x="4165600" y="6245225"/>
            <a:ext cx="3860800" cy="476250"/>
          </a:xfrm>
        </p:spPr>
        <p:txBody>
          <a:bodyPr/>
          <a:lstStyle>
            <a:lvl1pPr>
              <a:defRPr/>
            </a:lvl1pPr>
          </a:lstStyle>
          <a:p>
            <a:endParaRPr lang="en-US" altLang="zh-CN"/>
          </a:p>
        </p:txBody>
      </p:sp>
      <p:sp>
        <p:nvSpPr>
          <p:cNvPr id="7" name="灯片编号占位符 6"/>
          <p:cNvSpPr>
            <a:spLocks noGrp="1"/>
          </p:cNvSpPr>
          <p:nvPr>
            <p:ph type="sldNum" sz="quarter" idx="12"/>
          </p:nvPr>
        </p:nvSpPr>
        <p:spPr>
          <a:xfrm>
            <a:off x="8737600" y="6245225"/>
            <a:ext cx="2844800" cy="476250"/>
          </a:xfrm>
        </p:spPr>
        <p:txBody>
          <a:bodyPr/>
          <a:lstStyle>
            <a:lvl1pPr>
              <a:defRPr/>
            </a:lvl1pPr>
          </a:lstStyle>
          <a:p>
            <a:fld id="{6E37B5CB-65C9-4C5C-909E-A8132534C955}" type="slidenum">
              <a:rPr lang="en-US" altLang="zh-CN"/>
              <a:pPr/>
              <a:t>‹#›</a:t>
            </a:fld>
            <a:endParaRPr lang="en-US" altLang="zh-CN"/>
          </a:p>
        </p:txBody>
      </p:sp>
    </p:spTree>
    <p:extLst>
      <p:ext uri="{BB962C8B-B14F-4D97-AF65-F5344CB8AC3E}">
        <p14:creationId xmlns:p14="http://schemas.microsoft.com/office/powerpoint/2010/main" val="24661253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18" Type="http://schemas.openxmlformats.org/officeDocument/2006/relationships/theme" Target="../theme/theme2.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slideLayout" Target="../slideLayouts/slideLayout34.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10" Type="http://schemas.openxmlformats.org/officeDocument/2006/relationships/slideLayout" Target="../slideLayouts/slideLayout27.xml"/><Relationship Id="rId19" Type="http://schemas.openxmlformats.org/officeDocument/2006/relationships/image" Target="../media/image1.png"/><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slideLayout" Target="../slideLayouts/slideLayout47.xml"/><Relationship Id="rId18" Type="http://schemas.openxmlformats.org/officeDocument/2006/relationships/slideLayout" Target="../slideLayouts/slideLayout52.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17" Type="http://schemas.openxmlformats.org/officeDocument/2006/relationships/slideLayout" Target="../slideLayouts/slideLayout51.xml"/><Relationship Id="rId2" Type="http://schemas.openxmlformats.org/officeDocument/2006/relationships/slideLayout" Target="../slideLayouts/slideLayout36.xml"/><Relationship Id="rId16" Type="http://schemas.openxmlformats.org/officeDocument/2006/relationships/slideLayout" Target="../slideLayouts/slideLayout50.xml"/><Relationship Id="rId20" Type="http://schemas.openxmlformats.org/officeDocument/2006/relationships/image" Target="../media/image1.png"/><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5" Type="http://schemas.openxmlformats.org/officeDocument/2006/relationships/slideLayout" Target="../slideLayouts/slideLayout49.xml"/><Relationship Id="rId10" Type="http://schemas.openxmlformats.org/officeDocument/2006/relationships/slideLayout" Target="../slideLayouts/slideLayout44.xml"/><Relationship Id="rId19" Type="http://schemas.openxmlformats.org/officeDocument/2006/relationships/theme" Target="../theme/theme3.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slideLayout" Target="../slideLayouts/slideLayout4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mt="8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48A87A34-81AB-432B-8DAE-1953F412C126}" type="datetimeFigureOut">
              <a:rPr lang="en-US" smtClean="0"/>
              <a:pPr/>
              <a:t>5/14/2016</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06379648"/>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 id="2147483700" r:id="rId13"/>
    <p:sldLayoutId id="2147483701" r:id="rId14"/>
    <p:sldLayoutId id="2147483702" r:id="rId15"/>
    <p:sldLayoutId id="2147483703" r:id="rId16"/>
    <p:sldLayoutId id="2147483704" r:id="rId17"/>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mt="7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48A87A34-81AB-432B-8DAE-1953F412C126}" type="datetimeFigureOut">
              <a:rPr lang="en-US" smtClean="0"/>
              <a:pPr/>
              <a:t>5/14/2016</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596726273"/>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 id="2147483717" r:id="rId12"/>
    <p:sldLayoutId id="2147483718" r:id="rId13"/>
    <p:sldLayoutId id="2147483719" r:id="rId14"/>
    <p:sldLayoutId id="2147483720" r:id="rId15"/>
    <p:sldLayoutId id="2147483721" r:id="rId16"/>
    <p:sldLayoutId id="2147483722" r:id="rId17"/>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20">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48A87A34-81AB-432B-8DAE-1953F412C126}" type="datetimeFigureOut">
              <a:rPr lang="en-US" smtClean="0"/>
              <a:pPr/>
              <a:t>5/14/2016</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369397543"/>
      </p:ext>
    </p:extLst>
  </p:cSld>
  <p:clrMap bg1="lt1" tx1="dk1" bg2="lt2" tx2="dk2" accent1="accent1" accent2="accent2" accent3="accent3" accent4="accent4" accent5="accent5" accent6="accent6" hlink="hlink" folHlink="folHlink"/>
  <p:sldLayoutIdLst>
    <p:sldLayoutId id="2147483724" r:id="rId1"/>
    <p:sldLayoutId id="2147483725" r:id="rId2"/>
    <p:sldLayoutId id="2147483726" r:id="rId3"/>
    <p:sldLayoutId id="2147483727" r:id="rId4"/>
    <p:sldLayoutId id="2147483728" r:id="rId5"/>
    <p:sldLayoutId id="2147483729" r:id="rId6"/>
    <p:sldLayoutId id="2147483730" r:id="rId7"/>
    <p:sldLayoutId id="2147483731" r:id="rId8"/>
    <p:sldLayoutId id="2147483732" r:id="rId9"/>
    <p:sldLayoutId id="2147483733" r:id="rId10"/>
    <p:sldLayoutId id="2147483734" r:id="rId11"/>
    <p:sldLayoutId id="2147483735" r:id="rId12"/>
    <p:sldLayoutId id="2147483736" r:id="rId13"/>
    <p:sldLayoutId id="2147483737" r:id="rId14"/>
    <p:sldLayoutId id="2147483738" r:id="rId15"/>
    <p:sldLayoutId id="2147483739" r:id="rId16"/>
    <p:sldLayoutId id="2147483740" r:id="rId17"/>
    <p:sldLayoutId id="2147483741" r:id="rId18"/>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5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5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8.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6.xml.rels><?xml version="1.0" encoding="UTF-8" standalone="yes"?>
<Relationships xmlns="http://schemas.openxmlformats.org/package/2006/relationships"><Relationship Id="rId2" Type="http://schemas.openxmlformats.org/officeDocument/2006/relationships/hyperlink" Target="&#24773;&#22659;&#22914;&#20309;&#25772;&#21160;&#20102;&#23398;&#29983;&#30340;&#23398;&#20064;.ppt" TargetMode="External"/><Relationship Id="rId1" Type="http://schemas.openxmlformats.org/officeDocument/2006/relationships/slideLayout" Target="../slideLayouts/slideLayout3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1751012" y="716693"/>
            <a:ext cx="8689976" cy="2520778"/>
          </a:xfrm>
        </p:spPr>
        <p:txBody>
          <a:bodyPr>
            <a:normAutofit/>
          </a:bodyPr>
          <a:lstStyle/>
          <a:p>
            <a:pPr>
              <a:lnSpc>
                <a:spcPct val="150000"/>
              </a:lnSpc>
            </a:pPr>
            <a:r>
              <a:rPr lang="zh-CN" altLang="en-US" sz="5300" b="1" dirty="0" smtClean="0">
                <a:solidFill>
                  <a:schemeClr val="accent6">
                    <a:lumMod val="50000"/>
                  </a:schemeClr>
                </a:solidFill>
                <a:latin typeface="华文新魏" panose="02010800040101010101" pitchFamily="2" charset="-122"/>
                <a:ea typeface="华文新魏" panose="02010800040101010101" pitchFamily="2" charset="-122"/>
              </a:rPr>
              <a:t>情境设计：学习力的支点</a:t>
            </a:r>
            <a:r>
              <a:rPr lang="en-US" altLang="zh-CN" b="1" dirty="0" smtClean="0">
                <a:solidFill>
                  <a:schemeClr val="accent6">
                    <a:lumMod val="50000"/>
                  </a:schemeClr>
                </a:solidFill>
              </a:rPr>
              <a:t/>
            </a:r>
            <a:br>
              <a:rPr lang="en-US" altLang="zh-CN" b="1" dirty="0" smtClean="0">
                <a:solidFill>
                  <a:schemeClr val="accent6">
                    <a:lumMod val="50000"/>
                  </a:schemeClr>
                </a:solidFill>
              </a:rPr>
            </a:br>
            <a:r>
              <a:rPr lang="en-US" altLang="zh-CN" sz="4400" b="1" dirty="0" smtClean="0">
                <a:solidFill>
                  <a:schemeClr val="accent6">
                    <a:lumMod val="50000"/>
                  </a:schemeClr>
                </a:solidFill>
                <a:latin typeface="楷体" panose="02010609060101010101" pitchFamily="49" charset="-122"/>
                <a:ea typeface="楷体" panose="02010609060101010101" pitchFamily="49" charset="-122"/>
              </a:rPr>
              <a:t>——</a:t>
            </a:r>
            <a:r>
              <a:rPr lang="zh-CN" altLang="en-US" sz="4400" b="1" dirty="0" smtClean="0">
                <a:solidFill>
                  <a:schemeClr val="accent6">
                    <a:lumMod val="50000"/>
                  </a:schemeClr>
                </a:solidFill>
                <a:latin typeface="楷体" panose="02010609060101010101" pitchFamily="49" charset="-122"/>
                <a:ea typeface="楷体" panose="02010609060101010101" pitchFamily="49" charset="-122"/>
              </a:rPr>
              <a:t>从数学任务设计看核心素养</a:t>
            </a:r>
            <a:endParaRPr lang="zh-CN" altLang="en-US" sz="4400" b="1" dirty="0">
              <a:solidFill>
                <a:schemeClr val="accent6">
                  <a:lumMod val="50000"/>
                </a:schemeClr>
              </a:solidFill>
              <a:latin typeface="楷体" panose="02010609060101010101" pitchFamily="49" charset="-122"/>
              <a:ea typeface="楷体" panose="02010609060101010101" pitchFamily="49" charset="-122"/>
            </a:endParaRPr>
          </a:p>
        </p:txBody>
      </p:sp>
      <p:sp>
        <p:nvSpPr>
          <p:cNvPr id="3" name="副标题 2"/>
          <p:cNvSpPr>
            <a:spLocks noGrp="1"/>
          </p:cNvSpPr>
          <p:nvPr>
            <p:ph type="subTitle" idx="1"/>
          </p:nvPr>
        </p:nvSpPr>
        <p:spPr/>
        <p:txBody>
          <a:bodyPr>
            <a:noAutofit/>
          </a:bodyPr>
          <a:lstStyle/>
          <a:p>
            <a:r>
              <a:rPr lang="zh-CN" altLang="en-US" sz="3200" b="1" dirty="0" smtClean="0">
                <a:solidFill>
                  <a:srgbClr val="002060"/>
                </a:solidFill>
                <a:latin typeface="楷体" panose="02010609060101010101" pitchFamily="49" charset="-122"/>
                <a:ea typeface="楷体" panose="02010609060101010101" pitchFamily="49" charset="-122"/>
              </a:rPr>
              <a:t>杨玉东</a:t>
            </a:r>
            <a:endParaRPr lang="en-US" altLang="zh-CN" sz="3200" b="1" dirty="0" smtClean="0">
              <a:solidFill>
                <a:srgbClr val="002060"/>
              </a:solidFill>
              <a:latin typeface="楷体" panose="02010609060101010101" pitchFamily="49" charset="-122"/>
              <a:ea typeface="楷体" panose="02010609060101010101" pitchFamily="49" charset="-122"/>
            </a:endParaRPr>
          </a:p>
          <a:p>
            <a:r>
              <a:rPr lang="zh-CN" altLang="en-US" sz="3200" b="1" dirty="0" smtClean="0">
                <a:solidFill>
                  <a:srgbClr val="002060"/>
                </a:solidFill>
                <a:latin typeface="楷体" panose="02010609060101010101" pitchFamily="49" charset="-122"/>
                <a:ea typeface="楷体" panose="02010609060101010101" pitchFamily="49" charset="-122"/>
              </a:rPr>
              <a:t>上海市教育科学研究院</a:t>
            </a:r>
            <a:endParaRPr lang="zh-CN" altLang="en-US" sz="3200" b="1" dirty="0">
              <a:solidFill>
                <a:srgbClr val="002060"/>
              </a:solidFill>
              <a:latin typeface="楷体" panose="02010609060101010101" pitchFamily="49" charset="-122"/>
              <a:ea typeface="楷体" panose="02010609060101010101" pitchFamily="49" charset="-122"/>
            </a:endParaRPr>
          </a:p>
        </p:txBody>
      </p:sp>
    </p:spTree>
    <p:extLst>
      <p:ext uri="{BB962C8B-B14F-4D97-AF65-F5344CB8AC3E}">
        <p14:creationId xmlns:p14="http://schemas.microsoft.com/office/powerpoint/2010/main" val="20575056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4400" b="1" dirty="0" smtClean="0">
                <a:solidFill>
                  <a:srgbClr val="002060"/>
                </a:solidFill>
              </a:rPr>
              <a:t>重新理解“情境”</a:t>
            </a:r>
            <a:endParaRPr lang="zh-CN" altLang="en-US" sz="4400" b="1" dirty="0">
              <a:solidFill>
                <a:srgbClr val="002060"/>
              </a:solidFill>
            </a:endParaRPr>
          </a:p>
        </p:txBody>
      </p:sp>
      <p:sp>
        <p:nvSpPr>
          <p:cNvPr id="3" name="内容占位符 2"/>
          <p:cNvSpPr>
            <a:spLocks noGrp="1"/>
          </p:cNvSpPr>
          <p:nvPr>
            <p:ph sz="quarter" idx="13"/>
          </p:nvPr>
        </p:nvSpPr>
        <p:spPr>
          <a:xfrm>
            <a:off x="913773" y="2367092"/>
            <a:ext cx="10594485" cy="3424107"/>
          </a:xfrm>
        </p:spPr>
        <p:txBody>
          <a:bodyPr>
            <a:normAutofit/>
          </a:bodyPr>
          <a:lstStyle/>
          <a:p>
            <a:r>
              <a:rPr lang="zh-CN" altLang="zh-CN" sz="2800" b="1" dirty="0" smtClean="0"/>
              <a:t>在</a:t>
            </a:r>
            <a:r>
              <a:rPr lang="zh-CN" altLang="zh-CN" sz="2800" b="1" dirty="0"/>
              <a:t>《辞海》中被解释为“一个人在进行某种活动时所处的社会环境，是人们社会行为产生的具体条件</a:t>
            </a:r>
            <a:r>
              <a:rPr lang="zh-CN" altLang="zh-CN" sz="2800" b="1" dirty="0" smtClean="0"/>
              <a:t>”</a:t>
            </a:r>
            <a:endParaRPr lang="en-US" altLang="zh-CN" sz="2800" b="1" dirty="0" smtClean="0"/>
          </a:p>
          <a:p>
            <a:r>
              <a:rPr lang="zh-CN" altLang="zh-CN" sz="2800" b="1" dirty="0" smtClean="0"/>
              <a:t>具体</a:t>
            </a:r>
            <a:r>
              <a:rPr lang="zh-CN" altLang="zh-CN" sz="2800" b="1" dirty="0"/>
              <a:t>到数学中的“问题情境”，是一种激发学生问题意识为价值取向的数据材料</a:t>
            </a:r>
            <a:r>
              <a:rPr lang="zh-CN" altLang="zh-CN" sz="2800" b="1" dirty="0" smtClean="0"/>
              <a:t>和</a:t>
            </a:r>
            <a:r>
              <a:rPr lang="zh-CN" altLang="en-US" sz="2800" b="1" dirty="0" smtClean="0"/>
              <a:t>情境</a:t>
            </a:r>
            <a:r>
              <a:rPr lang="zh-CN" altLang="zh-CN" sz="2800" b="1" dirty="0" smtClean="0"/>
              <a:t>信息</a:t>
            </a:r>
            <a:r>
              <a:rPr lang="zh-CN" altLang="zh-CN" sz="2800" b="1" dirty="0"/>
              <a:t>，是从事数学活动、产生数学行为的条件。</a:t>
            </a:r>
            <a:endParaRPr lang="en-US" altLang="zh-CN" sz="2800" b="1" dirty="0"/>
          </a:p>
          <a:p>
            <a:pPr marL="0" indent="0">
              <a:buNone/>
            </a:pPr>
            <a:endParaRPr lang="zh-CN" altLang="en-US" sz="2800" dirty="0"/>
          </a:p>
        </p:txBody>
      </p:sp>
    </p:spTree>
    <p:extLst>
      <p:ext uri="{BB962C8B-B14F-4D97-AF65-F5344CB8AC3E}">
        <p14:creationId xmlns:p14="http://schemas.microsoft.com/office/powerpoint/2010/main" val="22629423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913775" y="618518"/>
            <a:ext cx="10364451" cy="1096324"/>
          </a:xfrm>
        </p:spPr>
        <p:txBody>
          <a:bodyPr/>
          <a:lstStyle/>
          <a:p>
            <a:r>
              <a:rPr lang="en-US" altLang="zh-CN" b="1" dirty="0" smtClean="0"/>
              <a:t>PISA</a:t>
            </a:r>
            <a:r>
              <a:rPr lang="zh-CN" altLang="en-US" b="1" dirty="0" smtClean="0"/>
              <a:t>测试中的“情境”（</a:t>
            </a:r>
            <a:r>
              <a:rPr lang="en-US" altLang="zh-CN" b="1" dirty="0" smtClean="0"/>
              <a:t>context</a:t>
            </a:r>
            <a:r>
              <a:rPr lang="zh-CN" altLang="en-US" b="1" dirty="0" smtClean="0"/>
              <a:t>）</a:t>
            </a:r>
            <a:endParaRPr lang="zh-CN" altLang="en-US" b="1" dirty="0"/>
          </a:p>
        </p:txBody>
      </p:sp>
      <p:sp>
        <p:nvSpPr>
          <p:cNvPr id="3" name="内容占位符 2"/>
          <p:cNvSpPr>
            <a:spLocks noGrp="1"/>
          </p:cNvSpPr>
          <p:nvPr>
            <p:ph sz="quarter" idx="13"/>
          </p:nvPr>
        </p:nvSpPr>
        <p:spPr>
          <a:xfrm>
            <a:off x="913774" y="2018270"/>
            <a:ext cx="10363826" cy="3534033"/>
          </a:xfrm>
        </p:spPr>
        <p:txBody>
          <a:bodyPr vert="horz" lIns="91440" tIns="45720" rIns="91440" bIns="45720" rtlCol="0">
            <a:normAutofit/>
          </a:bodyPr>
          <a:lstStyle/>
          <a:p>
            <a:r>
              <a:rPr lang="zh-CN" altLang="en-US" sz="2800" b="1" dirty="0"/>
              <a:t>情境是数学素养的一个重要方面，即把</a:t>
            </a:r>
            <a:r>
              <a:rPr lang="zh-CN" altLang="zh-CN" sz="2800" b="1" dirty="0"/>
              <a:t>数学应用到一个镶嵌在情境中的问题解决上</a:t>
            </a:r>
            <a:r>
              <a:rPr lang="zh-CN" altLang="en-US" sz="2800" b="1" dirty="0"/>
              <a:t>。</a:t>
            </a:r>
            <a:endParaRPr lang="en-US" altLang="zh-CN" sz="2800" b="1" dirty="0"/>
          </a:p>
          <a:p>
            <a:r>
              <a:rPr lang="zh-CN" altLang="en-US" sz="2800" b="1" dirty="0">
                <a:solidFill>
                  <a:srgbClr val="FF0000"/>
                </a:solidFill>
              </a:rPr>
              <a:t>情境是把问题置于个体所认识的世界的那个侧面</a:t>
            </a:r>
            <a:r>
              <a:rPr lang="zh-CN" altLang="en-US" sz="2800" b="1" dirty="0"/>
              <a:t>，采取合适的数学策略和表征往往取决于问题被提出的那个情境。能够在一个情境中运用数学，已被广泛地认为是对问题解决者的较高要求。</a:t>
            </a:r>
            <a:endParaRPr lang="en-US" altLang="zh-CN" sz="2800" b="1" dirty="0"/>
          </a:p>
        </p:txBody>
      </p:sp>
      <p:sp>
        <p:nvSpPr>
          <p:cNvPr id="4" name="文本框 3"/>
          <p:cNvSpPr txBox="1"/>
          <p:nvPr/>
        </p:nvSpPr>
        <p:spPr>
          <a:xfrm>
            <a:off x="5214552" y="5486400"/>
            <a:ext cx="7150443" cy="369332"/>
          </a:xfrm>
          <a:prstGeom prst="rect">
            <a:avLst/>
          </a:prstGeom>
          <a:noFill/>
        </p:spPr>
        <p:txBody>
          <a:bodyPr wrap="square" rtlCol="0">
            <a:spAutoFit/>
          </a:bodyPr>
          <a:lstStyle/>
          <a:p>
            <a:r>
              <a:rPr lang="en-US" altLang="zh-CN" dirty="0" smtClean="0"/>
              <a:t>From</a:t>
            </a:r>
            <a:r>
              <a:rPr lang="zh-CN" altLang="en-US" dirty="0" smtClean="0"/>
              <a:t>：</a:t>
            </a:r>
            <a:r>
              <a:rPr lang="en-US" altLang="zh-CN" dirty="0" smtClean="0"/>
              <a:t>PISA 2015 Mathematics Framework</a:t>
            </a:r>
            <a:r>
              <a:rPr lang="zh-CN" altLang="en-US" dirty="0" smtClean="0"/>
              <a:t>，</a:t>
            </a:r>
            <a:r>
              <a:rPr lang="en-US" altLang="zh-CN" dirty="0" smtClean="0"/>
              <a:t>www.oecd.org</a:t>
            </a:r>
            <a:endParaRPr lang="zh-CN" altLang="en-US" dirty="0"/>
          </a:p>
        </p:txBody>
      </p:sp>
    </p:spTree>
    <p:extLst>
      <p:ext uri="{BB962C8B-B14F-4D97-AF65-F5344CB8AC3E}">
        <p14:creationId xmlns:p14="http://schemas.microsoft.com/office/powerpoint/2010/main" val="12117538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20"/>
          <p:cNvGrpSpPr>
            <a:grpSpLocks/>
          </p:cNvGrpSpPr>
          <p:nvPr/>
        </p:nvGrpSpPr>
        <p:grpSpPr bwMode="auto">
          <a:xfrm>
            <a:off x="1565190" y="527223"/>
            <a:ext cx="8224624" cy="5411744"/>
            <a:chOff x="416224" y="701779"/>
            <a:chExt cx="8208912" cy="5976664"/>
          </a:xfrm>
        </p:grpSpPr>
        <p:grpSp>
          <p:nvGrpSpPr>
            <p:cNvPr id="5" name="组合 3"/>
            <p:cNvGrpSpPr>
              <a:grpSpLocks/>
            </p:cNvGrpSpPr>
            <p:nvPr/>
          </p:nvGrpSpPr>
          <p:grpSpPr bwMode="auto">
            <a:xfrm>
              <a:off x="416224" y="701779"/>
              <a:ext cx="8208912" cy="5976664"/>
              <a:chOff x="-54964" y="-423839"/>
              <a:chExt cx="4546126" cy="2964285"/>
            </a:xfrm>
          </p:grpSpPr>
          <p:sp>
            <p:nvSpPr>
              <p:cNvPr id="12" name="圆角矩形 11"/>
              <p:cNvSpPr/>
              <p:nvPr/>
            </p:nvSpPr>
            <p:spPr>
              <a:xfrm>
                <a:off x="-54964" y="-423839"/>
                <a:ext cx="4546126" cy="2964285"/>
              </a:xfrm>
              <a:prstGeom prst="roundRect">
                <a:avLst>
                  <a:gd name="adj" fmla="val 85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3" name="圆角矩形 4"/>
              <p:cNvSpPr/>
              <p:nvPr/>
            </p:nvSpPr>
            <p:spPr>
              <a:xfrm>
                <a:off x="18541" y="-350315"/>
                <a:ext cx="4399117" cy="2817236"/>
              </a:xfrm>
              <a:prstGeom prst="rect">
                <a:avLst/>
              </a:prstGeom>
              <a:solidFill>
                <a:schemeClr val="accent6">
                  <a:lumMod val="60000"/>
                  <a:lumOff val="40000"/>
                </a:schemeClr>
              </a:solidFill>
            </p:spPr>
            <p:style>
              <a:lnRef idx="0">
                <a:scrgbClr r="0" g="0" b="0"/>
              </a:lnRef>
              <a:fillRef idx="0">
                <a:scrgbClr r="0" g="0" b="0"/>
              </a:fillRef>
              <a:effectRef idx="0">
                <a:scrgbClr r="0" g="0" b="0"/>
              </a:effectRef>
              <a:fontRef idx="minor">
                <a:schemeClr val="lt1"/>
              </a:fontRef>
            </p:style>
            <p:txBody>
              <a:bodyPr lIns="30480" tIns="30480" rIns="30480" bIns="1642721" spcCol="1270"/>
              <a:lstStyle/>
              <a:p>
                <a:pPr defTabSz="355600" fontAlgn="auto">
                  <a:lnSpc>
                    <a:spcPct val="90000"/>
                  </a:lnSpc>
                  <a:spcAft>
                    <a:spcPct val="35000"/>
                  </a:spcAft>
                  <a:defRPr/>
                </a:pPr>
                <a:r>
                  <a:rPr lang="zh-CN" altLang="en-US" sz="2800" b="1" dirty="0">
                    <a:latin typeface="黑体" pitchFamily="2" charset="-122"/>
                    <a:ea typeface="黑体" pitchFamily="2" charset="-122"/>
                  </a:rPr>
                  <a:t>真实情境的挑战</a:t>
                </a:r>
                <a:endParaRPr lang="en-US" altLang="zh-CN" sz="2800" b="1" dirty="0">
                  <a:latin typeface="黑体" pitchFamily="2" charset="-122"/>
                  <a:ea typeface="黑体" pitchFamily="2" charset="-122"/>
                </a:endParaRPr>
              </a:p>
              <a:p>
                <a:pPr defTabSz="355600" fontAlgn="auto">
                  <a:lnSpc>
                    <a:spcPct val="90000"/>
                  </a:lnSpc>
                  <a:spcAft>
                    <a:spcPct val="35000"/>
                  </a:spcAft>
                  <a:defRPr/>
                </a:pPr>
                <a:r>
                  <a:rPr lang="zh-CN" altLang="en-US" b="1" dirty="0">
                    <a:latin typeface="楷体_GB2312" pitchFamily="49" charset="-122"/>
                    <a:ea typeface="楷体_GB2312" pitchFamily="49" charset="-122"/>
                  </a:rPr>
                  <a:t>数学内容领域</a:t>
                </a:r>
                <a:r>
                  <a:rPr lang="zh-CN" altLang="en-US" dirty="0">
                    <a:latin typeface="楷体_GB2312" pitchFamily="49" charset="-122"/>
                    <a:ea typeface="楷体_GB2312" pitchFamily="49" charset="-122"/>
                  </a:rPr>
                  <a:t>：</a:t>
                </a:r>
                <a:r>
                  <a:rPr lang="zh-CN" altLang="en-US" dirty="0"/>
                  <a:t>数量、不确定性和数据、变化和关系、空间和图形</a:t>
                </a:r>
                <a:endParaRPr lang="en-US" altLang="zh-CN" dirty="0"/>
              </a:p>
              <a:p>
                <a:pPr defTabSz="355600" fontAlgn="auto">
                  <a:lnSpc>
                    <a:spcPct val="90000"/>
                  </a:lnSpc>
                  <a:spcAft>
                    <a:spcPct val="35000"/>
                  </a:spcAft>
                  <a:defRPr/>
                </a:pPr>
                <a:r>
                  <a:rPr lang="zh-CN" altLang="en-US" b="1" dirty="0"/>
                  <a:t>真实情境的类别</a:t>
                </a:r>
                <a:r>
                  <a:rPr lang="zh-CN" altLang="en-US" dirty="0"/>
                  <a:t>：个人的、社会的、职业的、科学的</a:t>
                </a:r>
              </a:p>
            </p:txBody>
          </p:sp>
        </p:grpSp>
        <p:grpSp>
          <p:nvGrpSpPr>
            <p:cNvPr id="6" name="组合 6"/>
            <p:cNvGrpSpPr>
              <a:grpSpLocks/>
            </p:cNvGrpSpPr>
            <p:nvPr/>
          </p:nvGrpSpPr>
          <p:grpSpPr bwMode="auto">
            <a:xfrm>
              <a:off x="776264" y="2132855"/>
              <a:ext cx="7632848" cy="4473579"/>
              <a:chOff x="763987" y="227906"/>
              <a:chExt cx="3570724" cy="2009816"/>
            </a:xfrm>
          </p:grpSpPr>
          <p:sp>
            <p:nvSpPr>
              <p:cNvPr id="10" name="圆角矩形 9"/>
              <p:cNvSpPr/>
              <p:nvPr/>
            </p:nvSpPr>
            <p:spPr>
              <a:xfrm>
                <a:off x="763753" y="228229"/>
                <a:ext cx="3570628" cy="2009356"/>
              </a:xfrm>
              <a:prstGeom prst="roundRect">
                <a:avLst>
                  <a:gd name="adj" fmla="val 105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1" name="圆角矩形 4"/>
              <p:cNvSpPr/>
              <p:nvPr/>
            </p:nvSpPr>
            <p:spPr>
              <a:xfrm>
                <a:off x="828988" y="281022"/>
                <a:ext cx="3440158" cy="1891588"/>
              </a:xfrm>
              <a:prstGeom prst="rect">
                <a:avLst/>
              </a:prstGeom>
              <a:solidFill>
                <a:schemeClr val="accent2">
                  <a:lumMod val="60000"/>
                  <a:lumOff val="40000"/>
                </a:schemeClr>
              </a:solidFill>
            </p:spPr>
            <p:style>
              <a:lnRef idx="0">
                <a:scrgbClr r="0" g="0" b="0"/>
              </a:lnRef>
              <a:fillRef idx="0">
                <a:scrgbClr r="0" g="0" b="0"/>
              </a:fillRef>
              <a:effectRef idx="0">
                <a:scrgbClr r="0" g="0" b="0"/>
              </a:effectRef>
              <a:fontRef idx="minor">
                <a:schemeClr val="lt1"/>
              </a:fontRef>
            </p:style>
            <p:txBody>
              <a:bodyPr lIns="30480" tIns="30480" rIns="30480" bIns="940831" spcCol="1270"/>
              <a:lstStyle/>
              <a:p>
                <a:pPr defTabSz="355600" fontAlgn="auto">
                  <a:lnSpc>
                    <a:spcPct val="90000"/>
                  </a:lnSpc>
                  <a:spcAft>
                    <a:spcPct val="35000"/>
                  </a:spcAft>
                  <a:defRPr/>
                </a:pPr>
                <a:r>
                  <a:rPr lang="zh-CN" altLang="en-US" sz="2400" b="1" dirty="0">
                    <a:latin typeface="黑体" pitchFamily="2" charset="-122"/>
                    <a:ea typeface="黑体" pitchFamily="2" charset="-122"/>
                  </a:rPr>
                  <a:t>数学思维和行为</a:t>
                </a:r>
                <a:endParaRPr lang="en-US" altLang="zh-CN" sz="2400" b="1" dirty="0">
                  <a:latin typeface="黑体" pitchFamily="2" charset="-122"/>
                  <a:ea typeface="黑体" pitchFamily="2" charset="-122"/>
                </a:endParaRPr>
              </a:p>
              <a:p>
                <a:pPr defTabSz="355600" fontAlgn="auto">
                  <a:lnSpc>
                    <a:spcPct val="90000"/>
                  </a:lnSpc>
                  <a:spcAft>
                    <a:spcPct val="35000"/>
                  </a:spcAft>
                  <a:defRPr/>
                </a:pPr>
                <a:r>
                  <a:rPr lang="zh-CN" altLang="en-US" b="1" dirty="0" smtClean="0">
                    <a:solidFill>
                      <a:schemeClr val="accent1">
                        <a:lumMod val="50000"/>
                      </a:schemeClr>
                    </a:solidFill>
                  </a:rPr>
                  <a:t>数学内容</a:t>
                </a:r>
                <a:r>
                  <a:rPr lang="zh-CN" altLang="en-US" dirty="0" smtClean="0">
                    <a:solidFill>
                      <a:schemeClr val="accent1">
                        <a:lumMod val="50000"/>
                      </a:schemeClr>
                    </a:solidFill>
                  </a:rPr>
                  <a:t>：数学</a:t>
                </a:r>
                <a:r>
                  <a:rPr lang="zh-CN" altLang="en-US" dirty="0">
                    <a:solidFill>
                      <a:schemeClr val="accent1">
                        <a:lumMod val="50000"/>
                      </a:schemeClr>
                    </a:solidFill>
                  </a:rPr>
                  <a:t>概念、知识和技能</a:t>
                </a:r>
                <a:endParaRPr lang="en-US" altLang="zh-CN" dirty="0">
                  <a:solidFill>
                    <a:schemeClr val="accent1">
                      <a:lumMod val="50000"/>
                    </a:schemeClr>
                  </a:solidFill>
                </a:endParaRPr>
              </a:p>
              <a:p>
                <a:pPr defTabSz="355600" fontAlgn="auto">
                  <a:lnSpc>
                    <a:spcPct val="90000"/>
                  </a:lnSpc>
                  <a:spcAft>
                    <a:spcPct val="35000"/>
                  </a:spcAft>
                  <a:defRPr/>
                </a:pPr>
                <a:r>
                  <a:rPr lang="zh-CN" altLang="en-US" b="1" dirty="0">
                    <a:solidFill>
                      <a:schemeClr val="accent1">
                        <a:lumMod val="50000"/>
                      </a:schemeClr>
                    </a:solidFill>
                    <a:latin typeface="楷体_GB2312" pitchFamily="49" charset="-122"/>
                    <a:ea typeface="楷体_GB2312" pitchFamily="49" charset="-122"/>
                  </a:rPr>
                  <a:t>数学基本能力：</a:t>
                </a:r>
                <a:r>
                  <a:rPr lang="zh-CN" altLang="en-US" dirty="0">
                    <a:solidFill>
                      <a:schemeClr val="accent1">
                        <a:lumMod val="50000"/>
                      </a:schemeClr>
                    </a:solidFill>
                  </a:rPr>
                  <a:t>交流；表征；设计策略；数学化；推理和论证；使用符号化、形式化和技术性语言和运算；使用数学工具</a:t>
                </a:r>
                <a:endParaRPr lang="en-US" altLang="zh-CN" dirty="0">
                  <a:solidFill>
                    <a:schemeClr val="accent1">
                      <a:lumMod val="50000"/>
                    </a:schemeClr>
                  </a:solidFill>
                </a:endParaRPr>
              </a:p>
              <a:p>
                <a:pPr defTabSz="355600" fontAlgn="auto">
                  <a:lnSpc>
                    <a:spcPct val="90000"/>
                  </a:lnSpc>
                  <a:spcAft>
                    <a:spcPct val="35000"/>
                  </a:spcAft>
                  <a:defRPr/>
                </a:pPr>
                <a:r>
                  <a:rPr lang="zh-CN" altLang="en-US" b="1" dirty="0">
                    <a:solidFill>
                      <a:schemeClr val="accent1">
                        <a:lumMod val="50000"/>
                      </a:schemeClr>
                    </a:solidFill>
                    <a:latin typeface="楷体_GB2312" pitchFamily="49" charset="-122"/>
                    <a:ea typeface="楷体_GB2312" pitchFamily="49" charset="-122"/>
                  </a:rPr>
                  <a:t>数学</a:t>
                </a:r>
                <a:r>
                  <a:rPr lang="zh-CN" altLang="en-US" b="1" dirty="0" smtClean="0">
                    <a:solidFill>
                      <a:schemeClr val="accent1">
                        <a:lumMod val="50000"/>
                      </a:schemeClr>
                    </a:solidFill>
                    <a:latin typeface="楷体_GB2312" pitchFamily="49" charset="-122"/>
                    <a:ea typeface="楷体_GB2312" pitchFamily="49" charset="-122"/>
                  </a:rPr>
                  <a:t>过程</a:t>
                </a:r>
                <a:r>
                  <a:rPr lang="zh-CN" altLang="en-US" b="1" dirty="0">
                    <a:solidFill>
                      <a:schemeClr val="accent1">
                        <a:lumMod val="50000"/>
                      </a:schemeClr>
                    </a:solidFill>
                    <a:latin typeface="楷体_GB2312" pitchFamily="49" charset="-122"/>
                    <a:ea typeface="楷体_GB2312" pitchFamily="49" charset="-122"/>
                  </a:rPr>
                  <a:t>：</a:t>
                </a:r>
                <a:r>
                  <a:rPr lang="zh-CN" altLang="en-US" dirty="0">
                    <a:solidFill>
                      <a:schemeClr val="accent1">
                        <a:lumMod val="50000"/>
                      </a:schemeClr>
                    </a:solidFill>
                  </a:rPr>
                  <a:t>表述、运用、阐释</a:t>
                </a:r>
                <a:r>
                  <a:rPr lang="en-US" altLang="zh-CN" dirty="0">
                    <a:solidFill>
                      <a:schemeClr val="accent1">
                        <a:lumMod val="50000"/>
                      </a:schemeClr>
                    </a:solidFill>
                  </a:rPr>
                  <a:t>/</a:t>
                </a:r>
                <a:r>
                  <a:rPr lang="zh-CN" altLang="en-US" dirty="0">
                    <a:solidFill>
                      <a:schemeClr val="accent1">
                        <a:lumMod val="50000"/>
                      </a:schemeClr>
                    </a:solidFill>
                  </a:rPr>
                  <a:t>评估</a:t>
                </a:r>
              </a:p>
            </p:txBody>
          </p:sp>
        </p:grpSp>
        <p:grpSp>
          <p:nvGrpSpPr>
            <p:cNvPr id="7" name="组合 9"/>
            <p:cNvGrpSpPr>
              <a:grpSpLocks/>
            </p:cNvGrpSpPr>
            <p:nvPr/>
          </p:nvGrpSpPr>
          <p:grpSpPr bwMode="auto">
            <a:xfrm>
              <a:off x="3240928" y="2860925"/>
              <a:ext cx="4896029" cy="3627657"/>
              <a:chOff x="2297707" y="574859"/>
              <a:chExt cx="4896029" cy="3627657"/>
            </a:xfrm>
          </p:grpSpPr>
          <p:sp>
            <p:nvSpPr>
              <p:cNvPr id="8" name="圆角矩形 7"/>
              <p:cNvSpPr/>
              <p:nvPr/>
            </p:nvSpPr>
            <p:spPr>
              <a:xfrm>
                <a:off x="2498842" y="1848770"/>
                <a:ext cx="4694167" cy="2353786"/>
              </a:xfrm>
              <a:prstGeom prst="roundRect">
                <a:avLst>
                  <a:gd name="adj" fmla="val 10500"/>
                </a:avLst>
              </a:prstGeom>
              <a:solidFill>
                <a:schemeClr val="accent1">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9" name="圆角矩形 4"/>
              <p:cNvSpPr/>
              <p:nvPr/>
            </p:nvSpPr>
            <p:spPr>
              <a:xfrm>
                <a:off x="2297232" y="574254"/>
                <a:ext cx="1982504" cy="1155200"/>
              </a:xfrm>
              <a:prstGeom prst="rect">
                <a:avLst/>
              </a:prstGeom>
            </p:spPr>
            <p:style>
              <a:lnRef idx="0">
                <a:scrgbClr r="0" g="0" b="0"/>
              </a:lnRef>
              <a:fillRef idx="0">
                <a:scrgbClr r="0" g="0" b="0"/>
              </a:fillRef>
              <a:effectRef idx="0">
                <a:scrgbClr r="0" g="0" b="0"/>
              </a:effectRef>
              <a:fontRef idx="minor">
                <a:schemeClr val="lt1"/>
              </a:fontRef>
            </p:style>
            <p:txBody>
              <a:bodyPr lIns="30480" tIns="30480" rIns="30480" bIns="56896" spcCol="1270"/>
              <a:lstStyle/>
              <a:p>
                <a:pPr defTabSz="355600" fontAlgn="auto">
                  <a:lnSpc>
                    <a:spcPct val="90000"/>
                  </a:lnSpc>
                  <a:spcAft>
                    <a:spcPct val="35000"/>
                  </a:spcAft>
                  <a:defRPr/>
                </a:pPr>
                <a:endParaRPr lang="zh-CN" altLang="en-US" sz="800"/>
              </a:p>
            </p:txBody>
          </p:sp>
        </p:grpSp>
      </p:grpSp>
      <p:sp>
        <p:nvSpPr>
          <p:cNvPr id="15" name="Rectangle 3"/>
          <p:cNvSpPr>
            <a:spLocks noChangeArrowheads="1"/>
          </p:cNvSpPr>
          <p:nvPr/>
        </p:nvSpPr>
        <p:spPr bwMode="auto">
          <a:xfrm>
            <a:off x="6627251" y="3789363"/>
            <a:ext cx="919060" cy="458748"/>
          </a:xfrm>
          <a:prstGeom prst="rect">
            <a:avLst/>
          </a:prstGeom>
          <a:solidFill>
            <a:srgbClr val="FFFFFF"/>
          </a:solidFill>
          <a:ln w="9525">
            <a:solidFill>
              <a:srgbClr val="000000"/>
            </a:solidFill>
            <a:miter lim="800000"/>
            <a:headEnd/>
            <a:tailEnd/>
          </a:ln>
        </p:spPr>
        <p:txBody>
          <a:bodyPr tIns="0" bIns="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400" dirty="0">
                <a:latin typeface="Calibri" panose="020F0502020204030204" pitchFamily="34" charset="0"/>
              </a:rPr>
              <a:t>问题情境</a:t>
            </a:r>
            <a:endParaRPr lang="zh-CN" altLang="zh-CN" sz="1400" dirty="0"/>
          </a:p>
        </p:txBody>
      </p:sp>
      <p:sp>
        <p:nvSpPr>
          <p:cNvPr id="16" name="Rectangle 4"/>
          <p:cNvSpPr>
            <a:spLocks noChangeArrowheads="1"/>
          </p:cNvSpPr>
          <p:nvPr/>
        </p:nvSpPr>
        <p:spPr bwMode="auto">
          <a:xfrm>
            <a:off x="7855790" y="5186400"/>
            <a:ext cx="1246935" cy="526659"/>
          </a:xfrm>
          <a:prstGeom prst="rect">
            <a:avLst/>
          </a:prstGeom>
          <a:solidFill>
            <a:srgbClr val="FFFFFF"/>
          </a:solidFill>
          <a:ln w="9525">
            <a:solidFill>
              <a:srgbClr val="000000"/>
            </a:solidFill>
            <a:miter lim="800000"/>
            <a:headEnd/>
            <a:tailEnd/>
          </a:ln>
        </p:spPr>
        <p:txBody>
          <a:bodyPr tIns="0" bIns="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400">
                <a:latin typeface="Calibri" panose="020F0502020204030204" pitchFamily="34" charset="0"/>
              </a:rPr>
              <a:t>数学问题</a:t>
            </a:r>
            <a:endParaRPr lang="zh-CN" altLang="zh-CN" sz="1400"/>
          </a:p>
        </p:txBody>
      </p:sp>
      <p:sp>
        <p:nvSpPr>
          <p:cNvPr id="17" name="Rectangle 5"/>
          <p:cNvSpPr>
            <a:spLocks noChangeArrowheads="1"/>
          </p:cNvSpPr>
          <p:nvPr/>
        </p:nvSpPr>
        <p:spPr bwMode="auto">
          <a:xfrm>
            <a:off x="5070475" y="5205804"/>
            <a:ext cx="1230881" cy="526659"/>
          </a:xfrm>
          <a:prstGeom prst="rect">
            <a:avLst/>
          </a:prstGeom>
          <a:solidFill>
            <a:srgbClr val="FFFFFF"/>
          </a:solidFill>
          <a:ln w="9525">
            <a:solidFill>
              <a:srgbClr val="000000"/>
            </a:solidFill>
            <a:miter lim="800000"/>
            <a:headEnd/>
            <a:tailEnd/>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400">
                <a:latin typeface="Calibri" panose="020F0502020204030204" pitchFamily="34" charset="0"/>
              </a:rPr>
              <a:t>数学结果</a:t>
            </a:r>
            <a:endParaRPr lang="zh-CN" altLang="zh-CN" sz="1400"/>
          </a:p>
        </p:txBody>
      </p:sp>
      <p:sp>
        <p:nvSpPr>
          <p:cNvPr id="18" name="AutoShape 7"/>
          <p:cNvSpPr>
            <a:spLocks noChangeArrowheads="1"/>
          </p:cNvSpPr>
          <p:nvPr/>
        </p:nvSpPr>
        <p:spPr bwMode="auto">
          <a:xfrm rot="2997725">
            <a:off x="7465218" y="4348957"/>
            <a:ext cx="976313" cy="527050"/>
          </a:xfrm>
          <a:prstGeom prst="rightArrow">
            <a:avLst>
              <a:gd name="adj1" fmla="val 65000"/>
              <a:gd name="adj2" fmla="val 52535"/>
            </a:avLst>
          </a:prstGeom>
          <a:solidFill>
            <a:schemeClr val="accent6">
              <a:lumMod val="60000"/>
              <a:lumOff val="40000"/>
            </a:schemeClr>
          </a:solidFill>
          <a:ln w="9525">
            <a:solidFill>
              <a:srgbClr val="000000"/>
            </a:solidFill>
            <a:miter lim="800000"/>
            <a:headEnd/>
            <a:tailEnd/>
          </a:ln>
        </p:spPr>
        <p:txBody>
          <a:bodyPr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defRPr/>
            </a:pPr>
            <a:r>
              <a:rPr lang="zh-CN" altLang="en-US" sz="1400"/>
              <a:t>表述</a:t>
            </a:r>
            <a:endParaRPr lang="zh-CN" sz="1400">
              <a:latin typeface="Arial" pitchFamily="34" charset="0"/>
            </a:endParaRPr>
          </a:p>
        </p:txBody>
      </p:sp>
      <p:sp>
        <p:nvSpPr>
          <p:cNvPr id="19" name="AutoShape 8"/>
          <p:cNvSpPr>
            <a:spLocks noChangeArrowheads="1"/>
          </p:cNvSpPr>
          <p:nvPr/>
        </p:nvSpPr>
        <p:spPr bwMode="auto">
          <a:xfrm flipH="1">
            <a:off x="6534150" y="5195888"/>
            <a:ext cx="1087438" cy="523875"/>
          </a:xfrm>
          <a:prstGeom prst="rightArrow">
            <a:avLst>
              <a:gd name="adj1" fmla="val 65000"/>
              <a:gd name="adj2" fmla="val 52535"/>
            </a:avLst>
          </a:prstGeom>
          <a:solidFill>
            <a:schemeClr val="accent6">
              <a:lumMod val="60000"/>
              <a:lumOff val="40000"/>
            </a:schemeClr>
          </a:solidFill>
          <a:ln w="9525">
            <a:solidFill>
              <a:srgbClr val="000000"/>
            </a:solidFill>
            <a:miter lim="800000"/>
            <a:headEnd/>
            <a:tailEnd/>
          </a:ln>
        </p:spPr>
        <p:txBody>
          <a:bodyPr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defRPr/>
            </a:pPr>
            <a:r>
              <a:rPr lang="zh-CN" altLang="en-US" sz="1400" dirty="0" smtClean="0">
                <a:latin typeface="Arial" pitchFamily="34" charset="0"/>
              </a:rPr>
              <a:t>运用</a:t>
            </a:r>
            <a:endParaRPr lang="zh-CN" sz="1400" dirty="0">
              <a:latin typeface="Arial" pitchFamily="34" charset="0"/>
            </a:endParaRPr>
          </a:p>
        </p:txBody>
      </p:sp>
      <p:sp>
        <p:nvSpPr>
          <p:cNvPr id="20" name="AutoShape 10"/>
          <p:cNvSpPr>
            <a:spLocks noChangeArrowheads="1"/>
          </p:cNvSpPr>
          <p:nvPr/>
        </p:nvSpPr>
        <p:spPr bwMode="auto">
          <a:xfrm rot="19157384">
            <a:off x="5713413" y="4300538"/>
            <a:ext cx="946150" cy="657225"/>
          </a:xfrm>
          <a:prstGeom prst="rightArrow">
            <a:avLst>
              <a:gd name="adj1" fmla="val 65000"/>
              <a:gd name="adj2" fmla="val 35758"/>
            </a:avLst>
          </a:prstGeom>
          <a:solidFill>
            <a:schemeClr val="accent6">
              <a:lumMod val="60000"/>
              <a:lumOff val="40000"/>
            </a:schemeClr>
          </a:solidFill>
          <a:ln w="9525">
            <a:solidFill>
              <a:srgbClr val="000000"/>
            </a:solidFill>
            <a:miter lim="800000"/>
            <a:headEnd/>
            <a:tailEnd/>
          </a:ln>
        </p:spPr>
        <p:txBody>
          <a:bodyPr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defRPr/>
            </a:pPr>
            <a:r>
              <a:rPr lang="zh-CN" altLang="en-US" sz="1400"/>
              <a:t>阐释</a:t>
            </a:r>
            <a:endParaRPr lang="en-US" altLang="zh-CN" sz="1400"/>
          </a:p>
          <a:p>
            <a:pPr algn="ctr">
              <a:defRPr/>
            </a:pPr>
            <a:r>
              <a:rPr lang="zh-CN" altLang="en-US" sz="1400"/>
              <a:t>评估</a:t>
            </a:r>
            <a:endParaRPr lang="zh-CN" sz="1400">
              <a:latin typeface="Arial" pitchFamily="34" charset="0"/>
            </a:endParaRPr>
          </a:p>
        </p:txBody>
      </p:sp>
    </p:spTree>
    <p:extLst>
      <p:ext uri="{BB962C8B-B14F-4D97-AF65-F5344CB8AC3E}">
        <p14:creationId xmlns:p14="http://schemas.microsoft.com/office/powerpoint/2010/main" val="27231598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31"/>
          <p:cNvSpPr txBox="1">
            <a:spLocks noChangeArrowheads="1"/>
          </p:cNvSpPr>
          <p:nvPr/>
        </p:nvSpPr>
        <p:spPr bwMode="auto">
          <a:xfrm>
            <a:off x="2412976" y="1444612"/>
            <a:ext cx="6929438" cy="400050"/>
          </a:xfrm>
          <a:prstGeom prst="rect">
            <a:avLst/>
          </a:prstGeom>
          <a:noFill/>
          <a:ln w="9525">
            <a:noFill/>
            <a:miter lim="800000"/>
            <a:headEnd/>
            <a:tailEnd/>
          </a:ln>
        </p:spPr>
        <p:txBody>
          <a:bodyPr>
            <a:spAutoFit/>
          </a:bodyPr>
          <a:lstStyle/>
          <a:p>
            <a:pPr algn="ctr"/>
            <a:r>
              <a:rPr lang="zh-CN" altLang="en-US" sz="2000" dirty="0" smtClean="0">
                <a:latin typeface="华文中宋" pitchFamily="2" charset="-122"/>
                <a:ea typeface="华文中宋" pitchFamily="2" charset="-122"/>
              </a:rPr>
              <a:t>实践中的数学素养模型</a:t>
            </a:r>
            <a:endParaRPr lang="en-AU" altLang="zh-CN" sz="2000" dirty="0">
              <a:latin typeface="华文中宋" pitchFamily="2" charset="-122"/>
              <a:ea typeface="华文中宋" pitchFamily="2" charset="-122"/>
            </a:endParaRPr>
          </a:p>
        </p:txBody>
      </p:sp>
      <p:sp>
        <p:nvSpPr>
          <p:cNvPr id="3" name="Rounded Rectangle 24"/>
          <p:cNvSpPr/>
          <p:nvPr/>
        </p:nvSpPr>
        <p:spPr>
          <a:xfrm>
            <a:off x="3270250" y="2659063"/>
            <a:ext cx="1785938" cy="785812"/>
          </a:xfrm>
          <a:prstGeom prst="roundRect">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b="1" dirty="0" smtClean="0">
                <a:solidFill>
                  <a:srgbClr val="C00000"/>
                </a:solidFill>
              </a:rPr>
              <a:t>情境中</a:t>
            </a:r>
            <a:r>
              <a:rPr lang="zh-CN" altLang="en-US" dirty="0" smtClean="0">
                <a:solidFill>
                  <a:schemeClr val="tx1"/>
                </a:solidFill>
              </a:rPr>
              <a:t>的问题</a:t>
            </a:r>
            <a:endParaRPr lang="en-AU" dirty="0">
              <a:solidFill>
                <a:schemeClr val="tx1"/>
              </a:solidFill>
            </a:endParaRPr>
          </a:p>
        </p:txBody>
      </p:sp>
      <p:sp>
        <p:nvSpPr>
          <p:cNvPr id="4" name="Rounded Rectangle 25"/>
          <p:cNvSpPr/>
          <p:nvPr/>
        </p:nvSpPr>
        <p:spPr>
          <a:xfrm>
            <a:off x="3270250" y="3873500"/>
            <a:ext cx="1785938" cy="785813"/>
          </a:xfrm>
          <a:prstGeom prst="roundRect">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b="1" dirty="0" smtClean="0">
                <a:solidFill>
                  <a:srgbClr val="C00000"/>
                </a:solidFill>
              </a:rPr>
              <a:t>情境中</a:t>
            </a:r>
            <a:r>
              <a:rPr lang="zh-CN" altLang="en-US" dirty="0" smtClean="0">
                <a:solidFill>
                  <a:schemeClr val="tx1"/>
                </a:solidFill>
              </a:rPr>
              <a:t>的结果</a:t>
            </a:r>
            <a:endParaRPr lang="en-AU" dirty="0">
              <a:solidFill>
                <a:schemeClr val="tx1"/>
              </a:solidFill>
            </a:endParaRPr>
          </a:p>
        </p:txBody>
      </p:sp>
      <p:sp>
        <p:nvSpPr>
          <p:cNvPr id="5" name="Rounded Rectangle 26"/>
          <p:cNvSpPr/>
          <p:nvPr/>
        </p:nvSpPr>
        <p:spPr>
          <a:xfrm>
            <a:off x="6413500" y="2659063"/>
            <a:ext cx="1785938" cy="785812"/>
          </a:xfrm>
          <a:prstGeom prst="roundRect">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dirty="0" smtClean="0">
                <a:solidFill>
                  <a:schemeClr val="tx1"/>
                </a:solidFill>
              </a:rPr>
              <a:t>数学问题</a:t>
            </a:r>
            <a:endParaRPr lang="en-AU" dirty="0">
              <a:solidFill>
                <a:schemeClr val="tx1"/>
              </a:solidFill>
            </a:endParaRPr>
          </a:p>
        </p:txBody>
      </p:sp>
      <p:sp>
        <p:nvSpPr>
          <p:cNvPr id="6" name="Rounded Rectangle 27"/>
          <p:cNvSpPr/>
          <p:nvPr/>
        </p:nvSpPr>
        <p:spPr>
          <a:xfrm>
            <a:off x="6413500" y="3873500"/>
            <a:ext cx="1785938" cy="785813"/>
          </a:xfrm>
          <a:prstGeom prst="roundRect">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dirty="0" smtClean="0">
                <a:solidFill>
                  <a:schemeClr val="tx1"/>
                </a:solidFill>
              </a:rPr>
              <a:t>数学结果</a:t>
            </a:r>
            <a:endParaRPr lang="en-AU" dirty="0">
              <a:solidFill>
                <a:schemeClr val="tx1"/>
              </a:solidFill>
            </a:endParaRPr>
          </a:p>
        </p:txBody>
      </p:sp>
      <p:cxnSp>
        <p:nvCxnSpPr>
          <p:cNvPr id="7" name="Straight Connector 43"/>
          <p:cNvCxnSpPr/>
          <p:nvPr/>
        </p:nvCxnSpPr>
        <p:spPr>
          <a:xfrm>
            <a:off x="5750695" y="1861138"/>
            <a:ext cx="0" cy="3243288"/>
          </a:xfrm>
          <a:prstGeom prst="line">
            <a:avLst/>
          </a:prstGeom>
          <a:ln w="28575">
            <a:solidFill>
              <a:srgbClr val="0070C0"/>
            </a:solidFill>
            <a:prstDash val="dash"/>
          </a:ln>
        </p:spPr>
        <p:style>
          <a:lnRef idx="1">
            <a:schemeClr val="accent1"/>
          </a:lnRef>
          <a:fillRef idx="0">
            <a:schemeClr val="accent1"/>
          </a:fillRef>
          <a:effectRef idx="0">
            <a:schemeClr val="accent1"/>
          </a:effectRef>
          <a:fontRef idx="minor">
            <a:schemeClr val="tx1"/>
          </a:fontRef>
        </p:style>
      </p:cxnSp>
      <p:sp>
        <p:nvSpPr>
          <p:cNvPr id="8" name="TextBox 45"/>
          <p:cNvSpPr txBox="1">
            <a:spLocks noChangeArrowheads="1"/>
          </p:cNvSpPr>
          <p:nvPr/>
        </p:nvSpPr>
        <p:spPr bwMode="auto">
          <a:xfrm>
            <a:off x="1841500" y="2217738"/>
            <a:ext cx="1428750" cy="369887"/>
          </a:xfrm>
          <a:prstGeom prst="rect">
            <a:avLst/>
          </a:prstGeom>
          <a:noFill/>
          <a:ln w="9525">
            <a:noFill/>
            <a:miter lim="800000"/>
            <a:headEnd/>
            <a:tailEnd/>
          </a:ln>
        </p:spPr>
        <p:txBody>
          <a:bodyPr>
            <a:spAutoFit/>
          </a:bodyPr>
          <a:lstStyle/>
          <a:p>
            <a:r>
              <a:rPr lang="zh-CN" altLang="en-US" dirty="0" smtClean="0"/>
              <a:t>现实世界</a:t>
            </a:r>
            <a:endParaRPr lang="en-AU" altLang="zh-CN" dirty="0"/>
          </a:p>
        </p:txBody>
      </p:sp>
      <p:sp>
        <p:nvSpPr>
          <p:cNvPr id="9" name="TextBox 46"/>
          <p:cNvSpPr txBox="1">
            <a:spLocks noChangeArrowheads="1"/>
          </p:cNvSpPr>
          <p:nvPr/>
        </p:nvSpPr>
        <p:spPr bwMode="auto">
          <a:xfrm>
            <a:off x="7770813" y="2230438"/>
            <a:ext cx="2214562" cy="369887"/>
          </a:xfrm>
          <a:prstGeom prst="rect">
            <a:avLst/>
          </a:prstGeom>
          <a:noFill/>
          <a:ln w="9525">
            <a:noFill/>
            <a:miter lim="800000"/>
            <a:headEnd/>
            <a:tailEnd/>
          </a:ln>
        </p:spPr>
        <p:txBody>
          <a:bodyPr>
            <a:spAutoFit/>
          </a:bodyPr>
          <a:lstStyle/>
          <a:p>
            <a:pPr algn="ctr"/>
            <a:r>
              <a:rPr lang="zh-CN" altLang="en-US" dirty="0" smtClean="0"/>
              <a:t>数学世界</a:t>
            </a:r>
            <a:endParaRPr lang="en-AU" altLang="zh-CN" dirty="0"/>
          </a:p>
        </p:txBody>
      </p:sp>
      <p:sp>
        <p:nvSpPr>
          <p:cNvPr id="10" name="TextBox 57"/>
          <p:cNvSpPr txBox="1"/>
          <p:nvPr/>
        </p:nvSpPr>
        <p:spPr>
          <a:xfrm>
            <a:off x="5341938" y="4270375"/>
            <a:ext cx="1000125" cy="261610"/>
          </a:xfrm>
          <a:prstGeom prst="rect">
            <a:avLst/>
          </a:prstGeom>
          <a:solidFill>
            <a:schemeClr val="bg1">
              <a:alpha val="70000"/>
            </a:schemeClr>
          </a:solidFill>
        </p:spPr>
        <p:txBody>
          <a:bodyPr>
            <a:spAutoFit/>
          </a:bodyPr>
          <a:lstStyle/>
          <a:p>
            <a:pPr algn="ctr">
              <a:defRPr/>
            </a:pPr>
            <a:r>
              <a:rPr lang="zh-CN" altLang="en-US" sz="1100" dirty="0" smtClean="0">
                <a:solidFill>
                  <a:schemeClr val="accent6"/>
                </a:solidFill>
              </a:rPr>
              <a:t>解释结果</a:t>
            </a:r>
            <a:endParaRPr lang="en-AU" sz="1100" dirty="0">
              <a:solidFill>
                <a:schemeClr val="accent6"/>
              </a:solidFill>
            </a:endParaRPr>
          </a:p>
        </p:txBody>
      </p:sp>
      <p:sp>
        <p:nvSpPr>
          <p:cNvPr id="11" name="TextBox 59"/>
          <p:cNvSpPr txBox="1">
            <a:spLocks noChangeArrowheads="1"/>
          </p:cNvSpPr>
          <p:nvPr/>
        </p:nvSpPr>
        <p:spPr bwMode="auto">
          <a:xfrm>
            <a:off x="7413625" y="3522663"/>
            <a:ext cx="928688" cy="261610"/>
          </a:xfrm>
          <a:prstGeom prst="rect">
            <a:avLst/>
          </a:prstGeom>
          <a:solidFill>
            <a:schemeClr val="bg1">
              <a:alpha val="70195"/>
            </a:schemeClr>
          </a:solidFill>
          <a:ln w="9525">
            <a:noFill/>
            <a:miter lim="800000"/>
            <a:headEnd/>
            <a:tailEnd/>
          </a:ln>
        </p:spPr>
        <p:txBody>
          <a:bodyPr>
            <a:spAutoFit/>
          </a:bodyPr>
          <a:lstStyle/>
          <a:p>
            <a:r>
              <a:rPr lang="zh-CN" altLang="en-US" sz="1100" dirty="0" smtClean="0"/>
              <a:t>运用数学</a:t>
            </a:r>
            <a:endParaRPr lang="en-AU" altLang="zh-CN" sz="1100" dirty="0"/>
          </a:p>
        </p:txBody>
      </p:sp>
      <p:sp>
        <p:nvSpPr>
          <p:cNvPr id="12" name="TextBox 60"/>
          <p:cNvSpPr txBox="1"/>
          <p:nvPr/>
        </p:nvSpPr>
        <p:spPr>
          <a:xfrm>
            <a:off x="5199063" y="2698750"/>
            <a:ext cx="1071562" cy="253916"/>
          </a:xfrm>
          <a:prstGeom prst="rect">
            <a:avLst/>
          </a:prstGeom>
          <a:solidFill>
            <a:schemeClr val="bg1">
              <a:alpha val="70000"/>
            </a:schemeClr>
          </a:solidFill>
        </p:spPr>
        <p:txBody>
          <a:bodyPr>
            <a:spAutoFit/>
          </a:bodyPr>
          <a:lstStyle/>
          <a:p>
            <a:pPr algn="ctr">
              <a:defRPr/>
            </a:pPr>
            <a:r>
              <a:rPr lang="zh-CN" altLang="en-US" sz="1050" dirty="0" smtClean="0">
                <a:solidFill>
                  <a:schemeClr val="accent6"/>
                </a:solidFill>
              </a:rPr>
              <a:t>形式化为模型</a:t>
            </a:r>
            <a:endParaRPr lang="en-AU" sz="1050" dirty="0">
              <a:solidFill>
                <a:schemeClr val="accent6"/>
              </a:solidFill>
            </a:endParaRPr>
          </a:p>
        </p:txBody>
      </p:sp>
      <p:sp>
        <p:nvSpPr>
          <p:cNvPr id="13" name="TextBox 61"/>
          <p:cNvSpPr txBox="1">
            <a:spLocks noChangeArrowheads="1"/>
          </p:cNvSpPr>
          <p:nvPr/>
        </p:nvSpPr>
        <p:spPr bwMode="auto">
          <a:xfrm>
            <a:off x="3362325" y="3516313"/>
            <a:ext cx="928688" cy="261610"/>
          </a:xfrm>
          <a:prstGeom prst="rect">
            <a:avLst/>
          </a:prstGeom>
          <a:solidFill>
            <a:schemeClr val="bg1">
              <a:alpha val="70195"/>
            </a:schemeClr>
          </a:solidFill>
          <a:ln w="9525">
            <a:noFill/>
            <a:miter lim="800000"/>
            <a:headEnd/>
            <a:tailEnd/>
          </a:ln>
        </p:spPr>
        <p:txBody>
          <a:bodyPr>
            <a:spAutoFit/>
          </a:bodyPr>
          <a:lstStyle/>
          <a:p>
            <a:r>
              <a:rPr lang="zh-CN" altLang="en-US" sz="1100" dirty="0"/>
              <a:t>确认</a:t>
            </a:r>
            <a:r>
              <a:rPr lang="zh-CN" altLang="en-US" sz="1100" dirty="0" smtClean="0"/>
              <a:t>有效</a:t>
            </a:r>
            <a:endParaRPr lang="en-AU" altLang="zh-CN" sz="1100" dirty="0"/>
          </a:p>
        </p:txBody>
      </p:sp>
      <p:sp>
        <p:nvSpPr>
          <p:cNvPr id="14" name="Right Arrow 42"/>
          <p:cNvSpPr/>
          <p:nvPr/>
        </p:nvSpPr>
        <p:spPr>
          <a:xfrm>
            <a:off x="5313363" y="3016250"/>
            <a:ext cx="928687" cy="214313"/>
          </a:xfrm>
          <a:prstGeom prst="rightArrow">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AU" dirty="0"/>
          </a:p>
        </p:txBody>
      </p:sp>
      <p:sp>
        <p:nvSpPr>
          <p:cNvPr id="15" name="Right Arrow 44"/>
          <p:cNvSpPr/>
          <p:nvPr/>
        </p:nvSpPr>
        <p:spPr>
          <a:xfrm rot="10800000">
            <a:off x="5313363" y="4016375"/>
            <a:ext cx="928687" cy="214313"/>
          </a:xfrm>
          <a:prstGeom prst="rightArrow">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AU" dirty="0"/>
          </a:p>
        </p:txBody>
      </p:sp>
      <p:sp>
        <p:nvSpPr>
          <p:cNvPr id="16" name="Right Arrow 47"/>
          <p:cNvSpPr/>
          <p:nvPr/>
        </p:nvSpPr>
        <p:spPr>
          <a:xfrm rot="16200000">
            <a:off x="4049713" y="3549650"/>
            <a:ext cx="357187" cy="214313"/>
          </a:xfrm>
          <a:prstGeom prst="rightArrow">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AU" dirty="0"/>
          </a:p>
        </p:txBody>
      </p:sp>
      <p:sp>
        <p:nvSpPr>
          <p:cNvPr id="17" name="Right Arrow 48"/>
          <p:cNvSpPr/>
          <p:nvPr/>
        </p:nvSpPr>
        <p:spPr>
          <a:xfrm rot="5400000">
            <a:off x="7124700" y="3559176"/>
            <a:ext cx="357187" cy="214312"/>
          </a:xfrm>
          <a:prstGeom prst="rightArrow">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AU" dirty="0"/>
          </a:p>
        </p:txBody>
      </p:sp>
      <p:cxnSp>
        <p:nvCxnSpPr>
          <p:cNvPr id="18" name="Straight Connector 52"/>
          <p:cNvCxnSpPr/>
          <p:nvPr/>
        </p:nvCxnSpPr>
        <p:spPr>
          <a:xfrm>
            <a:off x="1698625" y="1873250"/>
            <a:ext cx="8286750" cy="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9" name="Straight Connector 45"/>
          <p:cNvCxnSpPr/>
          <p:nvPr/>
        </p:nvCxnSpPr>
        <p:spPr>
          <a:xfrm>
            <a:off x="1698654" y="5087950"/>
            <a:ext cx="8286750" cy="0"/>
          </a:xfrm>
          <a:prstGeom prst="line">
            <a:avLst/>
          </a:prstGeom>
          <a:ln w="254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305568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1981200" y="557213"/>
            <a:ext cx="8480854" cy="1503362"/>
          </a:xfrm>
        </p:spPr>
        <p:txBody>
          <a:bodyPr>
            <a:normAutofit/>
          </a:bodyPr>
          <a:lstStyle/>
          <a:p>
            <a:pPr>
              <a:lnSpc>
                <a:spcPct val="120000"/>
              </a:lnSpc>
            </a:pPr>
            <a:r>
              <a:rPr lang="zh-CN" altLang="en-US" b="1" dirty="0">
                <a:ea typeface="仿宋_GB2312" pitchFamily="49" charset="-122"/>
              </a:rPr>
              <a:t>关注学生解决实际问题时所面临的</a:t>
            </a:r>
            <a:r>
              <a:rPr lang="zh-CN" altLang="en-US" b="1" dirty="0" smtClean="0">
                <a:solidFill>
                  <a:srgbClr val="C00000"/>
                </a:solidFill>
                <a:ea typeface="仿宋_GB2312" pitchFamily="49" charset="-122"/>
              </a:rPr>
              <a:t>情境</a:t>
            </a:r>
            <a:endParaRPr lang="zh-CN" altLang="en-US" sz="3200" b="1" dirty="0">
              <a:ea typeface="仿宋_GB2312" pitchFamily="49" charset="-122"/>
            </a:endParaRPr>
          </a:p>
        </p:txBody>
      </p:sp>
      <p:sp>
        <p:nvSpPr>
          <p:cNvPr id="27651" name="Rectangle 3"/>
          <p:cNvSpPr>
            <a:spLocks noGrp="1" noChangeArrowheads="1"/>
          </p:cNvSpPr>
          <p:nvPr>
            <p:ph type="body" idx="4294967295"/>
          </p:nvPr>
        </p:nvSpPr>
        <p:spPr>
          <a:xfrm>
            <a:off x="1847851" y="2276475"/>
            <a:ext cx="8435975" cy="4281488"/>
          </a:xfrm>
          <a:prstGeom prst="rect">
            <a:avLst/>
          </a:prstGeom>
        </p:spPr>
        <p:txBody>
          <a:bodyPr/>
          <a:lstStyle/>
          <a:p>
            <a:pPr>
              <a:lnSpc>
                <a:spcPct val="150000"/>
              </a:lnSpc>
              <a:buFontTx/>
              <a:buNone/>
            </a:pPr>
            <a:r>
              <a:rPr lang="en-US" altLang="zh-CN" sz="2400" dirty="0">
                <a:latin typeface="华文细黑" panose="02010600040101010101" pitchFamily="2" charset="-122"/>
                <a:ea typeface="华文细黑" panose="02010600040101010101" pitchFamily="2" charset="-122"/>
              </a:rPr>
              <a:t>                </a:t>
            </a:r>
            <a:r>
              <a:rPr lang="zh-CN" altLang="en-US" sz="2400" dirty="0">
                <a:latin typeface="华文细黑" panose="02010600040101010101" pitchFamily="2" charset="-122"/>
                <a:ea typeface="华文细黑" panose="02010600040101010101" pitchFamily="2" charset="-122"/>
              </a:rPr>
              <a:t>东亚的数学教育强调基础的重要性，在中国大陆，“基本知识和基本技能”的教学尤其置于突出的地位。中国的数学课堂强调数学学科知识的系统建构，通过多角度理解知识、有层次推进让学生掌握基础知识和基本技能是中国传统数学教学的优势所在。但是学生解决实际问题中应用数学的能力缺乏，已经成为一个备受关注的严峻问题。 </a:t>
            </a:r>
          </a:p>
        </p:txBody>
      </p:sp>
    </p:spTree>
    <p:extLst>
      <p:ext uri="{BB962C8B-B14F-4D97-AF65-F5344CB8AC3E}">
        <p14:creationId xmlns:p14="http://schemas.microsoft.com/office/powerpoint/2010/main" val="212352458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body" sz="half" idx="1"/>
          </p:nvPr>
        </p:nvSpPr>
        <p:spPr>
          <a:xfrm>
            <a:off x="1321765" y="1714244"/>
            <a:ext cx="6408738" cy="3380945"/>
          </a:xfrm>
          <a:solidFill>
            <a:schemeClr val="accent1">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a:lnSpc>
                <a:spcPct val="130000"/>
              </a:lnSpc>
            </a:pPr>
            <a:r>
              <a:rPr lang="zh-CN" altLang="en-US" dirty="0">
                <a:latin typeface="华文细黑" panose="02010600040101010101" pitchFamily="2" charset="-122"/>
                <a:ea typeface="华文细黑" panose="02010600040101010101" pitchFamily="2" charset="-122"/>
              </a:rPr>
              <a:t>问题①：在△</a:t>
            </a:r>
            <a:r>
              <a:rPr lang="en-US" altLang="zh-CN" dirty="0">
                <a:latin typeface="华文细黑" panose="02010600040101010101" pitchFamily="2" charset="-122"/>
                <a:ea typeface="华文细黑" panose="02010600040101010101" pitchFamily="2" charset="-122"/>
              </a:rPr>
              <a:t>ABC</a:t>
            </a:r>
            <a:r>
              <a:rPr lang="zh-CN" altLang="en-US" dirty="0">
                <a:latin typeface="华文细黑" panose="02010600040101010101" pitchFamily="2" charset="-122"/>
                <a:ea typeface="华文细黑" panose="02010600040101010101" pitchFamily="2" charset="-122"/>
              </a:rPr>
              <a:t>中，∠</a:t>
            </a:r>
            <a:r>
              <a:rPr lang="en-US" altLang="zh-CN" dirty="0">
                <a:latin typeface="华文细黑" panose="02010600040101010101" pitchFamily="2" charset="-122"/>
                <a:ea typeface="华文细黑" panose="02010600040101010101" pitchFamily="2" charset="-122"/>
              </a:rPr>
              <a:t>A</a:t>
            </a:r>
            <a:r>
              <a:rPr lang="zh-CN" altLang="en-US" dirty="0">
                <a:latin typeface="华文细黑" panose="02010600040101010101" pitchFamily="2" charset="-122"/>
                <a:ea typeface="华文细黑" panose="02010600040101010101" pitchFamily="2" charset="-122"/>
              </a:rPr>
              <a:t>＝</a:t>
            </a:r>
            <a:r>
              <a:rPr lang="en-US" altLang="zh-CN" dirty="0">
                <a:latin typeface="华文细黑" panose="02010600040101010101" pitchFamily="2" charset="-122"/>
                <a:ea typeface="华文细黑" panose="02010600040101010101" pitchFamily="2" charset="-122"/>
              </a:rPr>
              <a:t>80°</a:t>
            </a:r>
            <a:r>
              <a:rPr lang="zh-CN" altLang="en-US" dirty="0">
                <a:latin typeface="华文细黑" panose="02010600040101010101" pitchFamily="2" charset="-122"/>
                <a:ea typeface="华文细黑" panose="02010600040101010101" pitchFamily="2" charset="-122"/>
              </a:rPr>
              <a:t>，∠</a:t>
            </a:r>
            <a:r>
              <a:rPr lang="en-US" altLang="zh-CN" dirty="0">
                <a:latin typeface="华文细黑" panose="02010600040101010101" pitchFamily="2" charset="-122"/>
                <a:ea typeface="华文细黑" panose="02010600040101010101" pitchFamily="2" charset="-122"/>
              </a:rPr>
              <a:t>B</a:t>
            </a:r>
            <a:r>
              <a:rPr lang="zh-CN" altLang="en-US" dirty="0">
                <a:latin typeface="华文细黑" panose="02010600040101010101" pitchFamily="2" charset="-122"/>
                <a:ea typeface="华文细黑" panose="02010600040101010101" pitchFamily="2" charset="-122"/>
              </a:rPr>
              <a:t>＝</a:t>
            </a:r>
            <a:r>
              <a:rPr lang="en-US" altLang="zh-CN" dirty="0">
                <a:latin typeface="华文细黑" panose="02010600040101010101" pitchFamily="2" charset="-122"/>
                <a:ea typeface="华文细黑" panose="02010600040101010101" pitchFamily="2" charset="-122"/>
              </a:rPr>
              <a:t>68°</a:t>
            </a:r>
            <a:r>
              <a:rPr lang="zh-CN" altLang="en-US" dirty="0">
                <a:latin typeface="华文细黑" panose="02010600040101010101" pitchFamily="2" charset="-122"/>
                <a:ea typeface="华文细黑" panose="02010600040101010101" pitchFamily="2" charset="-122"/>
              </a:rPr>
              <a:t>，∠</a:t>
            </a:r>
            <a:r>
              <a:rPr lang="en-US" altLang="zh-CN" dirty="0">
                <a:latin typeface="华文细黑" panose="02010600040101010101" pitchFamily="2" charset="-122"/>
                <a:ea typeface="华文细黑" panose="02010600040101010101" pitchFamily="2" charset="-122"/>
              </a:rPr>
              <a:t>C</a:t>
            </a:r>
            <a:r>
              <a:rPr lang="zh-CN" altLang="en-US" dirty="0">
                <a:latin typeface="华文细黑" panose="02010600040101010101" pitchFamily="2" charset="-122"/>
                <a:ea typeface="华文细黑" panose="02010600040101010101" pitchFamily="2" charset="-122"/>
              </a:rPr>
              <a:t>＝</a:t>
            </a:r>
            <a:r>
              <a:rPr lang="en-US" altLang="zh-CN" dirty="0">
                <a:latin typeface="华文细黑" panose="02010600040101010101" pitchFamily="2" charset="-122"/>
                <a:ea typeface="华文细黑" panose="02010600040101010101" pitchFamily="2" charset="-122"/>
              </a:rPr>
              <a:t>32°</a:t>
            </a:r>
            <a:r>
              <a:rPr lang="zh-CN" altLang="en-US" dirty="0">
                <a:latin typeface="华文细黑" panose="02010600040101010101" pitchFamily="2" charset="-122"/>
                <a:ea typeface="华文细黑" panose="02010600040101010101" pitchFamily="2" charset="-122"/>
              </a:rPr>
              <a:t>，问此三角形中哪条边最长？哪条边最短？</a:t>
            </a:r>
          </a:p>
          <a:p>
            <a:pPr>
              <a:lnSpc>
                <a:spcPct val="130000"/>
              </a:lnSpc>
            </a:pPr>
            <a:r>
              <a:rPr lang="zh-CN" altLang="en-US" dirty="0">
                <a:latin typeface="华文细黑" panose="02010600040101010101" pitchFamily="2" charset="-122"/>
                <a:ea typeface="华文细黑" panose="02010600040101010101" pitchFamily="2" charset="-122"/>
              </a:rPr>
              <a:t>问题②：建筑中的屋顶人字架之间的角等于</a:t>
            </a:r>
            <a:r>
              <a:rPr lang="en-US" altLang="zh-CN" dirty="0">
                <a:latin typeface="华文细黑" panose="02010600040101010101" pitchFamily="2" charset="-122"/>
                <a:ea typeface="华文细黑" panose="02010600040101010101" pitchFamily="2" charset="-122"/>
              </a:rPr>
              <a:t>80°</a:t>
            </a:r>
            <a:r>
              <a:rPr lang="zh-CN" altLang="en-US" dirty="0">
                <a:latin typeface="华文细黑" panose="02010600040101010101" pitchFamily="2" charset="-122"/>
                <a:ea typeface="华文细黑" panose="02010600040101010101" pitchFamily="2" charset="-122"/>
              </a:rPr>
              <a:t>，人字架与房屋侧面上层的水平圆木之间的每个角均为</a:t>
            </a:r>
            <a:r>
              <a:rPr lang="en-US" altLang="zh-CN" dirty="0">
                <a:latin typeface="华文细黑" panose="02010600040101010101" pitchFamily="2" charset="-122"/>
                <a:ea typeface="华文细黑" panose="02010600040101010101" pitchFamily="2" charset="-122"/>
              </a:rPr>
              <a:t>50°</a:t>
            </a:r>
            <a:r>
              <a:rPr lang="zh-CN" altLang="en-US" dirty="0">
                <a:latin typeface="华文细黑" panose="02010600040101010101" pitchFamily="2" charset="-122"/>
                <a:ea typeface="华文细黑" panose="02010600040101010101" pitchFamily="2" charset="-122"/>
              </a:rPr>
              <a:t>，现有长度不停的木板，问哪儿需要用较长的木板？是与人字架平行的屋顶盖板呢，还是与房屋水平圆木平行的侧面壁板呢？</a:t>
            </a:r>
          </a:p>
        </p:txBody>
      </p:sp>
      <p:grpSp>
        <p:nvGrpSpPr>
          <p:cNvPr id="3084" name="Group 12"/>
          <p:cNvGrpSpPr>
            <a:grpSpLocks/>
          </p:cNvGrpSpPr>
          <p:nvPr/>
        </p:nvGrpSpPr>
        <p:grpSpPr bwMode="auto">
          <a:xfrm>
            <a:off x="8338966" y="1885479"/>
            <a:ext cx="2089150" cy="1590675"/>
            <a:chOff x="3833" y="663"/>
            <a:chExt cx="1678" cy="1002"/>
          </a:xfrm>
        </p:grpSpPr>
        <p:sp>
          <p:nvSpPr>
            <p:cNvPr id="3076" name="AutoShape 4"/>
            <p:cNvSpPr>
              <a:spLocks noChangeArrowheads="1"/>
            </p:cNvSpPr>
            <p:nvPr/>
          </p:nvSpPr>
          <p:spPr bwMode="auto">
            <a:xfrm>
              <a:off x="4060" y="890"/>
              <a:ext cx="1179" cy="589"/>
            </a:xfrm>
            <a:prstGeom prst="triangle">
              <a:avLst>
                <a:gd name="adj" fmla="val 78796"/>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077" name="Text Box 5"/>
            <p:cNvSpPr txBox="1">
              <a:spLocks noChangeArrowheads="1"/>
            </p:cNvSpPr>
            <p:nvPr/>
          </p:nvSpPr>
          <p:spPr bwMode="auto">
            <a:xfrm>
              <a:off x="5193" y="1434"/>
              <a:ext cx="318"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zh-CN"/>
                <a:t>A</a:t>
              </a:r>
            </a:p>
          </p:txBody>
        </p:sp>
        <p:sp>
          <p:nvSpPr>
            <p:cNvPr id="3078" name="Text Box 6"/>
            <p:cNvSpPr txBox="1">
              <a:spLocks noChangeArrowheads="1"/>
            </p:cNvSpPr>
            <p:nvPr/>
          </p:nvSpPr>
          <p:spPr bwMode="auto">
            <a:xfrm>
              <a:off x="4876" y="663"/>
              <a:ext cx="318"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zh-CN"/>
                <a:t>B</a:t>
              </a:r>
            </a:p>
          </p:txBody>
        </p:sp>
        <p:sp>
          <p:nvSpPr>
            <p:cNvPr id="3079" name="Text Box 7"/>
            <p:cNvSpPr txBox="1">
              <a:spLocks noChangeArrowheads="1"/>
            </p:cNvSpPr>
            <p:nvPr/>
          </p:nvSpPr>
          <p:spPr bwMode="auto">
            <a:xfrm>
              <a:off x="3833" y="1389"/>
              <a:ext cx="318"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zh-CN"/>
                <a:t>C</a:t>
              </a:r>
            </a:p>
          </p:txBody>
        </p:sp>
      </p:grpSp>
      <p:pic>
        <p:nvPicPr>
          <p:cNvPr id="3081" name="Picture 9"/>
          <p:cNvPicPr>
            <a:picLocks noGrp="1" noChangeAspect="1" noChangeArrowheads="1"/>
          </p:cNvPicPr>
          <p:nvPr>
            <p:ph sz="half" idx="2"/>
          </p:nvPr>
        </p:nvPicPr>
        <p:blipFill>
          <a:blip r:embed="rId2">
            <a:lum bright="-6000"/>
            <a:grayscl/>
            <a:biLevel thresh="50000"/>
            <a:extLst>
              <a:ext uri="{28A0092B-C50C-407E-A947-70E740481C1C}">
                <a14:useLocalDpi xmlns:a14="http://schemas.microsoft.com/office/drawing/2010/main" val="0"/>
              </a:ext>
            </a:extLst>
          </a:blip>
          <a:srcRect/>
          <a:stretch>
            <a:fillRect/>
          </a:stretch>
        </p:blipFill>
        <p:spPr>
          <a:xfrm>
            <a:off x="8338966" y="3684440"/>
            <a:ext cx="2411412" cy="1506537"/>
          </a:xfrm>
          <a:noFill/>
          <a:ln/>
        </p:spPr>
      </p:pic>
      <p:sp>
        <p:nvSpPr>
          <p:cNvPr id="3087" name="Text Box 15"/>
          <p:cNvSpPr txBox="1">
            <a:spLocks noChangeArrowheads="1"/>
          </p:cNvSpPr>
          <p:nvPr/>
        </p:nvSpPr>
        <p:spPr bwMode="auto">
          <a:xfrm>
            <a:off x="140516" y="826048"/>
            <a:ext cx="806450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zh-CN" altLang="en-US" sz="2800" dirty="0" smtClean="0">
                <a:ea typeface="华文新魏" panose="02010800040101010101" pitchFamily="2" charset="-122"/>
              </a:rPr>
              <a:t>问题解决</a:t>
            </a:r>
            <a:r>
              <a:rPr lang="zh-CN" altLang="en-US" sz="2800" dirty="0">
                <a:ea typeface="华文新魏" panose="02010800040101010101" pitchFamily="2" charset="-122"/>
              </a:rPr>
              <a:t>中</a:t>
            </a:r>
            <a:r>
              <a:rPr lang="zh-CN" altLang="en-US" sz="2800" dirty="0" smtClean="0">
                <a:ea typeface="华文新魏" panose="02010800040101010101" pitchFamily="2" charset="-122"/>
              </a:rPr>
              <a:t>的</a:t>
            </a:r>
            <a:r>
              <a:rPr lang="zh-CN" altLang="en-US" sz="2800" b="1" dirty="0" smtClean="0">
                <a:solidFill>
                  <a:srgbClr val="C00000"/>
                </a:solidFill>
                <a:ea typeface="华文新魏" panose="02010800040101010101" pitchFamily="2" charset="-122"/>
              </a:rPr>
              <a:t>情境“干扰”</a:t>
            </a:r>
            <a:r>
              <a:rPr lang="zh-CN" altLang="en-US" sz="2800" dirty="0">
                <a:ea typeface="华文新魏" panose="02010800040101010101" pitchFamily="2" charset="-122"/>
              </a:rPr>
              <a:t>现象</a:t>
            </a:r>
          </a:p>
        </p:txBody>
      </p:sp>
      <p:sp>
        <p:nvSpPr>
          <p:cNvPr id="2" name="矩形 1"/>
          <p:cNvSpPr/>
          <p:nvPr/>
        </p:nvSpPr>
        <p:spPr>
          <a:xfrm>
            <a:off x="1478134" y="5334580"/>
            <a:ext cx="6096000" cy="867930"/>
          </a:xfrm>
          <a:prstGeom prst="rect">
            <a:avLst/>
          </a:prstGeom>
        </p:spPr>
        <p:txBody>
          <a:bodyPr>
            <a:spAutoFit/>
          </a:bodyPr>
          <a:lstStyle/>
          <a:p>
            <a:pPr>
              <a:lnSpc>
                <a:spcPct val="140000"/>
              </a:lnSpc>
            </a:pPr>
            <a:r>
              <a:rPr lang="zh-CN" altLang="en-US" b="1" dirty="0">
                <a:solidFill>
                  <a:srgbClr val="002060"/>
                </a:solidFill>
                <a:latin typeface="华文细黑" panose="02010600040101010101" pitchFamily="2" charset="-122"/>
                <a:ea typeface="华文细黑" panose="02010600040101010101" pitchFamily="2" charset="-122"/>
              </a:rPr>
              <a:t>结论：许多学生能顺利解答问题①、却不能用同样方法解决问题②。</a:t>
            </a:r>
          </a:p>
        </p:txBody>
      </p:sp>
    </p:spTree>
    <p:extLst>
      <p:ext uri="{BB962C8B-B14F-4D97-AF65-F5344CB8AC3E}">
        <p14:creationId xmlns:p14="http://schemas.microsoft.com/office/powerpoint/2010/main" val="245775261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3"/>
          <p:cNvSpPr>
            <a:spLocks noGrp="1" noChangeArrowheads="1"/>
          </p:cNvSpPr>
          <p:nvPr>
            <p:ph type="body" sz="half" idx="1"/>
          </p:nvPr>
        </p:nvSpPr>
        <p:spPr>
          <a:xfrm>
            <a:off x="1774825" y="620713"/>
            <a:ext cx="8497888" cy="3167062"/>
          </a:xfrm>
        </p:spPr>
        <p:txBody>
          <a:bodyPr/>
          <a:lstStyle/>
          <a:p>
            <a:pPr>
              <a:lnSpc>
                <a:spcPct val="140000"/>
              </a:lnSpc>
            </a:pPr>
            <a:r>
              <a:rPr lang="zh-CN" altLang="en-US" dirty="0" smtClean="0">
                <a:latin typeface="华文细黑" panose="02010600040101010101" pitchFamily="2" charset="-122"/>
                <a:ea typeface="华文细黑" panose="02010600040101010101" pitchFamily="2" charset="-122"/>
              </a:rPr>
              <a:t>很多</a:t>
            </a:r>
            <a:r>
              <a:rPr lang="zh-CN" altLang="en-US" dirty="0">
                <a:latin typeface="华文细黑" panose="02010600040101010101" pitchFamily="2" charset="-122"/>
                <a:ea typeface="华文细黑" panose="02010600040101010101" pitchFamily="2" charset="-122"/>
              </a:rPr>
              <a:t>老师在教学实践中也发现，学生在解决实际问题时常常发生困难或错误，这主要是由于不善于从问题的内容中抽象出与有关知识相同的因素。为了克服</a:t>
            </a:r>
            <a:r>
              <a:rPr lang="zh-CN" altLang="en-US" dirty="0" smtClean="0">
                <a:latin typeface="华文细黑" panose="02010600040101010101" pitchFamily="2" charset="-122"/>
                <a:ea typeface="华文细黑" panose="02010600040101010101" pitchFamily="2" charset="-122"/>
              </a:rPr>
              <a:t>实际情境的</a:t>
            </a:r>
            <a:r>
              <a:rPr lang="zh-CN" altLang="en-US" dirty="0">
                <a:latin typeface="华文细黑" panose="02010600040101010101" pitchFamily="2" charset="-122"/>
                <a:ea typeface="华文细黑" panose="02010600040101010101" pitchFamily="2" charset="-122"/>
              </a:rPr>
              <a:t>这种消极影响，</a:t>
            </a:r>
            <a:r>
              <a:rPr lang="zh-CN" altLang="en-US" b="1" dirty="0">
                <a:solidFill>
                  <a:schemeClr val="accent6">
                    <a:lumMod val="50000"/>
                  </a:schemeClr>
                </a:solidFill>
                <a:latin typeface="华文细黑" panose="02010600040101010101" pitchFamily="2" charset="-122"/>
                <a:ea typeface="华文细黑" panose="02010600040101010101" pitchFamily="2" charset="-122"/>
              </a:rPr>
              <a:t>教学中常常采用一种逐步“隔离”方法剥离问题的</a:t>
            </a:r>
            <a:r>
              <a:rPr lang="zh-CN" altLang="en-US" b="1" dirty="0" smtClean="0">
                <a:solidFill>
                  <a:schemeClr val="accent6">
                    <a:lumMod val="50000"/>
                  </a:schemeClr>
                </a:solidFill>
                <a:latin typeface="华文细黑" panose="02010600040101010101" pitchFamily="2" charset="-122"/>
                <a:ea typeface="华文细黑" panose="02010600040101010101" pitchFamily="2" charset="-122"/>
              </a:rPr>
              <a:t>实际情境</a:t>
            </a:r>
            <a:r>
              <a:rPr lang="zh-CN" altLang="en-US" dirty="0" smtClean="0">
                <a:latin typeface="华文细黑" panose="02010600040101010101" pitchFamily="2" charset="-122"/>
                <a:ea typeface="华文细黑" panose="02010600040101010101" pitchFamily="2" charset="-122"/>
              </a:rPr>
              <a:t>，</a:t>
            </a:r>
            <a:r>
              <a:rPr lang="zh-CN" altLang="en-US" dirty="0">
                <a:latin typeface="华文细黑" panose="02010600040101010101" pitchFamily="2" charset="-122"/>
                <a:ea typeface="华文细黑" panose="02010600040101010101" pitchFamily="2" charset="-122"/>
              </a:rPr>
              <a:t>把问题②最终抽象为问题①从而解决。</a:t>
            </a:r>
          </a:p>
        </p:txBody>
      </p:sp>
      <p:pic>
        <p:nvPicPr>
          <p:cNvPr id="4100" name="Picture 4"/>
          <p:cNvPicPr>
            <a:picLocks noGrp="1" noChangeAspect="1" noChangeArrowheads="1"/>
          </p:cNvPicPr>
          <p:nvPr>
            <p:ph sz="half" idx="2"/>
          </p:nvPr>
        </p:nvPicPr>
        <p:blipFill>
          <a:blip r:embed="rId2">
            <a:lum bright="-12000"/>
            <a:grayscl/>
            <a:biLevel thresh="50000"/>
            <a:extLst>
              <a:ext uri="{28A0092B-C50C-407E-A947-70E740481C1C}">
                <a14:useLocalDpi xmlns:a14="http://schemas.microsoft.com/office/drawing/2010/main" val="0"/>
              </a:ext>
            </a:extLst>
          </a:blip>
          <a:srcRect/>
          <a:stretch>
            <a:fillRect/>
          </a:stretch>
        </p:blipFill>
        <p:spPr>
          <a:xfrm>
            <a:off x="3445883" y="2665413"/>
            <a:ext cx="5400675" cy="1122362"/>
          </a:xfrm>
          <a:noFill/>
          <a:ln>
            <a:solidFill>
              <a:schemeClr val="accent1"/>
            </a:solidFill>
          </a:ln>
          <a:scene3d>
            <a:camera prst="perspectiveFront"/>
            <a:lightRig rig="threePt" dir="t"/>
          </a:scene3d>
        </p:spPr>
      </p:pic>
      <p:sp>
        <p:nvSpPr>
          <p:cNvPr id="4103" name="Text Box 7"/>
          <p:cNvSpPr txBox="1">
            <a:spLocks noChangeArrowheads="1"/>
          </p:cNvSpPr>
          <p:nvPr/>
        </p:nvSpPr>
        <p:spPr bwMode="auto">
          <a:xfrm>
            <a:off x="1665631" y="4182677"/>
            <a:ext cx="8961180" cy="2462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20000"/>
              </a:lnSpc>
              <a:spcBef>
                <a:spcPct val="50000"/>
              </a:spcBef>
            </a:pPr>
            <a:r>
              <a:rPr lang="zh-CN" altLang="en-US" sz="2200" dirty="0">
                <a:latin typeface="幼圆" panose="02010509060101010101" pitchFamily="49" charset="-122"/>
                <a:ea typeface="幼圆" panose="02010509060101010101" pitchFamily="49" charset="-122"/>
              </a:rPr>
              <a:t>根据我们的观察：</a:t>
            </a:r>
          </a:p>
          <a:p>
            <a:pPr>
              <a:lnSpc>
                <a:spcPct val="120000"/>
              </a:lnSpc>
              <a:spcBef>
                <a:spcPct val="50000"/>
              </a:spcBef>
            </a:pPr>
            <a:r>
              <a:rPr lang="zh-CN" altLang="en-US" sz="2200" dirty="0">
                <a:latin typeface="幼圆" panose="02010509060101010101" pitchFamily="49" charset="-122"/>
                <a:ea typeface="幼圆" panose="02010509060101010101" pitchFamily="49" charset="-122"/>
              </a:rPr>
              <a:t>    在问题解决中，对学生造成</a:t>
            </a:r>
            <a:r>
              <a:rPr lang="zh-CN" altLang="en-US" sz="2200" dirty="0" smtClean="0">
                <a:latin typeface="幼圆" panose="02010509060101010101" pitchFamily="49" charset="-122"/>
                <a:ea typeface="幼圆" panose="02010509060101010101" pitchFamily="49" charset="-122"/>
              </a:rPr>
              <a:t>的</a:t>
            </a:r>
            <a:r>
              <a:rPr lang="zh-CN" altLang="en-US" sz="2200" dirty="0" smtClean="0">
                <a:ea typeface="幼圆" panose="02010509060101010101" pitchFamily="49" charset="-122"/>
              </a:rPr>
              <a:t>“</a:t>
            </a:r>
            <a:r>
              <a:rPr lang="zh-CN" altLang="en-US" sz="2200" dirty="0">
                <a:latin typeface="幼圆" panose="02010509060101010101" pitchFamily="49" charset="-122"/>
                <a:ea typeface="幼圆" panose="02010509060101010101" pitchFamily="49" charset="-122"/>
              </a:rPr>
              <a:t>情境</a:t>
            </a:r>
            <a:r>
              <a:rPr lang="zh-CN" altLang="en-US" sz="2200" dirty="0" smtClean="0">
                <a:latin typeface="幼圆" panose="02010509060101010101" pitchFamily="49" charset="-122"/>
                <a:ea typeface="幼圆" panose="02010509060101010101" pitchFamily="49" charset="-122"/>
              </a:rPr>
              <a:t>干扰</a:t>
            </a:r>
            <a:r>
              <a:rPr lang="zh-CN" altLang="en-US" sz="2200" dirty="0" smtClean="0">
                <a:ea typeface="幼圆" panose="02010509060101010101" pitchFamily="49" charset="-122"/>
              </a:rPr>
              <a:t>”</a:t>
            </a:r>
            <a:r>
              <a:rPr lang="zh-CN" altLang="en-US" sz="2200" dirty="0">
                <a:latin typeface="幼圆" panose="02010509060101010101" pitchFamily="49" charset="-122"/>
                <a:ea typeface="幼圆" panose="02010509060101010101" pitchFamily="49" charset="-122"/>
              </a:rPr>
              <a:t>有两个方面</a:t>
            </a:r>
            <a:r>
              <a:rPr lang="en-US" altLang="zh-CN" sz="2200" dirty="0">
                <a:ea typeface="幼圆" panose="02010509060101010101" pitchFamily="49" charset="-122"/>
              </a:rPr>
              <a:t>——</a:t>
            </a:r>
            <a:r>
              <a:rPr lang="zh-CN" altLang="en-US" sz="2200" dirty="0">
                <a:latin typeface="幼圆" panose="02010509060101010101" pitchFamily="49" charset="-122"/>
                <a:ea typeface="幼圆" panose="02010509060101010101" pitchFamily="49" charset="-122"/>
              </a:rPr>
              <a:t>不仅仅局限于从实际图形到几何模型的干扰，还有从技术标准到数学计算的干扰。</a:t>
            </a:r>
          </a:p>
          <a:p>
            <a:pPr>
              <a:lnSpc>
                <a:spcPct val="120000"/>
              </a:lnSpc>
              <a:spcBef>
                <a:spcPct val="50000"/>
              </a:spcBef>
            </a:pPr>
            <a:r>
              <a:rPr lang="zh-CN" altLang="en-US" sz="2200" dirty="0">
                <a:latin typeface="幼圆" panose="02010509060101010101" pitchFamily="49" charset="-122"/>
                <a:ea typeface="幼圆" panose="02010509060101010101" pitchFamily="49" charset="-122"/>
              </a:rPr>
              <a:t>    例如在下述的一个实际问题中：</a:t>
            </a:r>
          </a:p>
        </p:txBody>
      </p:sp>
    </p:spTree>
    <p:extLst>
      <p:ext uri="{BB962C8B-B14F-4D97-AF65-F5344CB8AC3E}">
        <p14:creationId xmlns:p14="http://schemas.microsoft.com/office/powerpoint/2010/main" val="244238791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3" name="Rectangle 5"/>
          <p:cNvSpPr>
            <a:spLocks noGrp="1" noChangeArrowheads="1"/>
          </p:cNvSpPr>
          <p:nvPr>
            <p:ph type="title"/>
          </p:nvPr>
        </p:nvSpPr>
        <p:spPr/>
        <p:txBody>
          <a:bodyPr/>
          <a:lstStyle/>
          <a:p>
            <a:endParaRPr lang="zh-CN" altLang="zh-CN"/>
          </a:p>
        </p:txBody>
      </p:sp>
      <p:pic>
        <p:nvPicPr>
          <p:cNvPr id="7172" name="Picture 4"/>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a:xfrm>
            <a:off x="1524000" y="1"/>
            <a:ext cx="9144000" cy="6831013"/>
          </a:xfrm>
          <a:prstGeom prst="rect">
            <a:avLst/>
          </a:prstGeom>
          <a:solidFill>
            <a:schemeClr val="accent1">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spTree>
    <p:extLst>
      <p:ext uri="{BB962C8B-B14F-4D97-AF65-F5344CB8AC3E}">
        <p14:creationId xmlns:p14="http://schemas.microsoft.com/office/powerpoint/2010/main" val="360730188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00" name="Text Box 32"/>
          <p:cNvSpPr txBox="1">
            <a:spLocks noChangeArrowheads="1"/>
          </p:cNvSpPr>
          <p:nvPr/>
        </p:nvSpPr>
        <p:spPr bwMode="auto">
          <a:xfrm>
            <a:off x="1531225" y="336583"/>
            <a:ext cx="8569325" cy="457200"/>
          </a:xfrm>
          <a:prstGeom prst="rect">
            <a:avLst/>
          </a:prstGeom>
          <a:solidFill>
            <a:schemeClr val="bg1"/>
          </a:solidFill>
          <a:ln>
            <a:noFill/>
          </a:ln>
          <a:effectLst/>
        </p:spPr>
        <p:txBody>
          <a:bodyPr>
            <a:spAutoFit/>
          </a:bodyPr>
          <a:lstStyle/>
          <a:p>
            <a:pPr algn="ctr">
              <a:spcBef>
                <a:spcPct val="50000"/>
              </a:spcBef>
            </a:pPr>
            <a:r>
              <a:rPr lang="zh-CN" altLang="en-US" sz="2400" b="1" dirty="0">
                <a:solidFill>
                  <a:schemeClr val="accent6">
                    <a:lumMod val="75000"/>
                  </a:schemeClr>
                </a:solidFill>
                <a:ea typeface="华文细黑" panose="02010600040101010101" pitchFamily="2" charset="-122"/>
              </a:rPr>
              <a:t>设计一个圆形剧场：多因素制约关系干扰</a:t>
            </a:r>
            <a:r>
              <a:rPr lang="en-US" altLang="zh-CN" sz="2400" b="1" dirty="0" smtClean="0">
                <a:solidFill>
                  <a:schemeClr val="accent6">
                    <a:lumMod val="75000"/>
                  </a:schemeClr>
                </a:solidFill>
                <a:latin typeface="华文细黑" panose="02010600040101010101" pitchFamily="2" charset="-122"/>
                <a:ea typeface="华文细黑" panose="02010600040101010101" pitchFamily="2" charset="-122"/>
              </a:rPr>
              <a:t>——</a:t>
            </a:r>
            <a:r>
              <a:rPr lang="zh-CN" altLang="en-US" sz="2400" b="1" dirty="0" smtClean="0">
                <a:solidFill>
                  <a:srgbClr val="C00000"/>
                </a:solidFill>
                <a:ea typeface="华文细黑" panose="02010600040101010101" pitchFamily="2" charset="-122"/>
              </a:rPr>
              <a:t>情境不可</a:t>
            </a:r>
            <a:r>
              <a:rPr lang="zh-CN" altLang="en-US" sz="2400" b="1" dirty="0">
                <a:solidFill>
                  <a:srgbClr val="C00000"/>
                </a:solidFill>
                <a:ea typeface="华文细黑" panose="02010600040101010101" pitchFamily="2" charset="-122"/>
              </a:rPr>
              <a:t>剥离</a:t>
            </a:r>
          </a:p>
        </p:txBody>
      </p:sp>
      <p:sp>
        <p:nvSpPr>
          <p:cNvPr id="7205" name="Text Box 37"/>
          <p:cNvSpPr txBox="1">
            <a:spLocks noChangeArrowheads="1"/>
          </p:cNvSpPr>
          <p:nvPr/>
        </p:nvSpPr>
        <p:spPr bwMode="auto">
          <a:xfrm>
            <a:off x="6383338" y="836614"/>
            <a:ext cx="3960812" cy="1520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30000"/>
              </a:lnSpc>
            </a:pPr>
            <a:r>
              <a:rPr lang="en-US" altLang="zh-CN">
                <a:latin typeface="华文细黑" panose="02010600040101010101" pitchFamily="2" charset="-122"/>
                <a:ea typeface="华文细黑" panose="02010600040101010101" pitchFamily="2" charset="-122"/>
              </a:rPr>
              <a:t>        </a:t>
            </a:r>
            <a:r>
              <a:rPr lang="zh-CN" altLang="en-US">
                <a:latin typeface="华文细黑" panose="02010600040101010101" pitchFamily="2" charset="-122"/>
                <a:ea typeface="华文细黑" panose="02010600040101010101" pitchFamily="2" charset="-122"/>
              </a:rPr>
              <a:t>如何满足诸多技术限制条件的同时，尽可能增大放置座位的面积？学生始终要面对的是对各种制约关系的处理。</a:t>
            </a:r>
            <a:endParaRPr lang="zh-CN" altLang="en-US">
              <a:solidFill>
                <a:schemeClr val="accent2"/>
              </a:solidFill>
              <a:ea typeface="华文细黑" panose="02010600040101010101" pitchFamily="2" charset="-122"/>
            </a:endParaRPr>
          </a:p>
        </p:txBody>
      </p:sp>
      <p:sp>
        <p:nvSpPr>
          <p:cNvPr id="7206" name="Text Box 38"/>
          <p:cNvSpPr txBox="1">
            <a:spLocks noChangeArrowheads="1"/>
          </p:cNvSpPr>
          <p:nvPr/>
        </p:nvSpPr>
        <p:spPr bwMode="auto">
          <a:xfrm>
            <a:off x="6672263" y="2708276"/>
            <a:ext cx="3816350" cy="2403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20000"/>
              </a:lnSpc>
              <a:buFontTx/>
              <a:buChar char="•"/>
            </a:pPr>
            <a:r>
              <a:rPr lang="zh-CN" altLang="en-US">
                <a:latin typeface="华文细黑" panose="02010600040101010101" pitchFamily="2" charset="-122"/>
                <a:ea typeface="华文细黑" panose="02010600040101010101" pitchFamily="2" charset="-122"/>
              </a:rPr>
              <a:t>座位要尽可能多，就要尽量增大安排座位的面积区域；但对于舞台直径、辐射通道、圆形通道、座位本身均有技术要求</a:t>
            </a:r>
          </a:p>
          <a:p>
            <a:pPr>
              <a:lnSpc>
                <a:spcPct val="120000"/>
              </a:lnSpc>
              <a:buFontTx/>
              <a:buChar char="•"/>
            </a:pPr>
            <a:r>
              <a:rPr lang="zh-CN" altLang="en-US">
                <a:latin typeface="华文细黑" panose="02010600040101010101" pitchFamily="2" charset="-122"/>
                <a:ea typeface="华文细黑" panose="02010600040101010101" pitchFamily="2" charset="-122"/>
              </a:rPr>
              <a:t>辐射通道要尽可能少，座位才会尽可能多；但每排座位数又不能多于</a:t>
            </a:r>
            <a:r>
              <a:rPr lang="en-US" altLang="zh-CN">
                <a:latin typeface="华文细黑" panose="02010600040101010101" pitchFamily="2" charset="-122"/>
                <a:ea typeface="华文细黑" panose="02010600040101010101" pitchFamily="2" charset="-122"/>
              </a:rPr>
              <a:t>30</a:t>
            </a:r>
            <a:r>
              <a:rPr lang="zh-CN" altLang="en-US">
                <a:latin typeface="华文细黑" panose="02010600040101010101" pitchFamily="2" charset="-122"/>
                <a:ea typeface="华文细黑" panose="02010600040101010101" pitchFamily="2" charset="-122"/>
              </a:rPr>
              <a:t>个</a:t>
            </a:r>
          </a:p>
        </p:txBody>
      </p:sp>
      <p:sp>
        <p:nvSpPr>
          <p:cNvPr id="7207" name="Text Box 39"/>
          <p:cNvSpPr txBox="1">
            <a:spLocks noChangeArrowheads="1"/>
          </p:cNvSpPr>
          <p:nvPr/>
        </p:nvSpPr>
        <p:spPr bwMode="auto">
          <a:xfrm>
            <a:off x="2027238" y="5661026"/>
            <a:ext cx="8640762"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20000"/>
              </a:lnSpc>
              <a:spcBef>
                <a:spcPct val="50000"/>
              </a:spcBef>
            </a:pPr>
            <a:r>
              <a:rPr lang="en-US" altLang="zh-CN" sz="2000" dirty="0">
                <a:solidFill>
                  <a:srgbClr val="FF0066"/>
                </a:solidFill>
                <a:latin typeface="华文细黑" panose="02010600040101010101" pitchFamily="2" charset="-122"/>
                <a:ea typeface="华文细黑" panose="02010600040101010101" pitchFamily="2" charset="-122"/>
              </a:rPr>
              <a:t>        </a:t>
            </a:r>
            <a:r>
              <a:rPr lang="zh-CN" altLang="en-US" sz="2000" dirty="0">
                <a:solidFill>
                  <a:srgbClr val="FF0066"/>
                </a:solidFill>
                <a:ea typeface="华文细黑" panose="02010600040101010101" pitchFamily="2" charset="-122"/>
              </a:rPr>
              <a:t>比起可</a:t>
            </a:r>
            <a:r>
              <a:rPr lang="zh-CN" altLang="en-US" sz="2000" dirty="0" smtClean="0">
                <a:solidFill>
                  <a:srgbClr val="FF0066"/>
                </a:solidFill>
                <a:ea typeface="华文细黑" panose="02010600040101010101" pitchFamily="2" charset="-122"/>
              </a:rPr>
              <a:t>剥离情境的应用题，</a:t>
            </a:r>
            <a:r>
              <a:rPr lang="zh-CN" altLang="en-US" sz="2000" dirty="0">
                <a:solidFill>
                  <a:srgbClr val="FF0066"/>
                </a:solidFill>
                <a:ea typeface="华文细黑" panose="02010600040101010101" pitchFamily="2" charset="-122"/>
              </a:rPr>
              <a:t>如何克服这种不可</a:t>
            </a:r>
            <a:r>
              <a:rPr lang="zh-CN" altLang="en-US" sz="2000" dirty="0" smtClean="0">
                <a:solidFill>
                  <a:srgbClr val="FF0066"/>
                </a:solidFill>
                <a:ea typeface="华文细黑" panose="02010600040101010101" pitchFamily="2" charset="-122"/>
              </a:rPr>
              <a:t>剥离情境的</a:t>
            </a:r>
            <a:r>
              <a:rPr lang="zh-CN" altLang="en-US" sz="2000" dirty="0">
                <a:solidFill>
                  <a:srgbClr val="FF0066"/>
                </a:solidFill>
                <a:ea typeface="华文细黑" panose="02010600040101010101" pitchFamily="2" charset="-122"/>
              </a:rPr>
              <a:t>制约关系的干扰、作出推理和决策更富挑战性。</a:t>
            </a:r>
          </a:p>
        </p:txBody>
      </p:sp>
      <p:grpSp>
        <p:nvGrpSpPr>
          <p:cNvPr id="7217" name="Group 49"/>
          <p:cNvGrpSpPr>
            <a:grpSpLocks/>
          </p:cNvGrpSpPr>
          <p:nvPr/>
        </p:nvGrpSpPr>
        <p:grpSpPr bwMode="auto">
          <a:xfrm>
            <a:off x="1774826" y="981075"/>
            <a:ext cx="4608513" cy="4533900"/>
            <a:chOff x="5580" y="2615"/>
            <a:chExt cx="5953" cy="5953"/>
          </a:xfrm>
        </p:grpSpPr>
        <p:sp>
          <p:nvSpPr>
            <p:cNvPr id="7218" name="Oval 50"/>
            <p:cNvSpPr>
              <a:spLocks noChangeArrowheads="1"/>
            </p:cNvSpPr>
            <p:nvPr/>
          </p:nvSpPr>
          <p:spPr bwMode="auto">
            <a:xfrm>
              <a:off x="5580" y="2615"/>
              <a:ext cx="5953" cy="5953"/>
            </a:xfrm>
            <a:prstGeom prst="ellipse">
              <a:avLst/>
            </a:prstGeom>
            <a:solidFill>
              <a:srgbClr val="C0C0C0"/>
            </a:solidFill>
            <a:ln w="9525">
              <a:solidFill>
                <a:srgbClr val="0000FF"/>
              </a:solidFill>
              <a:round/>
              <a:headEnd/>
              <a:tailEnd/>
            </a:ln>
          </p:spPr>
          <p:txBody>
            <a:bodyPr/>
            <a:lstStyle/>
            <a:p>
              <a:endParaRPr lang="zh-CN" altLang="en-US"/>
            </a:p>
          </p:txBody>
        </p:sp>
        <p:sp>
          <p:nvSpPr>
            <p:cNvPr id="7219" name="Oval 51"/>
            <p:cNvSpPr>
              <a:spLocks noChangeArrowheads="1"/>
            </p:cNvSpPr>
            <p:nvPr/>
          </p:nvSpPr>
          <p:spPr bwMode="auto">
            <a:xfrm>
              <a:off x="5865" y="2916"/>
              <a:ext cx="5386" cy="5386"/>
            </a:xfrm>
            <a:prstGeom prst="ellipse">
              <a:avLst/>
            </a:prstGeom>
            <a:solidFill>
              <a:srgbClr val="99CCFF"/>
            </a:solidFill>
            <a:ln w="9525">
              <a:solidFill>
                <a:srgbClr val="008080"/>
              </a:solidFill>
              <a:prstDash val="dashDot"/>
              <a:round/>
              <a:headEnd/>
              <a:tailEnd/>
            </a:ln>
          </p:spPr>
          <p:txBody>
            <a:bodyPr/>
            <a:lstStyle/>
            <a:p>
              <a:endParaRPr lang="zh-CN" altLang="en-US"/>
            </a:p>
          </p:txBody>
        </p:sp>
        <p:grpSp>
          <p:nvGrpSpPr>
            <p:cNvPr id="7220" name="Group 52"/>
            <p:cNvGrpSpPr>
              <a:grpSpLocks/>
            </p:cNvGrpSpPr>
            <p:nvPr/>
          </p:nvGrpSpPr>
          <p:grpSpPr bwMode="auto">
            <a:xfrm>
              <a:off x="5850" y="2909"/>
              <a:ext cx="5443" cy="5443"/>
              <a:chOff x="5580" y="2604"/>
              <a:chExt cx="5953" cy="5974"/>
            </a:xfrm>
          </p:grpSpPr>
          <p:sp>
            <p:nvSpPr>
              <p:cNvPr id="7221" name="Rectangle 53"/>
              <p:cNvSpPr>
                <a:spLocks noChangeArrowheads="1"/>
              </p:cNvSpPr>
              <p:nvPr/>
            </p:nvSpPr>
            <p:spPr bwMode="auto">
              <a:xfrm rot="3600000">
                <a:off x="5584" y="5510"/>
                <a:ext cx="5953" cy="142"/>
              </a:xfrm>
              <a:prstGeom prst="rect">
                <a:avLst/>
              </a:prstGeom>
              <a:solidFill>
                <a:srgbClr val="FF99C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7222" name="Rectangle 54"/>
              <p:cNvSpPr>
                <a:spLocks noChangeArrowheads="1"/>
              </p:cNvSpPr>
              <p:nvPr/>
            </p:nvSpPr>
            <p:spPr bwMode="auto">
              <a:xfrm rot="7200000">
                <a:off x="5607" y="5531"/>
                <a:ext cx="5953" cy="142"/>
              </a:xfrm>
              <a:prstGeom prst="rect">
                <a:avLst/>
              </a:prstGeom>
              <a:solidFill>
                <a:srgbClr val="FF99C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7223" name="Rectangle 55"/>
              <p:cNvSpPr>
                <a:spLocks noChangeArrowheads="1"/>
              </p:cNvSpPr>
              <p:nvPr/>
            </p:nvSpPr>
            <p:spPr bwMode="auto">
              <a:xfrm>
                <a:off x="5580" y="5538"/>
                <a:ext cx="5953" cy="142"/>
              </a:xfrm>
              <a:prstGeom prst="rect">
                <a:avLst/>
              </a:prstGeom>
              <a:solidFill>
                <a:srgbClr val="FF99C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grpSp>
        <p:grpSp>
          <p:nvGrpSpPr>
            <p:cNvPr id="7224" name="Group 56"/>
            <p:cNvGrpSpPr>
              <a:grpSpLocks/>
            </p:cNvGrpSpPr>
            <p:nvPr/>
          </p:nvGrpSpPr>
          <p:grpSpPr bwMode="auto">
            <a:xfrm>
              <a:off x="7651" y="4696"/>
              <a:ext cx="1814" cy="1814"/>
              <a:chOff x="7651" y="4696"/>
              <a:chExt cx="1814" cy="1814"/>
            </a:xfrm>
          </p:grpSpPr>
          <p:sp>
            <p:nvSpPr>
              <p:cNvPr id="7225" name="Oval 57"/>
              <p:cNvSpPr>
                <a:spLocks noChangeArrowheads="1"/>
              </p:cNvSpPr>
              <p:nvPr/>
            </p:nvSpPr>
            <p:spPr bwMode="auto">
              <a:xfrm>
                <a:off x="7651" y="4696"/>
                <a:ext cx="1814" cy="1814"/>
              </a:xfrm>
              <a:prstGeom prst="ellipse">
                <a:avLst/>
              </a:prstGeom>
              <a:solidFill>
                <a:srgbClr val="C0C0C0"/>
              </a:solidFill>
              <a:ln w="9525">
                <a:solidFill>
                  <a:srgbClr val="3366FF"/>
                </a:solidFill>
                <a:prstDash val="dash"/>
                <a:round/>
                <a:headEnd/>
                <a:tailEnd/>
              </a:ln>
            </p:spPr>
            <p:txBody>
              <a:bodyPr/>
              <a:lstStyle/>
              <a:p>
                <a:endParaRPr lang="zh-CN" altLang="en-US"/>
              </a:p>
            </p:txBody>
          </p:sp>
          <p:sp>
            <p:nvSpPr>
              <p:cNvPr id="7226" name="Oval 58"/>
              <p:cNvSpPr>
                <a:spLocks noChangeArrowheads="1"/>
              </p:cNvSpPr>
              <p:nvPr/>
            </p:nvSpPr>
            <p:spPr bwMode="auto">
              <a:xfrm>
                <a:off x="7846" y="4892"/>
                <a:ext cx="1417" cy="1417"/>
              </a:xfrm>
              <a:prstGeom prst="ellipse">
                <a:avLst/>
              </a:prstGeom>
              <a:solidFill>
                <a:srgbClr val="FF9900"/>
              </a:solidFill>
              <a:ln w="9525">
                <a:solidFill>
                  <a:srgbClr val="FF6600"/>
                </a:solidFill>
                <a:round/>
                <a:headEnd/>
                <a:tailEnd/>
              </a:ln>
            </p:spPr>
            <p:txBody>
              <a:bodyPr/>
              <a:lstStyle/>
              <a:p>
                <a:endParaRPr lang="zh-CN" altLang="zh-CN"/>
              </a:p>
            </p:txBody>
          </p:sp>
        </p:grpSp>
        <p:sp>
          <p:nvSpPr>
            <p:cNvPr id="7227" name="Text Box 59"/>
            <p:cNvSpPr txBox="1">
              <a:spLocks noChangeArrowheads="1"/>
            </p:cNvSpPr>
            <p:nvPr/>
          </p:nvSpPr>
          <p:spPr bwMode="auto">
            <a:xfrm>
              <a:off x="6300" y="4482"/>
              <a:ext cx="1440" cy="4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r>
                <a:rPr lang="zh-CN" altLang="en-US">
                  <a:latin typeface="仿宋_GB2312" pitchFamily="49" charset="-122"/>
                  <a:ea typeface="仿宋_GB2312" pitchFamily="49" charset="-122"/>
                </a:rPr>
                <a:t>座位区域</a:t>
              </a:r>
              <a:endParaRPr lang="zh-CN" altLang="en-US"/>
            </a:p>
          </p:txBody>
        </p:sp>
        <p:sp>
          <p:nvSpPr>
            <p:cNvPr id="7228" name="Text Box 60"/>
            <p:cNvSpPr txBox="1">
              <a:spLocks noChangeArrowheads="1"/>
            </p:cNvSpPr>
            <p:nvPr/>
          </p:nvSpPr>
          <p:spPr bwMode="auto">
            <a:xfrm>
              <a:off x="7920" y="3390"/>
              <a:ext cx="1440" cy="4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r>
                <a:rPr lang="zh-CN" altLang="en-US">
                  <a:latin typeface="仿宋_GB2312" pitchFamily="49" charset="-122"/>
                  <a:ea typeface="仿宋_GB2312" pitchFamily="49" charset="-122"/>
                </a:rPr>
                <a:t>座位区域</a:t>
              </a:r>
              <a:endParaRPr lang="zh-CN" altLang="en-US"/>
            </a:p>
          </p:txBody>
        </p:sp>
        <p:sp>
          <p:nvSpPr>
            <p:cNvPr id="7229" name="Text Box 61"/>
            <p:cNvSpPr txBox="1">
              <a:spLocks noChangeArrowheads="1"/>
            </p:cNvSpPr>
            <p:nvPr/>
          </p:nvSpPr>
          <p:spPr bwMode="auto">
            <a:xfrm>
              <a:off x="9360" y="4638"/>
              <a:ext cx="1440" cy="4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r>
                <a:rPr lang="zh-CN" altLang="en-US">
                  <a:latin typeface="仿宋_GB2312" pitchFamily="49" charset="-122"/>
                  <a:ea typeface="仿宋_GB2312" pitchFamily="49" charset="-122"/>
                </a:rPr>
                <a:t>座位区域</a:t>
              </a:r>
              <a:endParaRPr lang="zh-CN" altLang="en-US"/>
            </a:p>
          </p:txBody>
        </p:sp>
        <p:sp>
          <p:nvSpPr>
            <p:cNvPr id="7230" name="Text Box 62"/>
            <p:cNvSpPr txBox="1">
              <a:spLocks noChangeArrowheads="1"/>
            </p:cNvSpPr>
            <p:nvPr/>
          </p:nvSpPr>
          <p:spPr bwMode="auto">
            <a:xfrm>
              <a:off x="9540" y="6198"/>
              <a:ext cx="1440" cy="4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r>
                <a:rPr lang="zh-CN" altLang="en-US">
                  <a:latin typeface="仿宋_GB2312" pitchFamily="49" charset="-122"/>
                  <a:ea typeface="仿宋_GB2312" pitchFamily="49" charset="-122"/>
                </a:rPr>
                <a:t>座位区域</a:t>
              </a:r>
              <a:endParaRPr lang="zh-CN" altLang="en-US"/>
            </a:p>
          </p:txBody>
        </p:sp>
        <p:sp>
          <p:nvSpPr>
            <p:cNvPr id="7231" name="Text Box 63"/>
            <p:cNvSpPr txBox="1">
              <a:spLocks noChangeArrowheads="1"/>
            </p:cNvSpPr>
            <p:nvPr/>
          </p:nvSpPr>
          <p:spPr bwMode="auto">
            <a:xfrm>
              <a:off x="7920" y="7446"/>
              <a:ext cx="1440" cy="4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r>
                <a:rPr lang="zh-CN" altLang="en-US">
                  <a:latin typeface="仿宋_GB2312" pitchFamily="49" charset="-122"/>
                  <a:ea typeface="仿宋_GB2312" pitchFamily="49" charset="-122"/>
                </a:rPr>
                <a:t>座位区域</a:t>
              </a:r>
              <a:endParaRPr lang="zh-CN" altLang="en-US"/>
            </a:p>
          </p:txBody>
        </p:sp>
        <p:sp>
          <p:nvSpPr>
            <p:cNvPr id="7232" name="Text Box 64"/>
            <p:cNvSpPr txBox="1">
              <a:spLocks noChangeArrowheads="1"/>
            </p:cNvSpPr>
            <p:nvPr/>
          </p:nvSpPr>
          <p:spPr bwMode="auto">
            <a:xfrm>
              <a:off x="6120" y="6198"/>
              <a:ext cx="1440" cy="4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r>
                <a:rPr lang="zh-CN" altLang="en-US">
                  <a:latin typeface="仿宋_GB2312" pitchFamily="49" charset="-122"/>
                  <a:ea typeface="仿宋_GB2312" pitchFamily="49" charset="-122"/>
                </a:rPr>
                <a:t>座位区域</a:t>
              </a:r>
              <a:endParaRPr lang="zh-CN" altLang="en-US"/>
            </a:p>
          </p:txBody>
        </p:sp>
        <p:sp>
          <p:nvSpPr>
            <p:cNvPr id="7233" name="Text Box 65"/>
            <p:cNvSpPr txBox="1">
              <a:spLocks noChangeArrowheads="1"/>
            </p:cNvSpPr>
            <p:nvPr/>
          </p:nvSpPr>
          <p:spPr bwMode="auto">
            <a:xfrm>
              <a:off x="8160" y="5217"/>
              <a:ext cx="1080" cy="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r>
                <a:rPr lang="zh-CN" altLang="en-US">
                  <a:latin typeface="幼圆" panose="02010509060101010101" pitchFamily="49" charset="-122"/>
                  <a:ea typeface="幼圆" panose="02010509060101010101" pitchFamily="49" charset="-122"/>
                </a:rPr>
                <a:t>舞台</a:t>
              </a:r>
              <a:endParaRPr lang="zh-CN" altLang="en-US"/>
            </a:p>
          </p:txBody>
        </p:sp>
      </p:grpSp>
      <p:grpSp>
        <p:nvGrpSpPr>
          <p:cNvPr id="7234" name="Group 66"/>
          <p:cNvGrpSpPr>
            <a:grpSpLocks/>
          </p:cNvGrpSpPr>
          <p:nvPr/>
        </p:nvGrpSpPr>
        <p:grpSpPr bwMode="auto">
          <a:xfrm>
            <a:off x="1774826" y="981075"/>
            <a:ext cx="4608513" cy="4535488"/>
            <a:chOff x="2696" y="8698"/>
            <a:chExt cx="5927" cy="5930"/>
          </a:xfrm>
        </p:grpSpPr>
        <p:sp>
          <p:nvSpPr>
            <p:cNvPr id="7235" name="Oval 67"/>
            <p:cNvSpPr>
              <a:spLocks noChangeArrowheads="1"/>
            </p:cNvSpPr>
            <p:nvPr/>
          </p:nvSpPr>
          <p:spPr bwMode="auto">
            <a:xfrm>
              <a:off x="2697" y="8698"/>
              <a:ext cx="5926" cy="5927"/>
            </a:xfrm>
            <a:prstGeom prst="ellipse">
              <a:avLst/>
            </a:prstGeom>
            <a:solidFill>
              <a:srgbClr val="C0C0C0"/>
            </a:solidFill>
            <a:ln w="9525">
              <a:solidFill>
                <a:srgbClr val="0000FF"/>
              </a:solidFill>
              <a:round/>
              <a:headEnd/>
              <a:tailEnd/>
            </a:ln>
          </p:spPr>
          <p:txBody>
            <a:bodyPr/>
            <a:lstStyle/>
            <a:p>
              <a:endParaRPr lang="zh-CN" altLang="en-US"/>
            </a:p>
          </p:txBody>
        </p:sp>
        <p:sp>
          <p:nvSpPr>
            <p:cNvPr id="7236" name="Oval 68"/>
            <p:cNvSpPr>
              <a:spLocks noChangeArrowheads="1"/>
            </p:cNvSpPr>
            <p:nvPr/>
          </p:nvSpPr>
          <p:spPr bwMode="auto">
            <a:xfrm>
              <a:off x="2981" y="8998"/>
              <a:ext cx="5362" cy="5362"/>
            </a:xfrm>
            <a:prstGeom prst="ellipse">
              <a:avLst/>
            </a:prstGeom>
            <a:solidFill>
              <a:srgbClr val="99CCFF"/>
            </a:solidFill>
            <a:ln w="9525">
              <a:solidFill>
                <a:srgbClr val="008080"/>
              </a:solidFill>
              <a:prstDash val="dashDot"/>
              <a:round/>
              <a:headEnd/>
              <a:tailEnd/>
            </a:ln>
          </p:spPr>
          <p:txBody>
            <a:bodyPr/>
            <a:lstStyle/>
            <a:p>
              <a:endParaRPr lang="zh-CN" altLang="en-US"/>
            </a:p>
          </p:txBody>
        </p:sp>
        <p:grpSp>
          <p:nvGrpSpPr>
            <p:cNvPr id="7237" name="Group 69"/>
            <p:cNvGrpSpPr>
              <a:grpSpLocks/>
            </p:cNvGrpSpPr>
            <p:nvPr/>
          </p:nvGrpSpPr>
          <p:grpSpPr bwMode="auto">
            <a:xfrm>
              <a:off x="2966" y="8991"/>
              <a:ext cx="5418" cy="5419"/>
              <a:chOff x="5580" y="2604"/>
              <a:chExt cx="5953" cy="5974"/>
            </a:xfrm>
          </p:grpSpPr>
          <p:sp>
            <p:nvSpPr>
              <p:cNvPr id="7238" name="Rectangle 70"/>
              <p:cNvSpPr>
                <a:spLocks noChangeArrowheads="1"/>
              </p:cNvSpPr>
              <p:nvPr/>
            </p:nvSpPr>
            <p:spPr bwMode="auto">
              <a:xfrm rot="3600000">
                <a:off x="5584" y="5510"/>
                <a:ext cx="5953" cy="142"/>
              </a:xfrm>
              <a:prstGeom prst="rect">
                <a:avLst/>
              </a:prstGeom>
              <a:solidFill>
                <a:srgbClr val="FF99C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7239" name="Rectangle 71"/>
              <p:cNvSpPr>
                <a:spLocks noChangeArrowheads="1"/>
              </p:cNvSpPr>
              <p:nvPr/>
            </p:nvSpPr>
            <p:spPr bwMode="auto">
              <a:xfrm rot="7200000">
                <a:off x="5607" y="5531"/>
                <a:ext cx="5953" cy="142"/>
              </a:xfrm>
              <a:prstGeom prst="rect">
                <a:avLst/>
              </a:prstGeom>
              <a:solidFill>
                <a:srgbClr val="FF99C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7240" name="Rectangle 72"/>
              <p:cNvSpPr>
                <a:spLocks noChangeArrowheads="1"/>
              </p:cNvSpPr>
              <p:nvPr/>
            </p:nvSpPr>
            <p:spPr bwMode="auto">
              <a:xfrm>
                <a:off x="5580" y="5538"/>
                <a:ext cx="5953" cy="142"/>
              </a:xfrm>
              <a:prstGeom prst="rect">
                <a:avLst/>
              </a:prstGeom>
              <a:solidFill>
                <a:srgbClr val="FF99C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grpSp>
        <p:grpSp>
          <p:nvGrpSpPr>
            <p:cNvPr id="7241" name="Group 73"/>
            <p:cNvGrpSpPr>
              <a:grpSpLocks/>
            </p:cNvGrpSpPr>
            <p:nvPr/>
          </p:nvGrpSpPr>
          <p:grpSpPr bwMode="auto">
            <a:xfrm>
              <a:off x="4759" y="10770"/>
              <a:ext cx="1806" cy="1806"/>
              <a:chOff x="7651" y="4696"/>
              <a:chExt cx="1814" cy="1814"/>
            </a:xfrm>
          </p:grpSpPr>
          <p:sp>
            <p:nvSpPr>
              <p:cNvPr id="7242" name="Oval 74"/>
              <p:cNvSpPr>
                <a:spLocks noChangeArrowheads="1"/>
              </p:cNvSpPr>
              <p:nvPr/>
            </p:nvSpPr>
            <p:spPr bwMode="auto">
              <a:xfrm>
                <a:off x="7651" y="4696"/>
                <a:ext cx="1814" cy="1814"/>
              </a:xfrm>
              <a:prstGeom prst="ellipse">
                <a:avLst/>
              </a:prstGeom>
              <a:solidFill>
                <a:srgbClr val="C0C0C0"/>
              </a:solidFill>
              <a:ln w="9525">
                <a:solidFill>
                  <a:srgbClr val="3366FF"/>
                </a:solidFill>
                <a:prstDash val="dash"/>
                <a:round/>
                <a:headEnd/>
                <a:tailEnd/>
              </a:ln>
            </p:spPr>
            <p:txBody>
              <a:bodyPr/>
              <a:lstStyle/>
              <a:p>
                <a:endParaRPr lang="zh-CN" altLang="en-US"/>
              </a:p>
            </p:txBody>
          </p:sp>
          <p:sp>
            <p:nvSpPr>
              <p:cNvPr id="7243" name="Oval 75"/>
              <p:cNvSpPr>
                <a:spLocks noChangeArrowheads="1"/>
              </p:cNvSpPr>
              <p:nvPr/>
            </p:nvSpPr>
            <p:spPr bwMode="auto">
              <a:xfrm>
                <a:off x="7846" y="4892"/>
                <a:ext cx="1417" cy="1417"/>
              </a:xfrm>
              <a:prstGeom prst="ellipse">
                <a:avLst/>
              </a:prstGeom>
              <a:solidFill>
                <a:srgbClr val="FF9900"/>
              </a:solidFill>
              <a:ln w="9525">
                <a:solidFill>
                  <a:srgbClr val="FF6600"/>
                </a:solidFill>
                <a:round/>
                <a:headEnd/>
                <a:tailEnd/>
              </a:ln>
            </p:spPr>
            <p:txBody>
              <a:bodyPr/>
              <a:lstStyle/>
              <a:p>
                <a:endParaRPr lang="zh-CN" altLang="zh-CN"/>
              </a:p>
            </p:txBody>
          </p:sp>
        </p:grpSp>
        <p:grpSp>
          <p:nvGrpSpPr>
            <p:cNvPr id="7244" name="Group 76"/>
            <p:cNvGrpSpPr>
              <a:grpSpLocks/>
            </p:cNvGrpSpPr>
            <p:nvPr/>
          </p:nvGrpSpPr>
          <p:grpSpPr bwMode="auto">
            <a:xfrm>
              <a:off x="2696" y="8701"/>
              <a:ext cx="5926" cy="5927"/>
              <a:chOff x="3073" y="1835"/>
              <a:chExt cx="5926" cy="5927"/>
            </a:xfrm>
          </p:grpSpPr>
          <p:sp>
            <p:nvSpPr>
              <p:cNvPr id="7245" name="Oval 77"/>
              <p:cNvSpPr>
                <a:spLocks noChangeArrowheads="1"/>
              </p:cNvSpPr>
              <p:nvPr/>
            </p:nvSpPr>
            <p:spPr bwMode="auto">
              <a:xfrm>
                <a:off x="3073" y="1835"/>
                <a:ext cx="5926" cy="5927"/>
              </a:xfrm>
              <a:prstGeom prst="ellipse">
                <a:avLst/>
              </a:prstGeom>
              <a:solidFill>
                <a:srgbClr val="C0C0C0"/>
              </a:solidFill>
              <a:ln w="9525">
                <a:solidFill>
                  <a:srgbClr val="0000FF"/>
                </a:solidFill>
                <a:round/>
                <a:headEnd/>
                <a:tailEnd/>
              </a:ln>
            </p:spPr>
            <p:txBody>
              <a:bodyPr/>
              <a:lstStyle/>
              <a:p>
                <a:endParaRPr lang="zh-CN" altLang="zh-CN"/>
              </a:p>
            </p:txBody>
          </p:sp>
          <p:sp>
            <p:nvSpPr>
              <p:cNvPr id="7246" name="Oval 78"/>
              <p:cNvSpPr>
                <a:spLocks noChangeArrowheads="1"/>
              </p:cNvSpPr>
              <p:nvPr/>
            </p:nvSpPr>
            <p:spPr bwMode="auto">
              <a:xfrm>
                <a:off x="3357" y="2135"/>
                <a:ext cx="5362" cy="5362"/>
              </a:xfrm>
              <a:prstGeom prst="ellipse">
                <a:avLst/>
              </a:prstGeom>
              <a:solidFill>
                <a:srgbClr val="99CCFF"/>
              </a:solidFill>
              <a:ln w="9525">
                <a:solidFill>
                  <a:srgbClr val="008080"/>
                </a:solidFill>
                <a:prstDash val="dashDot"/>
                <a:round/>
                <a:headEnd/>
                <a:tailEnd/>
              </a:ln>
            </p:spPr>
            <p:txBody>
              <a:bodyPr/>
              <a:lstStyle/>
              <a:p>
                <a:endParaRPr lang="zh-CN" altLang="en-US"/>
              </a:p>
            </p:txBody>
          </p:sp>
          <p:grpSp>
            <p:nvGrpSpPr>
              <p:cNvPr id="7247" name="Group 79"/>
              <p:cNvGrpSpPr>
                <a:grpSpLocks/>
              </p:cNvGrpSpPr>
              <p:nvPr/>
            </p:nvGrpSpPr>
            <p:grpSpPr bwMode="auto">
              <a:xfrm>
                <a:off x="3358" y="2132"/>
                <a:ext cx="5362" cy="5362"/>
                <a:chOff x="2713" y="3863"/>
                <a:chExt cx="5362" cy="5362"/>
              </a:xfrm>
            </p:grpSpPr>
            <p:grpSp>
              <p:nvGrpSpPr>
                <p:cNvPr id="7248" name="Group 80"/>
                <p:cNvGrpSpPr>
                  <a:grpSpLocks/>
                </p:cNvGrpSpPr>
                <p:nvPr/>
              </p:nvGrpSpPr>
              <p:grpSpPr bwMode="auto">
                <a:xfrm>
                  <a:off x="2713" y="3863"/>
                  <a:ext cx="5362" cy="5362"/>
                  <a:chOff x="2701" y="8781"/>
                  <a:chExt cx="5362" cy="5362"/>
                </a:xfrm>
              </p:grpSpPr>
              <p:sp>
                <p:nvSpPr>
                  <p:cNvPr id="7249" name="Oval 81"/>
                  <p:cNvSpPr>
                    <a:spLocks noChangeArrowheads="1"/>
                  </p:cNvSpPr>
                  <p:nvPr/>
                </p:nvSpPr>
                <p:spPr bwMode="auto">
                  <a:xfrm>
                    <a:off x="2701" y="8781"/>
                    <a:ext cx="5362" cy="5362"/>
                  </a:xfrm>
                  <a:prstGeom prst="ellipse">
                    <a:avLst/>
                  </a:prstGeom>
                  <a:solidFill>
                    <a:srgbClr val="99CC00"/>
                  </a:solidFill>
                  <a:ln>
                    <a:noFill/>
                  </a:ln>
                  <a:extLst>
                    <a:ext uri="{91240B29-F687-4F45-9708-019B960494DF}">
                      <a14:hiddenLine xmlns:a14="http://schemas.microsoft.com/office/drawing/2010/main" w="9525">
                        <a:solidFill>
                          <a:srgbClr val="0000FF"/>
                        </a:solidFill>
                        <a:round/>
                        <a:headEnd/>
                        <a:tailEnd/>
                      </a14:hiddenLine>
                    </a:ext>
                  </a:extLst>
                </p:spPr>
                <p:txBody>
                  <a:bodyPr/>
                  <a:lstStyle/>
                  <a:p>
                    <a:endParaRPr lang="zh-CN" altLang="en-US"/>
                  </a:p>
                </p:txBody>
              </p:sp>
              <p:sp>
                <p:nvSpPr>
                  <p:cNvPr id="7250" name="Oval 82"/>
                  <p:cNvSpPr>
                    <a:spLocks noChangeArrowheads="1"/>
                  </p:cNvSpPr>
                  <p:nvPr/>
                </p:nvSpPr>
                <p:spPr bwMode="auto">
                  <a:xfrm>
                    <a:off x="2832" y="8922"/>
                    <a:ext cx="5102" cy="5102"/>
                  </a:xfrm>
                  <a:prstGeom prst="ellipse">
                    <a:avLst/>
                  </a:prstGeom>
                  <a:solidFill>
                    <a:srgbClr val="99FF33"/>
                  </a:solidFill>
                  <a:ln>
                    <a:noFill/>
                  </a:ln>
                  <a:extLst>
                    <a:ext uri="{91240B29-F687-4F45-9708-019B960494DF}">
                      <a14:hiddenLine xmlns:a14="http://schemas.microsoft.com/office/drawing/2010/main" w="9525">
                        <a:solidFill>
                          <a:srgbClr val="0000FF"/>
                        </a:solidFill>
                        <a:round/>
                        <a:headEnd/>
                        <a:tailEnd/>
                      </a14:hiddenLine>
                    </a:ext>
                  </a:extLst>
                </p:spPr>
                <p:txBody>
                  <a:bodyPr/>
                  <a:lstStyle/>
                  <a:p>
                    <a:endParaRPr lang="zh-CN" altLang="en-US"/>
                  </a:p>
                </p:txBody>
              </p:sp>
              <p:sp>
                <p:nvSpPr>
                  <p:cNvPr id="7251" name="Oval 83"/>
                  <p:cNvSpPr>
                    <a:spLocks noChangeArrowheads="1"/>
                  </p:cNvSpPr>
                  <p:nvPr/>
                </p:nvSpPr>
                <p:spPr bwMode="auto">
                  <a:xfrm>
                    <a:off x="2982" y="9057"/>
                    <a:ext cx="4819" cy="4819"/>
                  </a:xfrm>
                  <a:prstGeom prst="ellipse">
                    <a:avLst/>
                  </a:prstGeom>
                  <a:solidFill>
                    <a:srgbClr val="99CC00"/>
                  </a:solidFill>
                  <a:ln>
                    <a:noFill/>
                  </a:ln>
                  <a:extLst>
                    <a:ext uri="{91240B29-F687-4F45-9708-019B960494DF}">
                      <a14:hiddenLine xmlns:a14="http://schemas.microsoft.com/office/drawing/2010/main" w="9525">
                        <a:solidFill>
                          <a:srgbClr val="0000FF"/>
                        </a:solidFill>
                        <a:round/>
                        <a:headEnd/>
                        <a:tailEnd/>
                      </a14:hiddenLine>
                    </a:ext>
                  </a:extLst>
                </p:spPr>
                <p:txBody>
                  <a:bodyPr/>
                  <a:lstStyle/>
                  <a:p>
                    <a:endParaRPr lang="zh-CN" altLang="en-US"/>
                  </a:p>
                </p:txBody>
              </p:sp>
              <p:sp>
                <p:nvSpPr>
                  <p:cNvPr id="7252" name="Oval 84"/>
                  <p:cNvSpPr>
                    <a:spLocks noChangeArrowheads="1"/>
                  </p:cNvSpPr>
                  <p:nvPr/>
                </p:nvSpPr>
                <p:spPr bwMode="auto">
                  <a:xfrm>
                    <a:off x="3112" y="9192"/>
                    <a:ext cx="4535" cy="4535"/>
                  </a:xfrm>
                  <a:prstGeom prst="ellipse">
                    <a:avLst/>
                  </a:prstGeom>
                  <a:solidFill>
                    <a:srgbClr val="99FF33"/>
                  </a:solidFill>
                  <a:ln>
                    <a:noFill/>
                  </a:ln>
                  <a:extLst>
                    <a:ext uri="{91240B29-F687-4F45-9708-019B960494DF}">
                      <a14:hiddenLine xmlns:a14="http://schemas.microsoft.com/office/drawing/2010/main" w="9525">
                        <a:solidFill>
                          <a:srgbClr val="0000FF"/>
                        </a:solidFill>
                        <a:round/>
                        <a:headEnd/>
                        <a:tailEnd/>
                      </a14:hiddenLine>
                    </a:ext>
                  </a:extLst>
                </p:spPr>
                <p:txBody>
                  <a:bodyPr/>
                  <a:lstStyle/>
                  <a:p>
                    <a:endParaRPr lang="zh-CN" altLang="en-US"/>
                  </a:p>
                </p:txBody>
              </p:sp>
              <p:sp>
                <p:nvSpPr>
                  <p:cNvPr id="7253" name="Oval 85"/>
                  <p:cNvSpPr>
                    <a:spLocks noChangeArrowheads="1"/>
                  </p:cNvSpPr>
                  <p:nvPr/>
                </p:nvSpPr>
                <p:spPr bwMode="auto">
                  <a:xfrm>
                    <a:off x="3252" y="9349"/>
                    <a:ext cx="4252" cy="4252"/>
                  </a:xfrm>
                  <a:prstGeom prst="ellipse">
                    <a:avLst/>
                  </a:prstGeom>
                  <a:solidFill>
                    <a:srgbClr val="99CC00"/>
                  </a:solidFill>
                  <a:ln>
                    <a:noFill/>
                  </a:ln>
                  <a:extLst>
                    <a:ext uri="{91240B29-F687-4F45-9708-019B960494DF}">
                      <a14:hiddenLine xmlns:a14="http://schemas.microsoft.com/office/drawing/2010/main" w="9525">
                        <a:solidFill>
                          <a:srgbClr val="0000FF"/>
                        </a:solidFill>
                        <a:round/>
                        <a:headEnd/>
                        <a:tailEnd/>
                      </a14:hiddenLine>
                    </a:ext>
                  </a:extLst>
                </p:spPr>
                <p:txBody>
                  <a:bodyPr/>
                  <a:lstStyle/>
                  <a:p>
                    <a:endParaRPr lang="zh-CN" altLang="en-US"/>
                  </a:p>
                </p:txBody>
              </p:sp>
              <p:sp>
                <p:nvSpPr>
                  <p:cNvPr id="7254" name="Oval 86"/>
                  <p:cNvSpPr>
                    <a:spLocks noChangeArrowheads="1"/>
                  </p:cNvSpPr>
                  <p:nvPr/>
                </p:nvSpPr>
                <p:spPr bwMode="auto">
                  <a:xfrm>
                    <a:off x="3402" y="9484"/>
                    <a:ext cx="3969" cy="3969"/>
                  </a:xfrm>
                  <a:prstGeom prst="ellipse">
                    <a:avLst/>
                  </a:prstGeom>
                  <a:solidFill>
                    <a:srgbClr val="99FF33"/>
                  </a:solidFill>
                  <a:ln>
                    <a:noFill/>
                  </a:ln>
                  <a:extLst>
                    <a:ext uri="{91240B29-F687-4F45-9708-019B960494DF}">
                      <a14:hiddenLine xmlns:a14="http://schemas.microsoft.com/office/drawing/2010/main" w="9525">
                        <a:solidFill>
                          <a:srgbClr val="0000FF"/>
                        </a:solidFill>
                        <a:round/>
                        <a:headEnd/>
                        <a:tailEnd/>
                      </a14:hiddenLine>
                    </a:ext>
                  </a:extLst>
                </p:spPr>
                <p:txBody>
                  <a:bodyPr/>
                  <a:lstStyle/>
                  <a:p>
                    <a:endParaRPr lang="zh-CN" altLang="en-US"/>
                  </a:p>
                </p:txBody>
              </p:sp>
              <p:sp>
                <p:nvSpPr>
                  <p:cNvPr id="7255" name="Oval 87"/>
                  <p:cNvSpPr>
                    <a:spLocks noChangeArrowheads="1"/>
                  </p:cNvSpPr>
                  <p:nvPr/>
                </p:nvSpPr>
                <p:spPr bwMode="auto">
                  <a:xfrm>
                    <a:off x="3537" y="9619"/>
                    <a:ext cx="3685" cy="3685"/>
                  </a:xfrm>
                  <a:prstGeom prst="ellipse">
                    <a:avLst/>
                  </a:prstGeom>
                  <a:solidFill>
                    <a:srgbClr val="99CC00"/>
                  </a:solidFill>
                  <a:ln>
                    <a:noFill/>
                  </a:ln>
                  <a:extLst>
                    <a:ext uri="{91240B29-F687-4F45-9708-019B960494DF}">
                      <a14:hiddenLine xmlns:a14="http://schemas.microsoft.com/office/drawing/2010/main" w="9525">
                        <a:solidFill>
                          <a:srgbClr val="0000FF"/>
                        </a:solidFill>
                        <a:round/>
                        <a:headEnd/>
                        <a:tailEnd/>
                      </a14:hiddenLine>
                    </a:ext>
                  </a:extLst>
                </p:spPr>
                <p:txBody>
                  <a:bodyPr/>
                  <a:lstStyle/>
                  <a:p>
                    <a:endParaRPr lang="zh-CN" altLang="en-US"/>
                  </a:p>
                </p:txBody>
              </p:sp>
              <p:sp>
                <p:nvSpPr>
                  <p:cNvPr id="7256" name="Oval 88"/>
                  <p:cNvSpPr>
                    <a:spLocks noChangeArrowheads="1"/>
                  </p:cNvSpPr>
                  <p:nvPr/>
                </p:nvSpPr>
                <p:spPr bwMode="auto">
                  <a:xfrm>
                    <a:off x="3687" y="9769"/>
                    <a:ext cx="3402" cy="3402"/>
                  </a:xfrm>
                  <a:prstGeom prst="ellipse">
                    <a:avLst/>
                  </a:prstGeom>
                  <a:solidFill>
                    <a:srgbClr val="99FF33"/>
                  </a:solidFill>
                  <a:ln>
                    <a:noFill/>
                  </a:ln>
                  <a:extLst>
                    <a:ext uri="{91240B29-F687-4F45-9708-019B960494DF}">
                      <a14:hiddenLine xmlns:a14="http://schemas.microsoft.com/office/drawing/2010/main" w="9525">
                        <a:solidFill>
                          <a:srgbClr val="0000FF"/>
                        </a:solidFill>
                        <a:round/>
                        <a:headEnd/>
                        <a:tailEnd/>
                      </a14:hiddenLine>
                    </a:ext>
                  </a:extLst>
                </p:spPr>
                <p:txBody>
                  <a:bodyPr/>
                  <a:lstStyle/>
                  <a:p>
                    <a:endParaRPr lang="zh-CN" altLang="en-US"/>
                  </a:p>
                </p:txBody>
              </p:sp>
              <p:sp>
                <p:nvSpPr>
                  <p:cNvPr id="7257" name="Oval 89"/>
                  <p:cNvSpPr>
                    <a:spLocks noChangeArrowheads="1"/>
                  </p:cNvSpPr>
                  <p:nvPr/>
                </p:nvSpPr>
                <p:spPr bwMode="auto">
                  <a:xfrm>
                    <a:off x="3822" y="9902"/>
                    <a:ext cx="3118" cy="3118"/>
                  </a:xfrm>
                  <a:prstGeom prst="ellipse">
                    <a:avLst/>
                  </a:prstGeom>
                  <a:solidFill>
                    <a:srgbClr val="99CC00"/>
                  </a:solidFill>
                  <a:ln>
                    <a:noFill/>
                  </a:ln>
                  <a:extLst>
                    <a:ext uri="{91240B29-F687-4F45-9708-019B960494DF}">
                      <a14:hiddenLine xmlns:a14="http://schemas.microsoft.com/office/drawing/2010/main" w="9525">
                        <a:solidFill>
                          <a:srgbClr val="0000FF"/>
                        </a:solidFill>
                        <a:round/>
                        <a:headEnd/>
                        <a:tailEnd/>
                      </a14:hiddenLine>
                    </a:ext>
                  </a:extLst>
                </p:spPr>
                <p:txBody>
                  <a:bodyPr/>
                  <a:lstStyle/>
                  <a:p>
                    <a:endParaRPr lang="zh-CN" altLang="en-US"/>
                  </a:p>
                </p:txBody>
              </p:sp>
              <p:sp>
                <p:nvSpPr>
                  <p:cNvPr id="7258" name="Oval 90"/>
                  <p:cNvSpPr>
                    <a:spLocks noChangeArrowheads="1"/>
                  </p:cNvSpPr>
                  <p:nvPr/>
                </p:nvSpPr>
                <p:spPr bwMode="auto">
                  <a:xfrm>
                    <a:off x="3957" y="10043"/>
                    <a:ext cx="2835" cy="2835"/>
                  </a:xfrm>
                  <a:prstGeom prst="ellipse">
                    <a:avLst/>
                  </a:prstGeom>
                  <a:solidFill>
                    <a:srgbClr val="99FF33"/>
                  </a:solidFill>
                  <a:ln>
                    <a:noFill/>
                  </a:ln>
                  <a:extLst>
                    <a:ext uri="{91240B29-F687-4F45-9708-019B960494DF}">
                      <a14:hiddenLine xmlns:a14="http://schemas.microsoft.com/office/drawing/2010/main" w="9525">
                        <a:solidFill>
                          <a:srgbClr val="0000FF"/>
                        </a:solidFill>
                        <a:round/>
                        <a:headEnd/>
                        <a:tailEnd/>
                      </a14:hiddenLine>
                    </a:ext>
                  </a:extLst>
                </p:spPr>
                <p:txBody>
                  <a:bodyPr/>
                  <a:lstStyle/>
                  <a:p>
                    <a:endParaRPr lang="zh-CN" altLang="en-US"/>
                  </a:p>
                </p:txBody>
              </p:sp>
              <p:sp>
                <p:nvSpPr>
                  <p:cNvPr id="7259" name="Oval 91"/>
                  <p:cNvSpPr>
                    <a:spLocks noChangeArrowheads="1"/>
                  </p:cNvSpPr>
                  <p:nvPr/>
                </p:nvSpPr>
                <p:spPr bwMode="auto">
                  <a:xfrm>
                    <a:off x="4107" y="10178"/>
                    <a:ext cx="2551" cy="2551"/>
                  </a:xfrm>
                  <a:prstGeom prst="ellipse">
                    <a:avLst/>
                  </a:prstGeom>
                  <a:solidFill>
                    <a:srgbClr val="99CC00"/>
                  </a:solidFill>
                  <a:ln>
                    <a:noFill/>
                  </a:ln>
                  <a:extLst>
                    <a:ext uri="{91240B29-F687-4F45-9708-019B960494DF}">
                      <a14:hiddenLine xmlns:a14="http://schemas.microsoft.com/office/drawing/2010/main" w="9525">
                        <a:solidFill>
                          <a:srgbClr val="0000FF"/>
                        </a:solidFill>
                        <a:round/>
                        <a:headEnd/>
                        <a:tailEnd/>
                      </a14:hiddenLine>
                    </a:ext>
                  </a:extLst>
                </p:spPr>
                <p:txBody>
                  <a:bodyPr/>
                  <a:lstStyle/>
                  <a:p>
                    <a:endParaRPr lang="zh-CN" altLang="en-US"/>
                  </a:p>
                </p:txBody>
              </p:sp>
            </p:grpSp>
            <p:sp>
              <p:nvSpPr>
                <p:cNvPr id="7260" name="Oval 92"/>
                <p:cNvSpPr>
                  <a:spLocks noChangeArrowheads="1"/>
                </p:cNvSpPr>
                <p:nvPr/>
              </p:nvSpPr>
              <p:spPr bwMode="auto">
                <a:xfrm>
                  <a:off x="4258" y="5393"/>
                  <a:ext cx="2268" cy="2268"/>
                </a:xfrm>
                <a:prstGeom prst="ellipse">
                  <a:avLst/>
                </a:prstGeom>
                <a:solidFill>
                  <a:srgbClr val="99FF33"/>
                </a:solidFill>
                <a:ln>
                  <a:noFill/>
                </a:ln>
                <a:extLst>
                  <a:ext uri="{91240B29-F687-4F45-9708-019B960494DF}">
                    <a14:hiddenLine xmlns:a14="http://schemas.microsoft.com/office/drawing/2010/main" w="9525">
                      <a:solidFill>
                        <a:srgbClr val="0000FF"/>
                      </a:solidFill>
                      <a:round/>
                      <a:headEnd/>
                      <a:tailEnd/>
                    </a14:hiddenLine>
                  </a:ext>
                </a:extLst>
              </p:spPr>
              <p:txBody>
                <a:bodyPr/>
                <a:lstStyle/>
                <a:p>
                  <a:endParaRPr lang="zh-CN" altLang="en-US"/>
                </a:p>
              </p:txBody>
            </p:sp>
            <p:sp>
              <p:nvSpPr>
                <p:cNvPr id="7261" name="Oval 93"/>
                <p:cNvSpPr>
                  <a:spLocks noChangeArrowheads="1"/>
                </p:cNvSpPr>
                <p:nvPr/>
              </p:nvSpPr>
              <p:spPr bwMode="auto">
                <a:xfrm>
                  <a:off x="4393" y="5534"/>
                  <a:ext cx="1984" cy="1984"/>
                </a:xfrm>
                <a:prstGeom prst="ellipse">
                  <a:avLst/>
                </a:prstGeom>
                <a:solidFill>
                  <a:srgbClr val="C0C0C0"/>
                </a:solidFill>
                <a:ln w="9525">
                  <a:solidFill>
                    <a:srgbClr val="3366FF"/>
                  </a:solidFill>
                  <a:prstDash val="dash"/>
                  <a:round/>
                  <a:headEnd/>
                  <a:tailEnd/>
                </a:ln>
              </p:spPr>
              <p:txBody>
                <a:bodyPr/>
                <a:lstStyle/>
                <a:p>
                  <a:endParaRPr lang="zh-CN" altLang="en-US"/>
                </a:p>
              </p:txBody>
            </p:sp>
          </p:grpSp>
          <p:grpSp>
            <p:nvGrpSpPr>
              <p:cNvPr id="7262" name="Group 94"/>
              <p:cNvGrpSpPr>
                <a:grpSpLocks/>
              </p:cNvGrpSpPr>
              <p:nvPr/>
            </p:nvGrpSpPr>
            <p:grpSpPr bwMode="auto">
              <a:xfrm>
                <a:off x="3342" y="2128"/>
                <a:ext cx="5418" cy="5419"/>
                <a:chOff x="5580" y="2604"/>
                <a:chExt cx="5953" cy="5974"/>
              </a:xfrm>
            </p:grpSpPr>
            <p:sp>
              <p:nvSpPr>
                <p:cNvPr id="7263" name="Rectangle 95"/>
                <p:cNvSpPr>
                  <a:spLocks noChangeArrowheads="1"/>
                </p:cNvSpPr>
                <p:nvPr/>
              </p:nvSpPr>
              <p:spPr bwMode="auto">
                <a:xfrm rot="3600000">
                  <a:off x="5584" y="5510"/>
                  <a:ext cx="5953" cy="142"/>
                </a:xfrm>
                <a:prstGeom prst="rect">
                  <a:avLst/>
                </a:prstGeom>
                <a:solidFill>
                  <a:srgbClr val="FF99C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7264" name="Rectangle 96"/>
                <p:cNvSpPr>
                  <a:spLocks noChangeArrowheads="1"/>
                </p:cNvSpPr>
                <p:nvPr/>
              </p:nvSpPr>
              <p:spPr bwMode="auto">
                <a:xfrm rot="7200000">
                  <a:off x="5607" y="5531"/>
                  <a:ext cx="5953" cy="142"/>
                </a:xfrm>
                <a:prstGeom prst="rect">
                  <a:avLst/>
                </a:prstGeom>
                <a:solidFill>
                  <a:srgbClr val="FF99C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7265" name="Rectangle 97"/>
                <p:cNvSpPr>
                  <a:spLocks noChangeArrowheads="1"/>
                </p:cNvSpPr>
                <p:nvPr/>
              </p:nvSpPr>
              <p:spPr bwMode="auto">
                <a:xfrm>
                  <a:off x="5580" y="5538"/>
                  <a:ext cx="5953" cy="142"/>
                </a:xfrm>
                <a:prstGeom prst="rect">
                  <a:avLst/>
                </a:prstGeom>
                <a:solidFill>
                  <a:srgbClr val="FF99C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grpSp>
          <p:grpSp>
            <p:nvGrpSpPr>
              <p:cNvPr id="7266" name="Group 98"/>
              <p:cNvGrpSpPr>
                <a:grpSpLocks/>
              </p:cNvGrpSpPr>
              <p:nvPr/>
            </p:nvGrpSpPr>
            <p:grpSpPr bwMode="auto">
              <a:xfrm>
                <a:off x="5135" y="3907"/>
                <a:ext cx="1806" cy="1806"/>
                <a:chOff x="7651" y="4696"/>
                <a:chExt cx="1814" cy="1814"/>
              </a:xfrm>
            </p:grpSpPr>
            <p:sp>
              <p:nvSpPr>
                <p:cNvPr id="7267" name="Oval 99"/>
                <p:cNvSpPr>
                  <a:spLocks noChangeArrowheads="1"/>
                </p:cNvSpPr>
                <p:nvPr/>
              </p:nvSpPr>
              <p:spPr bwMode="auto">
                <a:xfrm>
                  <a:off x="7651" y="4696"/>
                  <a:ext cx="1814" cy="1814"/>
                </a:xfrm>
                <a:prstGeom prst="ellipse">
                  <a:avLst/>
                </a:prstGeom>
                <a:solidFill>
                  <a:srgbClr val="C0C0C0"/>
                </a:solidFill>
                <a:ln w="9525">
                  <a:solidFill>
                    <a:srgbClr val="3366FF"/>
                  </a:solidFill>
                  <a:prstDash val="dash"/>
                  <a:round/>
                  <a:headEnd/>
                  <a:tailEnd/>
                </a:ln>
              </p:spPr>
              <p:txBody>
                <a:bodyPr/>
                <a:lstStyle/>
                <a:p>
                  <a:endParaRPr lang="zh-CN" altLang="en-US"/>
                </a:p>
              </p:txBody>
            </p:sp>
            <p:sp>
              <p:nvSpPr>
                <p:cNvPr id="7268" name="Oval 100"/>
                <p:cNvSpPr>
                  <a:spLocks noChangeArrowheads="1"/>
                </p:cNvSpPr>
                <p:nvPr/>
              </p:nvSpPr>
              <p:spPr bwMode="auto">
                <a:xfrm>
                  <a:off x="7846" y="4892"/>
                  <a:ext cx="1417" cy="1417"/>
                </a:xfrm>
                <a:prstGeom prst="ellipse">
                  <a:avLst/>
                </a:prstGeom>
                <a:solidFill>
                  <a:srgbClr val="FF9900"/>
                </a:solidFill>
                <a:ln w="9525">
                  <a:solidFill>
                    <a:srgbClr val="FF6600"/>
                  </a:solidFill>
                  <a:round/>
                  <a:headEnd/>
                  <a:tailEnd/>
                </a:ln>
              </p:spPr>
              <p:txBody>
                <a:bodyPr/>
                <a:lstStyle/>
                <a:p>
                  <a:endParaRPr lang="zh-CN" altLang="zh-CN"/>
                </a:p>
              </p:txBody>
            </p:sp>
          </p:grpSp>
        </p:grpSp>
        <p:sp>
          <p:nvSpPr>
            <p:cNvPr id="7269" name="Text Box 101"/>
            <p:cNvSpPr txBox="1">
              <a:spLocks noChangeArrowheads="1"/>
            </p:cNvSpPr>
            <p:nvPr/>
          </p:nvSpPr>
          <p:spPr bwMode="auto">
            <a:xfrm>
              <a:off x="3414" y="10557"/>
              <a:ext cx="1433" cy="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r>
                <a:rPr lang="zh-CN" altLang="en-US">
                  <a:latin typeface="仿宋_GB2312" pitchFamily="49" charset="-122"/>
                  <a:ea typeface="仿宋_GB2312" pitchFamily="49" charset="-122"/>
                </a:rPr>
                <a:t>座位区域</a:t>
              </a:r>
              <a:endParaRPr lang="zh-CN" altLang="en-US"/>
            </a:p>
          </p:txBody>
        </p:sp>
        <p:sp>
          <p:nvSpPr>
            <p:cNvPr id="7270" name="Text Box 102"/>
            <p:cNvSpPr txBox="1">
              <a:spLocks noChangeArrowheads="1"/>
            </p:cNvSpPr>
            <p:nvPr/>
          </p:nvSpPr>
          <p:spPr bwMode="auto">
            <a:xfrm>
              <a:off x="5026" y="9470"/>
              <a:ext cx="1434" cy="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r>
                <a:rPr lang="zh-CN" altLang="en-US">
                  <a:latin typeface="仿宋_GB2312" pitchFamily="49" charset="-122"/>
                  <a:ea typeface="仿宋_GB2312" pitchFamily="49" charset="-122"/>
                </a:rPr>
                <a:t>座位区域</a:t>
              </a:r>
              <a:endParaRPr lang="zh-CN" altLang="en-US"/>
            </a:p>
          </p:txBody>
        </p:sp>
        <p:sp>
          <p:nvSpPr>
            <p:cNvPr id="7271" name="Text Box 103"/>
            <p:cNvSpPr txBox="1">
              <a:spLocks noChangeArrowheads="1"/>
            </p:cNvSpPr>
            <p:nvPr/>
          </p:nvSpPr>
          <p:spPr bwMode="auto">
            <a:xfrm>
              <a:off x="6460" y="10712"/>
              <a:ext cx="1434" cy="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r>
                <a:rPr lang="zh-CN" altLang="en-US">
                  <a:latin typeface="仿宋_GB2312" pitchFamily="49" charset="-122"/>
                  <a:ea typeface="仿宋_GB2312" pitchFamily="49" charset="-122"/>
                </a:rPr>
                <a:t>座位区域</a:t>
              </a:r>
              <a:endParaRPr lang="zh-CN" altLang="en-US"/>
            </a:p>
          </p:txBody>
        </p:sp>
        <p:sp>
          <p:nvSpPr>
            <p:cNvPr id="7272" name="Text Box 104"/>
            <p:cNvSpPr txBox="1">
              <a:spLocks noChangeArrowheads="1"/>
            </p:cNvSpPr>
            <p:nvPr/>
          </p:nvSpPr>
          <p:spPr bwMode="auto">
            <a:xfrm>
              <a:off x="6639" y="12265"/>
              <a:ext cx="1434" cy="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r>
                <a:rPr lang="zh-CN" altLang="en-US">
                  <a:latin typeface="仿宋_GB2312" pitchFamily="49" charset="-122"/>
                  <a:ea typeface="仿宋_GB2312" pitchFamily="49" charset="-122"/>
                </a:rPr>
                <a:t>座位区域</a:t>
              </a:r>
              <a:endParaRPr lang="zh-CN" altLang="en-US"/>
            </a:p>
          </p:txBody>
        </p:sp>
        <p:sp>
          <p:nvSpPr>
            <p:cNvPr id="7273" name="Text Box 105"/>
            <p:cNvSpPr txBox="1">
              <a:spLocks noChangeArrowheads="1"/>
            </p:cNvSpPr>
            <p:nvPr/>
          </p:nvSpPr>
          <p:spPr bwMode="auto">
            <a:xfrm>
              <a:off x="5026" y="13508"/>
              <a:ext cx="1434" cy="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r>
                <a:rPr lang="zh-CN" altLang="en-US">
                  <a:latin typeface="仿宋_GB2312" pitchFamily="49" charset="-122"/>
                  <a:ea typeface="仿宋_GB2312" pitchFamily="49" charset="-122"/>
                </a:rPr>
                <a:t>座位区域</a:t>
              </a:r>
              <a:endParaRPr lang="zh-CN" altLang="en-US"/>
            </a:p>
          </p:txBody>
        </p:sp>
        <p:sp>
          <p:nvSpPr>
            <p:cNvPr id="7274" name="Text Box 106"/>
            <p:cNvSpPr txBox="1">
              <a:spLocks noChangeArrowheads="1"/>
            </p:cNvSpPr>
            <p:nvPr/>
          </p:nvSpPr>
          <p:spPr bwMode="auto">
            <a:xfrm>
              <a:off x="3235" y="12265"/>
              <a:ext cx="1433" cy="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r>
                <a:rPr lang="zh-CN" altLang="en-US">
                  <a:latin typeface="仿宋_GB2312" pitchFamily="49" charset="-122"/>
                  <a:ea typeface="仿宋_GB2312" pitchFamily="49" charset="-122"/>
                </a:rPr>
                <a:t>座位区域</a:t>
              </a:r>
              <a:endParaRPr lang="zh-CN" altLang="en-US"/>
            </a:p>
          </p:txBody>
        </p:sp>
        <p:sp>
          <p:nvSpPr>
            <p:cNvPr id="7275" name="Text Box 107"/>
            <p:cNvSpPr txBox="1">
              <a:spLocks noChangeArrowheads="1"/>
            </p:cNvSpPr>
            <p:nvPr/>
          </p:nvSpPr>
          <p:spPr bwMode="auto">
            <a:xfrm>
              <a:off x="5265" y="11289"/>
              <a:ext cx="1076" cy="6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r>
                <a:rPr lang="zh-CN" altLang="en-US">
                  <a:latin typeface="幼圆" panose="02010509060101010101" pitchFamily="49" charset="-122"/>
                  <a:ea typeface="幼圆" panose="02010509060101010101" pitchFamily="49" charset="-122"/>
                </a:rPr>
                <a:t>舞台</a:t>
              </a:r>
              <a:endParaRPr lang="zh-CN" altLang="en-US"/>
            </a:p>
          </p:txBody>
        </p:sp>
      </p:grpSp>
    </p:spTree>
    <p:extLst>
      <p:ext uri="{BB962C8B-B14F-4D97-AF65-F5344CB8AC3E}">
        <p14:creationId xmlns:p14="http://schemas.microsoft.com/office/powerpoint/2010/main" val="266748362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2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8" name="Rectangle 4"/>
          <p:cNvSpPr>
            <a:spLocks noGrp="1" noChangeArrowheads="1"/>
          </p:cNvSpPr>
          <p:nvPr>
            <p:ph type="body" idx="4294967295"/>
          </p:nvPr>
        </p:nvSpPr>
        <p:spPr>
          <a:xfrm>
            <a:off x="1847850" y="549275"/>
            <a:ext cx="8642350" cy="2160588"/>
          </a:xfrm>
          <a:prstGeom prst="rect">
            <a:avLst/>
          </a:prstGeom>
          <a:noFill/>
          <a:ln/>
        </p:spPr>
        <p:txBody>
          <a:bodyPr>
            <a:normAutofit fontScale="92500" lnSpcReduction="20000"/>
          </a:bodyPr>
          <a:lstStyle/>
          <a:p>
            <a:pPr>
              <a:lnSpc>
                <a:spcPct val="130000"/>
              </a:lnSpc>
              <a:buFontTx/>
              <a:buNone/>
            </a:pPr>
            <a:r>
              <a:rPr lang="en-US" altLang="zh-CN" sz="1800" b="1">
                <a:latin typeface="华文细黑" panose="02010600040101010101" pitchFamily="2" charset="-122"/>
                <a:ea typeface="华文细黑" panose="02010600040101010101" pitchFamily="2" charset="-122"/>
              </a:rPr>
              <a:t>        </a:t>
            </a:r>
            <a:r>
              <a:rPr lang="zh-CN" altLang="en-US">
                <a:latin typeface="华文细黑" panose="02010600040101010101" pitchFamily="2" charset="-122"/>
                <a:ea typeface="华文细黑" panose="02010600040101010101" pitchFamily="2" charset="-122"/>
              </a:rPr>
              <a:t>总体看来，学生在如下四个方面的能力较为缺乏：</a:t>
            </a:r>
          </a:p>
          <a:p>
            <a:pPr>
              <a:lnSpc>
                <a:spcPct val="130000"/>
              </a:lnSpc>
            </a:pPr>
            <a:r>
              <a:rPr lang="zh-CN" altLang="en-US" sz="1800" b="1">
                <a:latin typeface="华文细黑" panose="02010600040101010101" pitchFamily="2" charset="-122"/>
                <a:ea typeface="华文细黑" panose="02010600040101010101" pitchFamily="2" charset="-122"/>
              </a:rPr>
              <a:t>绘图理解题意的能力－</a:t>
            </a:r>
            <a:r>
              <a:rPr lang="zh-CN" altLang="en-US" sz="1800">
                <a:latin typeface="华文细黑" panose="02010600040101010101" pitchFamily="2" charset="-122"/>
                <a:ea typeface="华文细黑" panose="02010600040101010101" pitchFamily="2" charset="-122"/>
              </a:rPr>
              <a:t>包括借助草图抽象出几何模型来理解问题</a:t>
            </a:r>
          </a:p>
          <a:p>
            <a:pPr>
              <a:lnSpc>
                <a:spcPct val="130000"/>
              </a:lnSpc>
            </a:pPr>
            <a:r>
              <a:rPr lang="zh-CN" altLang="en-US" sz="1800" b="1">
                <a:latin typeface="华文细黑" panose="02010600040101010101" pitchFamily="2" charset="-122"/>
                <a:ea typeface="华文细黑" panose="02010600040101010101" pitchFamily="2" charset="-122"/>
              </a:rPr>
              <a:t>逻辑推理和探究能力－</a:t>
            </a:r>
            <a:r>
              <a:rPr lang="zh-CN" altLang="en-US" sz="1800">
                <a:latin typeface="华文细黑" panose="02010600040101010101" pitchFamily="2" charset="-122"/>
                <a:ea typeface="华文细黑" panose="02010600040101010101" pitchFamily="2" charset="-122"/>
              </a:rPr>
              <a:t>包括理解目标与条件间的制约关系 </a:t>
            </a:r>
          </a:p>
          <a:p>
            <a:pPr>
              <a:lnSpc>
                <a:spcPct val="130000"/>
              </a:lnSpc>
            </a:pPr>
            <a:r>
              <a:rPr lang="zh-CN" altLang="en-US" sz="1800" b="1">
                <a:latin typeface="华文细黑" panose="02010600040101010101" pitchFamily="2" charset="-122"/>
                <a:ea typeface="华文细黑" panose="02010600040101010101" pitchFamily="2" charset="-122"/>
              </a:rPr>
              <a:t>构建数学模型的能力－</a:t>
            </a:r>
            <a:r>
              <a:rPr lang="zh-CN" altLang="en-US" sz="1800">
                <a:latin typeface="华文细黑" panose="02010600040101010101" pitchFamily="2" charset="-122"/>
                <a:ea typeface="华文细黑" panose="02010600040101010101" pitchFamily="2" charset="-122"/>
              </a:rPr>
              <a:t>包括会用表格或公式表示出函数关系 </a:t>
            </a:r>
          </a:p>
          <a:p>
            <a:pPr>
              <a:lnSpc>
                <a:spcPct val="130000"/>
              </a:lnSpc>
            </a:pPr>
            <a:r>
              <a:rPr lang="zh-CN" altLang="en-US" sz="1800" b="1">
                <a:latin typeface="华文细黑" panose="02010600040101010101" pitchFamily="2" charset="-122"/>
                <a:ea typeface="华文细黑" panose="02010600040101010101" pitchFamily="2" charset="-122"/>
              </a:rPr>
              <a:t>交流与合作的能力   －</a:t>
            </a:r>
            <a:r>
              <a:rPr lang="zh-CN" altLang="en-US" sz="1800">
                <a:latin typeface="华文细黑" panose="02010600040101010101" pitchFamily="2" charset="-122"/>
                <a:ea typeface="华文细黑" panose="02010600040101010101" pitchFamily="2" charset="-122"/>
              </a:rPr>
              <a:t> 包括运用数学语言与他人交流、共同完成学习任务</a:t>
            </a:r>
          </a:p>
        </p:txBody>
      </p:sp>
      <p:pic>
        <p:nvPicPr>
          <p:cNvPr id="31750"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72264" y="2955925"/>
            <a:ext cx="3887787" cy="3786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31751" name="Group 7"/>
          <p:cNvGrpSpPr>
            <a:grpSpLocks/>
          </p:cNvGrpSpPr>
          <p:nvPr/>
        </p:nvGrpSpPr>
        <p:grpSpPr bwMode="auto">
          <a:xfrm>
            <a:off x="6659564" y="2986089"/>
            <a:ext cx="3887787" cy="3743325"/>
            <a:chOff x="3243" y="1752"/>
            <a:chExt cx="2449" cy="2358"/>
          </a:xfrm>
        </p:grpSpPr>
        <p:sp>
          <p:nvSpPr>
            <p:cNvPr id="31752" name="Oval 8"/>
            <p:cNvSpPr>
              <a:spLocks noChangeArrowheads="1"/>
            </p:cNvSpPr>
            <p:nvPr/>
          </p:nvSpPr>
          <p:spPr bwMode="auto">
            <a:xfrm>
              <a:off x="3243" y="1752"/>
              <a:ext cx="2449" cy="2358"/>
            </a:xfrm>
            <a:prstGeom prst="ellipse">
              <a:avLst/>
            </a:prstGeom>
            <a:solidFill>
              <a:srgbClr val="FF99CC"/>
            </a:solidFill>
            <a:ln w="9525">
              <a:solidFill>
                <a:srgbClr val="000000"/>
              </a:solidFill>
              <a:round/>
              <a:headEnd/>
              <a:tailEnd/>
            </a:ln>
          </p:spPr>
          <p:txBody>
            <a:bodyPr/>
            <a:lstStyle/>
            <a:p>
              <a:endParaRPr lang="zh-CN" altLang="en-US"/>
            </a:p>
          </p:txBody>
        </p:sp>
        <p:sp>
          <p:nvSpPr>
            <p:cNvPr id="31753" name="Oval 9"/>
            <p:cNvSpPr>
              <a:spLocks noChangeArrowheads="1"/>
            </p:cNvSpPr>
            <p:nvPr/>
          </p:nvSpPr>
          <p:spPr bwMode="auto">
            <a:xfrm>
              <a:off x="3349" y="1842"/>
              <a:ext cx="2237" cy="2178"/>
            </a:xfrm>
            <a:prstGeom prst="ellipse">
              <a:avLst/>
            </a:prstGeom>
            <a:solidFill>
              <a:srgbClr val="99FF66"/>
            </a:solidFill>
            <a:ln w="9525">
              <a:solidFill>
                <a:srgbClr val="000000"/>
              </a:solidFill>
              <a:round/>
              <a:headEnd/>
              <a:tailEnd/>
            </a:ln>
          </p:spPr>
          <p:txBody>
            <a:bodyPr/>
            <a:lstStyle/>
            <a:p>
              <a:endParaRPr lang="zh-CN" altLang="en-US"/>
            </a:p>
          </p:txBody>
        </p:sp>
        <p:sp>
          <p:nvSpPr>
            <p:cNvPr id="31754" name="Oval 10"/>
            <p:cNvSpPr>
              <a:spLocks noChangeArrowheads="1"/>
            </p:cNvSpPr>
            <p:nvPr/>
          </p:nvSpPr>
          <p:spPr bwMode="auto">
            <a:xfrm>
              <a:off x="3858" y="2328"/>
              <a:ext cx="1215" cy="1179"/>
            </a:xfrm>
            <a:prstGeom prst="ellipse">
              <a:avLst/>
            </a:prstGeom>
            <a:solidFill>
              <a:schemeClr val="accent2"/>
            </a:solidFill>
            <a:ln>
              <a:noFill/>
            </a:ln>
            <a:extLst>
              <a:ext uri="{91240B29-F687-4F45-9708-019B960494DF}">
                <a14:hiddenLine xmlns:a14="http://schemas.microsoft.com/office/drawing/2010/main" w="9525">
                  <a:solidFill>
                    <a:srgbClr val="000000"/>
                  </a:solidFill>
                  <a:prstDash val="dash"/>
                  <a:round/>
                  <a:headEnd/>
                  <a:tailEnd/>
                </a14:hiddenLine>
              </a:ext>
            </a:extLst>
          </p:spPr>
          <p:txBody>
            <a:bodyPr/>
            <a:lstStyle/>
            <a:p>
              <a:endParaRPr lang="zh-CN" altLang="en-US"/>
            </a:p>
          </p:txBody>
        </p:sp>
        <p:sp>
          <p:nvSpPr>
            <p:cNvPr id="31755" name="Oval 11"/>
            <p:cNvSpPr>
              <a:spLocks noChangeArrowheads="1"/>
            </p:cNvSpPr>
            <p:nvPr/>
          </p:nvSpPr>
          <p:spPr bwMode="auto">
            <a:xfrm>
              <a:off x="4078" y="2534"/>
              <a:ext cx="762" cy="751"/>
            </a:xfrm>
            <a:prstGeom prst="ellipse">
              <a:avLst/>
            </a:prstGeom>
            <a:solidFill>
              <a:srgbClr val="FF99C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56" name="Oval 12"/>
            <p:cNvSpPr>
              <a:spLocks noChangeArrowheads="1"/>
            </p:cNvSpPr>
            <p:nvPr/>
          </p:nvSpPr>
          <p:spPr bwMode="auto">
            <a:xfrm>
              <a:off x="4165" y="2624"/>
              <a:ext cx="578" cy="579"/>
            </a:xfrm>
            <a:prstGeom prst="ellipse">
              <a:avLst/>
            </a:prstGeom>
            <a:solidFill>
              <a:srgbClr val="FFFF66"/>
            </a:solidFill>
            <a:ln w="9525">
              <a:solidFill>
                <a:srgbClr val="000000"/>
              </a:solidFill>
              <a:round/>
              <a:headEnd/>
              <a:tailEnd/>
            </a:ln>
          </p:spPr>
          <p:txBody>
            <a:bodyPr/>
            <a:lstStyle/>
            <a:p>
              <a:endParaRPr lang="zh-CN" altLang="en-US"/>
            </a:p>
          </p:txBody>
        </p:sp>
        <p:sp>
          <p:nvSpPr>
            <p:cNvPr id="31757" name="Rectangle 13"/>
            <p:cNvSpPr>
              <a:spLocks noChangeArrowheads="1"/>
            </p:cNvSpPr>
            <p:nvPr/>
          </p:nvSpPr>
          <p:spPr bwMode="auto">
            <a:xfrm>
              <a:off x="3266" y="2840"/>
              <a:ext cx="830" cy="91"/>
            </a:xfrm>
            <a:prstGeom prst="rect">
              <a:avLst/>
            </a:prstGeom>
            <a:solidFill>
              <a:srgbClr val="FF99CC"/>
            </a:solidFill>
            <a:ln>
              <a:noFill/>
            </a:ln>
            <a:extLst>
              <a:ext uri="{91240B29-F687-4F45-9708-019B960494DF}">
                <a14:hiddenLine xmlns:a14="http://schemas.microsoft.com/office/drawing/2010/main" w="9525">
                  <a:solidFill>
                    <a:schemeClr val="bg1"/>
                  </a:solidFill>
                  <a:miter lim="800000"/>
                  <a:headEnd/>
                  <a:tailEnd/>
                </a14:hiddenLine>
              </a:ext>
            </a:extLst>
          </p:spPr>
          <p:txBody>
            <a:bodyPr/>
            <a:lstStyle/>
            <a:p>
              <a:endParaRPr lang="zh-CN" altLang="en-US"/>
            </a:p>
          </p:txBody>
        </p:sp>
        <p:sp>
          <p:nvSpPr>
            <p:cNvPr id="31758" name="Rectangle 14"/>
            <p:cNvSpPr>
              <a:spLocks noChangeArrowheads="1"/>
            </p:cNvSpPr>
            <p:nvPr/>
          </p:nvSpPr>
          <p:spPr bwMode="auto">
            <a:xfrm rot="7200000">
              <a:off x="4473" y="2215"/>
              <a:ext cx="804" cy="92"/>
            </a:xfrm>
            <a:prstGeom prst="rect">
              <a:avLst/>
            </a:prstGeom>
            <a:solidFill>
              <a:srgbClr val="FF99CC"/>
            </a:solidFill>
            <a:ln>
              <a:noFill/>
            </a:ln>
            <a:extLst>
              <a:ext uri="{91240B29-F687-4F45-9708-019B960494DF}">
                <a14:hiddenLine xmlns:a14="http://schemas.microsoft.com/office/drawing/2010/main" w="9525">
                  <a:solidFill>
                    <a:schemeClr val="bg1"/>
                  </a:solidFill>
                  <a:miter lim="800000"/>
                  <a:headEnd/>
                  <a:tailEnd/>
                </a14:hiddenLine>
              </a:ext>
            </a:extLst>
          </p:spPr>
          <p:txBody>
            <a:bodyPr rot="10800000" vert="eaVert"/>
            <a:lstStyle/>
            <a:p>
              <a:endParaRPr lang="zh-CN" altLang="zh-CN"/>
            </a:p>
          </p:txBody>
        </p:sp>
        <p:sp>
          <p:nvSpPr>
            <p:cNvPr id="31759" name="Rectangle 15"/>
            <p:cNvSpPr>
              <a:spLocks noChangeArrowheads="1"/>
            </p:cNvSpPr>
            <p:nvPr/>
          </p:nvSpPr>
          <p:spPr bwMode="auto">
            <a:xfrm rot="14400000">
              <a:off x="4444" y="3541"/>
              <a:ext cx="836" cy="93"/>
            </a:xfrm>
            <a:prstGeom prst="rect">
              <a:avLst/>
            </a:prstGeom>
            <a:solidFill>
              <a:srgbClr val="FF99CC"/>
            </a:solidFill>
            <a:ln>
              <a:noFill/>
            </a:ln>
            <a:extLst>
              <a:ext uri="{91240B29-F687-4F45-9708-019B960494DF}">
                <a14:hiddenLine xmlns:a14="http://schemas.microsoft.com/office/drawing/2010/main" w="9525">
                  <a:solidFill>
                    <a:schemeClr val="bg1"/>
                  </a:solidFill>
                  <a:miter lim="800000"/>
                  <a:headEnd/>
                  <a:tailEnd/>
                </a14:hiddenLine>
              </a:ext>
            </a:extLst>
          </p:spPr>
          <p:txBody>
            <a:bodyPr/>
            <a:lstStyle/>
            <a:p>
              <a:endParaRPr lang="zh-CN" altLang="en-US"/>
            </a:p>
          </p:txBody>
        </p:sp>
        <p:sp>
          <p:nvSpPr>
            <p:cNvPr id="31760" name="Rectangle 16"/>
            <p:cNvSpPr>
              <a:spLocks noChangeArrowheads="1"/>
            </p:cNvSpPr>
            <p:nvPr/>
          </p:nvSpPr>
          <p:spPr bwMode="auto">
            <a:xfrm>
              <a:off x="5080" y="2875"/>
              <a:ext cx="607" cy="90"/>
            </a:xfrm>
            <a:prstGeom prst="rect">
              <a:avLst/>
            </a:prstGeom>
            <a:solidFill>
              <a:srgbClr val="FF99C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1761" name="Rectangle 17"/>
            <p:cNvSpPr>
              <a:spLocks noChangeArrowheads="1"/>
            </p:cNvSpPr>
            <p:nvPr/>
          </p:nvSpPr>
          <p:spPr bwMode="auto">
            <a:xfrm rot="14400000">
              <a:off x="3711" y="2122"/>
              <a:ext cx="591" cy="93"/>
            </a:xfrm>
            <a:prstGeom prst="rect">
              <a:avLst/>
            </a:prstGeom>
            <a:solidFill>
              <a:srgbClr val="FF99C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1762" name="Rectangle 18"/>
            <p:cNvSpPr>
              <a:spLocks noChangeArrowheads="1"/>
            </p:cNvSpPr>
            <p:nvPr/>
          </p:nvSpPr>
          <p:spPr bwMode="auto">
            <a:xfrm rot="7200000">
              <a:off x="3685" y="3622"/>
              <a:ext cx="603" cy="93"/>
            </a:xfrm>
            <a:prstGeom prst="rect">
              <a:avLst/>
            </a:prstGeom>
            <a:solidFill>
              <a:srgbClr val="FF99C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grpSp>
      <p:sp>
        <p:nvSpPr>
          <p:cNvPr id="31763" name="AutoShape 19"/>
          <p:cNvSpPr>
            <a:spLocks noChangeArrowheads="1"/>
          </p:cNvSpPr>
          <p:nvPr/>
        </p:nvSpPr>
        <p:spPr bwMode="auto">
          <a:xfrm>
            <a:off x="1210963" y="3860801"/>
            <a:ext cx="4742164" cy="1655763"/>
          </a:xfrm>
          <a:prstGeom prst="cloudCallout">
            <a:avLst>
              <a:gd name="adj1" fmla="val 73319"/>
              <a:gd name="adj2" fmla="val -74546"/>
            </a:avLst>
          </a:prstGeom>
          <a:solidFill>
            <a:srgbClr val="FFFF99"/>
          </a:solidFill>
          <a:ln w="9525">
            <a:solidFill>
              <a:schemeClr val="accent2"/>
            </a:solidFill>
            <a:round/>
            <a:headEnd/>
            <a:tailEnd/>
          </a:ln>
          <a:effectLst>
            <a:outerShdw dist="107763" dir="18900000" algn="ctr" rotWithShape="0">
              <a:schemeClr val="bg2">
                <a:alpha val="50000"/>
              </a:schemeClr>
            </a:outerShdw>
          </a:effectLst>
        </p:spPr>
        <p:txBody>
          <a:bodyPr/>
          <a:lstStyle/>
          <a:p>
            <a:pPr algn="ctr"/>
            <a:r>
              <a:rPr lang="zh-CN" altLang="en-US" dirty="0">
                <a:solidFill>
                  <a:srgbClr val="002060"/>
                </a:solidFill>
                <a:ea typeface="华文细黑" panose="02010600040101010101" pitchFamily="2" charset="-122"/>
              </a:rPr>
              <a:t>其中三条通道不用延伸到舞台，既符合设计任务要求、增加了座位数量，又不影响剧场的对称美。</a:t>
            </a:r>
          </a:p>
        </p:txBody>
      </p:sp>
      <p:sp>
        <p:nvSpPr>
          <p:cNvPr id="31764" name="Text Box 20"/>
          <p:cNvSpPr txBox="1">
            <a:spLocks noChangeArrowheads="1"/>
          </p:cNvSpPr>
          <p:nvPr/>
        </p:nvSpPr>
        <p:spPr bwMode="auto">
          <a:xfrm>
            <a:off x="1703389" y="3068639"/>
            <a:ext cx="496887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zh-CN" altLang="en-US" sz="2000">
                <a:solidFill>
                  <a:srgbClr val="660066"/>
                </a:solidFill>
                <a:ea typeface="幼圆" panose="02010509060101010101" pitchFamily="49" charset="-122"/>
              </a:rPr>
              <a:t>但也有个别学生提出具有创意的方案：</a:t>
            </a:r>
          </a:p>
        </p:txBody>
      </p:sp>
    </p:spTree>
    <p:extLst>
      <p:ext uri="{BB962C8B-B14F-4D97-AF65-F5344CB8AC3E}">
        <p14:creationId xmlns:p14="http://schemas.microsoft.com/office/powerpoint/2010/main" val="62184090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nodeType="clickEffect">
                                  <p:stCondLst>
                                    <p:cond delay="0"/>
                                  </p:stCondLst>
                                  <p:childTnLst>
                                    <p:set>
                                      <p:cBhvr>
                                        <p:cTn id="6" dur="1" fill="hold">
                                          <p:stCondLst>
                                            <p:cond delay="0"/>
                                          </p:stCondLst>
                                        </p:cTn>
                                        <p:tgtEl>
                                          <p:spTgt spid="31751"/>
                                        </p:tgtEl>
                                        <p:attrNameLst>
                                          <p:attrName>style.visibility</p:attrName>
                                        </p:attrNameLst>
                                      </p:cBhvr>
                                      <p:to>
                                        <p:strVal val="visible"/>
                                      </p:to>
                                    </p:set>
                                    <p:animEffect transition="in" filter="circle(in)">
                                      <p:cBhvr>
                                        <p:cTn id="7" dur="2000"/>
                                        <p:tgtEl>
                                          <p:spTgt spid="317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PISA</a:t>
            </a:r>
            <a:r>
              <a:rPr lang="zh-CN" altLang="en-US" dirty="0" smtClean="0"/>
              <a:t>对数学素养的界定</a:t>
            </a:r>
            <a:endParaRPr lang="zh-CN" altLang="en-US" dirty="0"/>
          </a:p>
        </p:txBody>
      </p:sp>
      <p:sp>
        <p:nvSpPr>
          <p:cNvPr id="3" name="内容占位符 2"/>
          <p:cNvSpPr>
            <a:spLocks noGrp="1"/>
          </p:cNvSpPr>
          <p:nvPr>
            <p:ph sz="quarter" idx="13"/>
          </p:nvPr>
        </p:nvSpPr>
        <p:spPr>
          <a:xfrm>
            <a:off x="1539850" y="2078767"/>
            <a:ext cx="9540042" cy="3424107"/>
          </a:xfrm>
        </p:spPr>
        <p:txBody>
          <a:bodyPr>
            <a:noAutofit/>
          </a:bodyPr>
          <a:lstStyle/>
          <a:p>
            <a:r>
              <a:rPr lang="zh-CN" altLang="zh-CN" sz="3200" dirty="0">
                <a:solidFill>
                  <a:srgbClr val="C00000"/>
                </a:solidFill>
              </a:rPr>
              <a:t>数学素养是个体在</a:t>
            </a:r>
            <a:r>
              <a:rPr lang="zh-CN" altLang="zh-CN" sz="3200" b="1" dirty="0" smtClean="0">
                <a:solidFill>
                  <a:srgbClr val="C00000"/>
                </a:solidFill>
              </a:rPr>
              <a:t>各种</a:t>
            </a:r>
            <a:r>
              <a:rPr lang="zh-CN" altLang="en-US" sz="3200" b="1" dirty="0">
                <a:solidFill>
                  <a:srgbClr val="C00000"/>
                </a:solidFill>
              </a:rPr>
              <a:t>情境</a:t>
            </a:r>
            <a:r>
              <a:rPr lang="zh-CN" altLang="zh-CN" sz="3200" b="1" dirty="0" smtClean="0">
                <a:solidFill>
                  <a:srgbClr val="C00000"/>
                </a:solidFill>
              </a:rPr>
              <a:t>下</a:t>
            </a:r>
            <a:r>
              <a:rPr lang="zh-CN" altLang="zh-CN" sz="3200" dirty="0">
                <a:solidFill>
                  <a:srgbClr val="C00000"/>
                </a:solidFill>
              </a:rPr>
              <a:t>进行</a:t>
            </a:r>
            <a:r>
              <a:rPr lang="zh-CN" altLang="zh-CN" sz="3200" b="1" dirty="0" smtClean="0">
                <a:solidFill>
                  <a:srgbClr val="C00000"/>
                </a:solidFill>
              </a:rPr>
              <a:t>数学</a:t>
            </a:r>
            <a:r>
              <a:rPr lang="zh-CN" altLang="en-US" sz="3200" b="1" dirty="0">
                <a:solidFill>
                  <a:srgbClr val="C00000"/>
                </a:solidFill>
              </a:rPr>
              <a:t>表征</a:t>
            </a:r>
            <a:r>
              <a:rPr lang="zh-CN" altLang="zh-CN" sz="3200" dirty="0" smtClean="0">
                <a:solidFill>
                  <a:srgbClr val="C00000"/>
                </a:solidFill>
              </a:rPr>
              <a:t>、</a:t>
            </a:r>
            <a:r>
              <a:rPr lang="zh-CN" altLang="zh-CN" sz="3200" b="1" dirty="0">
                <a:solidFill>
                  <a:srgbClr val="C00000"/>
                </a:solidFill>
              </a:rPr>
              <a:t>数学</a:t>
            </a:r>
            <a:r>
              <a:rPr lang="zh-CN" altLang="en-US" sz="3200" b="1" dirty="0">
                <a:solidFill>
                  <a:srgbClr val="C00000"/>
                </a:solidFill>
              </a:rPr>
              <a:t>运用</a:t>
            </a:r>
            <a:r>
              <a:rPr lang="zh-CN" altLang="zh-CN" sz="3200" dirty="0">
                <a:solidFill>
                  <a:srgbClr val="C00000"/>
                </a:solidFill>
              </a:rPr>
              <a:t>和</a:t>
            </a:r>
            <a:r>
              <a:rPr lang="zh-CN" altLang="zh-CN" sz="3200" b="1" dirty="0">
                <a:solidFill>
                  <a:srgbClr val="C00000"/>
                </a:solidFill>
              </a:rPr>
              <a:t>数学</a:t>
            </a:r>
            <a:r>
              <a:rPr lang="zh-CN" altLang="en-US" sz="3200" b="1" dirty="0">
                <a:solidFill>
                  <a:srgbClr val="C00000"/>
                </a:solidFill>
              </a:rPr>
              <a:t>阐释</a:t>
            </a:r>
            <a:r>
              <a:rPr lang="zh-CN" altLang="zh-CN" sz="3200" dirty="0">
                <a:solidFill>
                  <a:srgbClr val="C00000"/>
                </a:solidFill>
              </a:rPr>
              <a:t>的能力</a:t>
            </a:r>
            <a:r>
              <a:rPr lang="zh-CN" altLang="zh-CN" sz="3200" dirty="0"/>
              <a:t>。它包括</a:t>
            </a:r>
            <a:r>
              <a:rPr lang="zh-CN" altLang="zh-CN" sz="3200" b="1" dirty="0"/>
              <a:t>数学式的推理</a:t>
            </a:r>
            <a:r>
              <a:rPr lang="zh-CN" altLang="zh-CN" sz="3200" dirty="0"/>
              <a:t>，以及</a:t>
            </a:r>
            <a:r>
              <a:rPr lang="zh-CN" altLang="zh-CN" sz="3200" b="1" dirty="0"/>
              <a:t>使用数学概念</a:t>
            </a:r>
            <a:r>
              <a:rPr lang="zh-CN" altLang="zh-CN" sz="3200" dirty="0"/>
              <a:t>、</a:t>
            </a:r>
            <a:r>
              <a:rPr lang="zh-CN" altLang="zh-CN" sz="3200" b="1" dirty="0"/>
              <a:t>步骤、事实和工具</a:t>
            </a:r>
            <a:r>
              <a:rPr lang="zh-CN" altLang="zh-CN" sz="3200" dirty="0"/>
              <a:t>来</a:t>
            </a:r>
            <a:r>
              <a:rPr lang="zh-CN" altLang="zh-CN" sz="3200" b="1" dirty="0"/>
              <a:t>描述、解释和预测现象</a:t>
            </a:r>
            <a:r>
              <a:rPr lang="zh-CN" altLang="zh-CN" sz="3200" dirty="0"/>
              <a:t>。它帮助个体认识数学在现实世界中所起的作用，做出有根据的判断和决策，以成为具有建设性、参与意识和反思能力的公民</a:t>
            </a:r>
            <a:r>
              <a:rPr lang="zh-CN" altLang="en-US" sz="3200" dirty="0" smtClean="0"/>
              <a:t>。</a:t>
            </a:r>
            <a:endParaRPr lang="zh-CN" altLang="en-US" sz="3200" dirty="0"/>
          </a:p>
        </p:txBody>
      </p:sp>
    </p:spTree>
    <p:extLst>
      <p:ext uri="{BB962C8B-B14F-4D97-AF65-F5344CB8AC3E}">
        <p14:creationId xmlns:p14="http://schemas.microsoft.com/office/powerpoint/2010/main" val="3782356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sz="quarter" idx="13"/>
          </p:nvPr>
        </p:nvSpPr>
        <p:spPr/>
        <p:txBody>
          <a:bodyPr/>
          <a:lstStyle/>
          <a:p>
            <a:endParaRPr lang="zh-CN" altLang="en-US"/>
          </a:p>
        </p:txBody>
      </p:sp>
      <p:pic>
        <p:nvPicPr>
          <p:cNvPr id="4" name="图片 3"/>
          <p:cNvPicPr>
            <a:picLocks noChangeAspect="1"/>
          </p:cNvPicPr>
          <p:nvPr/>
        </p:nvPicPr>
        <p:blipFill>
          <a:blip r:embed="rId2"/>
          <a:stretch>
            <a:fillRect/>
          </a:stretch>
        </p:blipFill>
        <p:spPr>
          <a:xfrm>
            <a:off x="2479588" y="22319"/>
            <a:ext cx="7158681" cy="6743522"/>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3325812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913775" y="618518"/>
            <a:ext cx="10364451" cy="971386"/>
          </a:xfrm>
        </p:spPr>
        <p:txBody>
          <a:bodyPr/>
          <a:lstStyle/>
          <a:p>
            <a:r>
              <a:rPr lang="en-US" altLang="zh-CN" dirty="0" smtClean="0"/>
              <a:t>PISA</a:t>
            </a:r>
            <a:r>
              <a:rPr lang="zh-CN" altLang="en-US" dirty="0" smtClean="0"/>
              <a:t>中的情境类型</a:t>
            </a:r>
            <a:endParaRPr lang="zh-CN" altLang="en-US" dirty="0"/>
          </a:p>
        </p:txBody>
      </p:sp>
      <p:sp>
        <p:nvSpPr>
          <p:cNvPr id="3" name="内容占位符 2"/>
          <p:cNvSpPr>
            <a:spLocks noGrp="1"/>
          </p:cNvSpPr>
          <p:nvPr>
            <p:ph sz="quarter" idx="13"/>
          </p:nvPr>
        </p:nvSpPr>
        <p:spPr>
          <a:xfrm>
            <a:off x="913774" y="1589904"/>
            <a:ext cx="10363826" cy="4670853"/>
          </a:xfrm>
        </p:spPr>
        <p:txBody>
          <a:bodyPr>
            <a:noAutofit/>
          </a:bodyPr>
          <a:lstStyle/>
          <a:p>
            <a:r>
              <a:rPr lang="zh-CN" altLang="zh-CN" sz="1800" b="1" dirty="0"/>
              <a:t>个人的（</a:t>
            </a:r>
            <a:r>
              <a:rPr lang="en-US" altLang="zh-CN" sz="1800" b="1" i="1" dirty="0"/>
              <a:t>Personal</a:t>
            </a:r>
            <a:r>
              <a:rPr lang="zh-CN" altLang="zh-CN" sz="1800" b="1" dirty="0"/>
              <a:t>）</a:t>
            </a:r>
            <a:r>
              <a:rPr lang="en-US" altLang="zh-CN" sz="1800" dirty="0"/>
              <a:t>——</a:t>
            </a:r>
            <a:r>
              <a:rPr lang="zh-CN" altLang="zh-CN" sz="1800" dirty="0"/>
              <a:t>归为个人情境类别主要关注的是个人自身的、个人家庭的或同辈的活动。如下情境可以考虑归为（但不限于）个人情境，如食物准备、购物、游戏、个人健康、个人交通、运动、旅行或个人行程安排和个人财经事宜。发布的</a:t>
            </a:r>
            <a:r>
              <a:rPr lang="en-US" altLang="zh-CN" sz="1800" dirty="0"/>
              <a:t>PISA</a:t>
            </a:r>
            <a:r>
              <a:rPr lang="zh-CN" altLang="zh-CN" sz="1800" dirty="0"/>
              <a:t>测试题目“比萨饼”（见附录</a:t>
            </a:r>
            <a:r>
              <a:rPr lang="en-US" altLang="zh-CN" sz="1800" dirty="0"/>
              <a:t>2</a:t>
            </a:r>
            <a:r>
              <a:rPr lang="zh-CN" altLang="zh-CN" sz="1800" dirty="0"/>
              <a:t>）就是一个个人的情境问题，因为问题是从消费者个人的角度来考虑哪种比萨饼更实惠。相似的，</a:t>
            </a:r>
            <a:r>
              <a:rPr lang="en-US" altLang="zh-CN" sz="1800" dirty="0"/>
              <a:t>PISA</a:t>
            </a:r>
            <a:r>
              <a:rPr lang="zh-CN" altLang="zh-CN" sz="1800" dirty="0"/>
              <a:t>发布的“步行”问题（见附录</a:t>
            </a:r>
            <a:r>
              <a:rPr lang="en-US" altLang="zh-CN" sz="1800" dirty="0"/>
              <a:t>2</a:t>
            </a:r>
            <a:r>
              <a:rPr lang="zh-CN" altLang="zh-CN" sz="1800" dirty="0"/>
              <a:t>）包含两个测试问题，也反映的是个人情境。第一个问题是应用一个数学公式去决定一个人的步子的长度，而第二个问题是应用同样的公式去决定另外一个人走的速度</a:t>
            </a:r>
            <a:r>
              <a:rPr lang="zh-CN" altLang="zh-CN" sz="1800" dirty="0" smtClean="0"/>
              <a:t>。</a:t>
            </a:r>
            <a:endParaRPr lang="zh-CN" altLang="zh-CN" sz="1800" dirty="0"/>
          </a:p>
          <a:p>
            <a:r>
              <a:rPr lang="zh-CN" altLang="zh-CN" sz="1800" b="1" dirty="0"/>
              <a:t>职业的（</a:t>
            </a:r>
            <a:r>
              <a:rPr lang="en-US" altLang="zh-CN" sz="1800" b="1" i="1" dirty="0"/>
              <a:t>Occupational</a:t>
            </a:r>
            <a:r>
              <a:rPr lang="zh-CN" altLang="zh-CN" sz="1800" b="1" dirty="0"/>
              <a:t>）</a:t>
            </a:r>
            <a:r>
              <a:rPr lang="en-US" altLang="zh-CN" sz="1800" dirty="0"/>
              <a:t>——</a:t>
            </a:r>
            <a:r>
              <a:rPr lang="zh-CN" altLang="zh-CN" sz="1800" dirty="0"/>
              <a:t>归为职业情境类别的问题主要关注的是工作环境中的问题。这可能包括（但不限于）如下情境：测量，用于建筑的成本计算和订购材料，工资单</a:t>
            </a:r>
            <a:r>
              <a:rPr lang="en-US" altLang="zh-CN" sz="1800" dirty="0"/>
              <a:t>/</a:t>
            </a:r>
            <a:r>
              <a:rPr lang="zh-CN" altLang="zh-CN" sz="1800" dirty="0"/>
              <a:t>账单，质量管理，行程安排或存货清单，设计</a:t>
            </a:r>
            <a:r>
              <a:rPr lang="en-US" altLang="zh-CN" sz="1800" dirty="0"/>
              <a:t>/</a:t>
            </a:r>
            <a:r>
              <a:rPr lang="zh-CN" altLang="zh-CN" sz="1800" dirty="0"/>
              <a:t>建筑，以及工作相关的决策。尽管</a:t>
            </a:r>
            <a:r>
              <a:rPr lang="en-US" altLang="zh-CN" sz="1800" dirty="0"/>
              <a:t>PISA</a:t>
            </a:r>
            <a:r>
              <a:rPr lang="zh-CN" altLang="zh-CN" sz="1800" dirty="0"/>
              <a:t>的测试题目要适合于</a:t>
            </a:r>
            <a:r>
              <a:rPr lang="en-US" altLang="zh-CN" sz="1800" dirty="0"/>
              <a:t>15</a:t>
            </a:r>
            <a:r>
              <a:rPr lang="zh-CN" altLang="zh-CN" sz="1800" dirty="0"/>
              <a:t>岁学生，但职业情境也可能同任何层级的劳动力相关，从非技术工作到顶级的专业工作。</a:t>
            </a:r>
            <a:r>
              <a:rPr lang="en-US" altLang="zh-CN" sz="1800" dirty="0"/>
              <a:t>PISA</a:t>
            </a:r>
            <a:r>
              <a:rPr lang="zh-CN" altLang="zh-CN" sz="1800" dirty="0"/>
              <a:t>发布的“木匠”测试题目（见附录</a:t>
            </a:r>
            <a:r>
              <a:rPr lang="en-US" altLang="zh-CN" sz="1800" dirty="0"/>
              <a:t>2</a:t>
            </a:r>
            <a:r>
              <a:rPr lang="zh-CN" altLang="zh-CN" sz="1800" dirty="0"/>
              <a:t>）就是职业情境的一个案例，因为它要处理的是一个木匠的工作任务</a:t>
            </a:r>
            <a:r>
              <a:rPr lang="en-US" altLang="zh-CN" sz="1800" dirty="0"/>
              <a:t>——</a:t>
            </a:r>
            <a:r>
              <a:rPr lang="zh-CN" altLang="zh-CN" sz="1800" dirty="0"/>
              <a:t>给花园建一个围栏。先前讨论过的一个“比萨饼”问题，尽管需要类似的数学分析过程，但如果从卖比萨饼者的角度、而不是消费者个人的角度来表示情境的话，它就可以归为职业的情境类别</a:t>
            </a:r>
            <a:r>
              <a:rPr lang="zh-CN" altLang="zh-CN" sz="1800" dirty="0" smtClean="0"/>
              <a:t>。</a:t>
            </a:r>
            <a:endParaRPr lang="zh-CN" altLang="zh-CN" sz="1800" dirty="0"/>
          </a:p>
        </p:txBody>
      </p:sp>
    </p:spTree>
    <p:extLst>
      <p:ext uri="{BB962C8B-B14F-4D97-AF65-F5344CB8AC3E}">
        <p14:creationId xmlns:p14="http://schemas.microsoft.com/office/powerpoint/2010/main" val="19855616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sz="quarter" idx="13"/>
          </p:nvPr>
        </p:nvSpPr>
        <p:spPr>
          <a:xfrm>
            <a:off x="913774" y="1169774"/>
            <a:ext cx="10363826" cy="4621426"/>
          </a:xfrm>
        </p:spPr>
        <p:txBody>
          <a:bodyPr>
            <a:normAutofit/>
          </a:bodyPr>
          <a:lstStyle/>
          <a:p>
            <a:r>
              <a:rPr lang="zh-CN" altLang="zh-CN" b="1" dirty="0" smtClean="0"/>
              <a:t>社会</a:t>
            </a:r>
            <a:r>
              <a:rPr lang="zh-CN" altLang="zh-CN" b="1" dirty="0"/>
              <a:t>的（</a:t>
            </a:r>
            <a:r>
              <a:rPr lang="en-US" altLang="zh-CN" b="1" i="1" dirty="0"/>
              <a:t>Societal</a:t>
            </a:r>
            <a:r>
              <a:rPr lang="zh-CN" altLang="zh-CN" b="1" dirty="0"/>
              <a:t>）</a:t>
            </a:r>
            <a:r>
              <a:rPr lang="en-US" altLang="zh-CN" dirty="0"/>
              <a:t>——</a:t>
            </a:r>
            <a:r>
              <a:rPr lang="zh-CN" altLang="zh-CN" dirty="0"/>
              <a:t>归为社会情境类别的问题主要关注的是社区（地方的、国家的或全球的）情境下的问题。这可能包括（但不限于）如下情境：投票体制，公共运输，政府，公共政策，人口统计，广告，国民统计和经济。尽管个体总是以个人的方式牵涉于所有这些情境当中，但社会情境中的问题是以团体的视角切入的。</a:t>
            </a:r>
            <a:r>
              <a:rPr lang="en-US" altLang="zh-CN" dirty="0"/>
              <a:t>PISA</a:t>
            </a:r>
            <a:r>
              <a:rPr lang="zh-CN" altLang="zh-CN" dirty="0"/>
              <a:t>发布的“摇滚音乐会”测试题目（见附录</a:t>
            </a:r>
            <a:r>
              <a:rPr lang="en-US" altLang="zh-CN" dirty="0"/>
              <a:t>2</a:t>
            </a:r>
            <a:r>
              <a:rPr lang="zh-CN" altLang="zh-CN" dirty="0"/>
              <a:t>）就是社会情境类别的一个案例，因为问题是设定于摇滚音乐会组织的层面上，尽管这里面也牵涉到个人作为群体中的一员的事实。</a:t>
            </a:r>
          </a:p>
          <a:p>
            <a:r>
              <a:rPr lang="zh-CN" altLang="zh-CN" b="1" dirty="0"/>
              <a:t>科学的（</a:t>
            </a:r>
            <a:r>
              <a:rPr lang="en-US" altLang="zh-CN" b="1" i="1" dirty="0"/>
              <a:t>Scientific</a:t>
            </a:r>
            <a:r>
              <a:rPr lang="zh-CN" altLang="zh-CN" b="1" dirty="0"/>
              <a:t>）</a:t>
            </a:r>
            <a:r>
              <a:rPr lang="en-US" altLang="zh-CN" dirty="0"/>
              <a:t>——</a:t>
            </a:r>
            <a:r>
              <a:rPr lang="zh-CN" altLang="zh-CN" dirty="0"/>
              <a:t>归为科学情境类别的问题主要关系到将数学应用到自然世界，以及与科学和技术相关的问题和主题。这具体可能包括（但不限于）如下情境：天气或气候，生态，医药，空间科学，遗传学，测量和数学本身。</a:t>
            </a:r>
            <a:r>
              <a:rPr lang="en-US" altLang="zh-CN" dirty="0"/>
              <a:t>PISA</a:t>
            </a:r>
            <a:r>
              <a:rPr lang="zh-CN" altLang="zh-CN" dirty="0"/>
              <a:t>发布的“废弃物”问题（见附录</a:t>
            </a:r>
            <a:r>
              <a:rPr lang="en-US" altLang="zh-CN" dirty="0"/>
              <a:t>2</a:t>
            </a:r>
            <a:r>
              <a:rPr lang="zh-CN" altLang="zh-CN" dirty="0"/>
              <a:t>）就是这一类别一个案例，因为问题关注的是关系到环境的科学问题，具体的是废弃物分解时间的数据。如果测试题目是数学内部的问题，其中所有包含的元素都属于数学领域的，那么这个问题是归为科学情境类别的。</a:t>
            </a:r>
            <a:endParaRPr lang="zh-CN" altLang="en-US" dirty="0"/>
          </a:p>
          <a:p>
            <a:endParaRPr lang="zh-CN" altLang="en-US" dirty="0"/>
          </a:p>
        </p:txBody>
      </p:sp>
    </p:spTree>
    <p:extLst>
      <p:ext uri="{BB962C8B-B14F-4D97-AF65-F5344CB8AC3E}">
        <p14:creationId xmlns:p14="http://schemas.microsoft.com/office/powerpoint/2010/main" val="258053695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913775" y="1186249"/>
            <a:ext cx="10364451" cy="1028445"/>
          </a:xfrm>
        </p:spPr>
        <p:txBody>
          <a:bodyPr/>
          <a:lstStyle/>
          <a:p>
            <a:r>
              <a:rPr lang="zh-CN" altLang="en-US" b="1" dirty="0" smtClean="0">
                <a:solidFill>
                  <a:schemeClr val="accent5">
                    <a:lumMod val="75000"/>
                  </a:schemeClr>
                </a:solidFill>
              </a:rPr>
              <a:t>情境设计：作为撬动学习力的支点</a:t>
            </a:r>
            <a:endParaRPr lang="zh-CN" altLang="en-US" b="1" dirty="0">
              <a:solidFill>
                <a:schemeClr val="accent5">
                  <a:lumMod val="75000"/>
                </a:schemeClr>
              </a:solidFill>
            </a:endParaRPr>
          </a:p>
        </p:txBody>
      </p:sp>
      <p:sp>
        <p:nvSpPr>
          <p:cNvPr id="3" name="内容占位符 2"/>
          <p:cNvSpPr>
            <a:spLocks noGrp="1"/>
          </p:cNvSpPr>
          <p:nvPr>
            <p:ph sz="quarter" idx="13"/>
          </p:nvPr>
        </p:nvSpPr>
        <p:spPr>
          <a:xfrm>
            <a:off x="3558746" y="2367092"/>
            <a:ext cx="4316627" cy="3424107"/>
          </a:xfrm>
        </p:spPr>
        <p:txBody>
          <a:bodyPr/>
          <a:lstStyle/>
          <a:p>
            <a:pPr marL="0" indent="0">
              <a:buNone/>
            </a:pPr>
            <a:endParaRPr lang="en-US" altLang="zh-CN" b="1" dirty="0" smtClean="0"/>
          </a:p>
          <a:p>
            <a:pPr marL="0" indent="0">
              <a:buNone/>
            </a:pPr>
            <a:r>
              <a:rPr lang="zh-CN" altLang="en-US" b="1" dirty="0" smtClean="0">
                <a:hlinkClick r:id="rId2" action="ppaction://hlinkpres?slideindex=1&amp;slidetitle="/>
              </a:rPr>
              <a:t>更多的例子</a:t>
            </a:r>
            <a:r>
              <a:rPr lang="en-US" altLang="zh-CN" b="1" dirty="0" smtClean="0">
                <a:hlinkClick r:id="rId2" action="ppaction://hlinkpres?slideindex=1&amp;slidetitle="/>
              </a:rPr>
              <a:t>……</a:t>
            </a:r>
            <a:endParaRPr lang="en-US" altLang="zh-CN" b="1" dirty="0" smtClean="0"/>
          </a:p>
        </p:txBody>
      </p:sp>
    </p:spTree>
    <p:extLst>
      <p:ext uri="{BB962C8B-B14F-4D97-AF65-F5344CB8AC3E}">
        <p14:creationId xmlns:p14="http://schemas.microsoft.com/office/powerpoint/2010/main" val="1020774610"/>
      </p:ext>
    </p:extLst>
  </p:cSld>
  <p:clrMapOvr>
    <a:masterClrMapping/>
  </p:clrMapOvr>
  <p:timing>
    <p:tnLst>
      <p:par>
        <p:cTn id="1" dur="indefinite" restart="never" nodeType="tmRoot"/>
      </p:par>
    </p:tnLst>
  </p:timing>
</p:sld>
</file>

<file path=ppt/theme/theme1.xml><?xml version="1.0" encoding="utf-8"?>
<a:theme xmlns:a="http://schemas.openxmlformats.org/drawingml/2006/main" name="水滴">
  <a:themeElements>
    <a:clrScheme name="水滴">
      <a:dk1>
        <a:sysClr val="windowText" lastClr="000000"/>
      </a:dk1>
      <a:lt1>
        <a:sysClr val="window" lastClr="FFFFFF"/>
      </a:lt1>
      <a:dk2>
        <a:srgbClr val="27537E"/>
      </a:dk2>
      <a:lt2>
        <a:srgbClr val="AABED7"/>
      </a:lt2>
      <a:accent1>
        <a:srgbClr val="E34B7A"/>
      </a:accent1>
      <a:accent2>
        <a:srgbClr val="AC339A"/>
      </a:accent2>
      <a:accent3>
        <a:srgbClr val="6953B7"/>
      </a:accent3>
      <a:accent4>
        <a:srgbClr val="1D7EAB"/>
      </a:accent4>
      <a:accent5>
        <a:srgbClr val="43AFD6"/>
      </a:accent5>
      <a:accent6>
        <a:srgbClr val="DE85E1"/>
      </a:accent6>
      <a:hlink>
        <a:srgbClr val="ED87A6"/>
      </a:hlink>
      <a:folHlink>
        <a:srgbClr val="C99EAC"/>
      </a:folHlink>
    </a:clrScheme>
    <a:fontScheme name="水滴">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水滴">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78000"/>
                <a:shade val="100000"/>
                <a:hueMod val="136000"/>
                <a:satMod val="160000"/>
                <a:lumMod val="105000"/>
              </a:schemeClr>
            </a:gs>
            <a:gs pos="100000">
              <a:schemeClr val="phClr">
                <a:shade val="92000"/>
                <a:satMod val="170000"/>
                <a:lumMod val="96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C71B277C-C29A-4BA0-A7BA-43502DF21AB3}"/>
    </a:ext>
  </a:extLst>
</a:theme>
</file>

<file path=ppt/theme/theme2.xml><?xml version="1.0" encoding="utf-8"?>
<a:theme xmlns:a="http://schemas.openxmlformats.org/drawingml/2006/main" name="1_水滴">
  <a:themeElements>
    <a:clrScheme name="水滴">
      <a:dk1>
        <a:sysClr val="windowText" lastClr="000000"/>
      </a:dk1>
      <a:lt1>
        <a:sysClr val="window" lastClr="FFFFFF"/>
      </a:lt1>
      <a:dk2>
        <a:srgbClr val="1C647B"/>
      </a:dk2>
      <a:lt2>
        <a:srgbClr val="98B7D3"/>
      </a:lt2>
      <a:accent1>
        <a:srgbClr val="274FA4"/>
      </a:accent1>
      <a:accent2>
        <a:srgbClr val="48A8D0"/>
      </a:accent2>
      <a:accent3>
        <a:srgbClr val="53B18F"/>
      </a:accent3>
      <a:accent4>
        <a:srgbClr val="D78D38"/>
      </a:accent4>
      <a:accent5>
        <a:srgbClr val="BA3F51"/>
      </a:accent5>
      <a:accent6>
        <a:srgbClr val="AE52D9"/>
      </a:accent6>
      <a:hlink>
        <a:srgbClr val="2AA2DA"/>
      </a:hlink>
      <a:folHlink>
        <a:srgbClr val="76A3B8"/>
      </a:folHlink>
    </a:clrScheme>
    <a:fontScheme name="水滴">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水滴">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92000"/>
                <a:satMod val="180000"/>
                <a:lumMod val="114000"/>
              </a:schemeClr>
            </a:gs>
            <a:gs pos="100000">
              <a:schemeClr val="phClr">
                <a:shade val="92000"/>
                <a:satMod val="170000"/>
                <a:lumMod val="96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DEB094D4-7FD8-4F86-93D5-B0F1341EF586}"/>
    </a:ext>
  </a:extLst>
</a:theme>
</file>

<file path=ppt/theme/theme3.xml><?xml version="1.0" encoding="utf-8"?>
<a:theme xmlns:a="http://schemas.openxmlformats.org/drawingml/2006/main" name="2_水滴">
  <a:themeElements>
    <a:clrScheme name="水滴">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水滴">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水滴">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A633B6A3-9E7F-4C10-9C98-2517A3134361}"/>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TM04033925[[fn=水滴]]</Template>
  <TotalTime>177</TotalTime>
  <Words>1656</Words>
  <Application>Microsoft Office PowerPoint</Application>
  <PresentationFormat>宽屏</PresentationFormat>
  <Paragraphs>85</Paragraphs>
  <Slides>16</Slides>
  <Notes>1</Notes>
  <HiddenSlides>0</HiddenSlides>
  <MMClips>0</MMClips>
  <ScaleCrop>false</ScaleCrop>
  <HeadingPairs>
    <vt:vector size="6" baseType="variant">
      <vt:variant>
        <vt:lpstr>已用的字体</vt:lpstr>
      </vt:variant>
      <vt:variant>
        <vt:i4>12</vt:i4>
      </vt:variant>
      <vt:variant>
        <vt:lpstr>主题</vt:lpstr>
      </vt:variant>
      <vt:variant>
        <vt:i4>3</vt:i4>
      </vt:variant>
      <vt:variant>
        <vt:lpstr>幻灯片标题</vt:lpstr>
      </vt:variant>
      <vt:variant>
        <vt:i4>16</vt:i4>
      </vt:variant>
    </vt:vector>
  </HeadingPairs>
  <TitlesOfParts>
    <vt:vector size="31" baseType="lpstr">
      <vt:lpstr>仿宋_GB2312</vt:lpstr>
      <vt:lpstr>黑体</vt:lpstr>
      <vt:lpstr>华文细黑</vt:lpstr>
      <vt:lpstr>华文新魏</vt:lpstr>
      <vt:lpstr>华文中宋</vt:lpstr>
      <vt:lpstr>楷体</vt:lpstr>
      <vt:lpstr>楷体_GB2312</vt:lpstr>
      <vt:lpstr>宋体</vt:lpstr>
      <vt:lpstr>幼圆</vt:lpstr>
      <vt:lpstr>Arial</vt:lpstr>
      <vt:lpstr>Calibri</vt:lpstr>
      <vt:lpstr>Tw Cen MT</vt:lpstr>
      <vt:lpstr>水滴</vt:lpstr>
      <vt:lpstr>1_水滴</vt:lpstr>
      <vt:lpstr>2_水滴</vt:lpstr>
      <vt:lpstr>情境设计：学习力的支点 ——从数学任务设计看核心素养</vt:lpstr>
      <vt:lpstr>重新理解“情境”</vt:lpstr>
      <vt:lpstr>PISA测试中的“情境”（context）</vt:lpstr>
      <vt:lpstr>PowerPoint 演示文稿</vt:lpstr>
      <vt:lpstr>PowerPoint 演示文稿</vt:lpstr>
      <vt:lpstr>关注学生解决实际问题时所面临的情境</vt:lpstr>
      <vt:lpstr>PowerPoint 演示文稿</vt:lpstr>
      <vt:lpstr>PowerPoint 演示文稿</vt:lpstr>
      <vt:lpstr>PowerPoint 演示文稿</vt:lpstr>
      <vt:lpstr>PowerPoint 演示文稿</vt:lpstr>
      <vt:lpstr>PowerPoint 演示文稿</vt:lpstr>
      <vt:lpstr>PISA对数学素养的界定</vt:lpstr>
      <vt:lpstr>PowerPoint 演示文稿</vt:lpstr>
      <vt:lpstr>PISA中的情境类型</vt:lpstr>
      <vt:lpstr>PowerPoint 演示文稿</vt:lpstr>
      <vt:lpstr>情境设计：作为撬动学习力的支点</vt:lpstr>
    </vt:vector>
  </TitlesOfParts>
  <Company>SAES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数学教学中的任务设计 ——教师决策影响着学生学习力</dc:title>
  <dc:creator>Yudong Yang</dc:creator>
  <cp:lastModifiedBy>Yudong Yang</cp:lastModifiedBy>
  <cp:revision>17</cp:revision>
  <dcterms:created xsi:type="dcterms:W3CDTF">2016-04-16T03:14:02Z</dcterms:created>
  <dcterms:modified xsi:type="dcterms:W3CDTF">2016-05-14T08:31:30Z</dcterms:modified>
</cp:coreProperties>
</file>