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sldIdLst>
    <p:sldId id="451" r:id="rId2"/>
    <p:sldId id="485" r:id="rId3"/>
    <p:sldId id="503" r:id="rId4"/>
    <p:sldId id="421" r:id="rId5"/>
    <p:sldId id="494" r:id="rId6"/>
    <p:sldId id="426" r:id="rId7"/>
    <p:sldId id="506" r:id="rId8"/>
    <p:sldId id="489" r:id="rId9"/>
    <p:sldId id="438" r:id="rId10"/>
    <p:sldId id="484" r:id="rId11"/>
    <p:sldId id="432" r:id="rId12"/>
    <p:sldId id="433" r:id="rId13"/>
    <p:sldId id="434" r:id="rId14"/>
    <p:sldId id="435" r:id="rId15"/>
    <p:sldId id="478" r:id="rId16"/>
    <p:sldId id="495" r:id="rId17"/>
    <p:sldId id="450" r:id="rId18"/>
    <p:sldId id="395" r:id="rId19"/>
    <p:sldId id="396" r:id="rId20"/>
    <p:sldId id="447" r:id="rId21"/>
    <p:sldId id="449" r:id="rId22"/>
    <p:sldId id="448" r:id="rId23"/>
    <p:sldId id="399" r:id="rId24"/>
    <p:sldId id="400" r:id="rId25"/>
    <p:sldId id="413" r:id="rId26"/>
    <p:sldId id="402" r:id="rId27"/>
    <p:sldId id="405" r:id="rId28"/>
    <p:sldId id="406" r:id="rId29"/>
    <p:sldId id="423" r:id="rId30"/>
    <p:sldId id="491" r:id="rId31"/>
    <p:sldId id="493" r:id="rId32"/>
    <p:sldId id="492" r:id="rId33"/>
    <p:sldId id="476" r:id="rId34"/>
    <p:sldId id="488" r:id="rId35"/>
    <p:sldId id="391" r:id="rId36"/>
    <p:sldId id="510" r:id="rId37"/>
    <p:sldId id="509" r:id="rId38"/>
    <p:sldId id="468" r:id="rId39"/>
    <p:sldId id="507" r:id="rId40"/>
    <p:sldId id="482" r:id="rId41"/>
    <p:sldId id="471" r:id="rId42"/>
    <p:sldId id="508" r:id="rId43"/>
    <p:sldId id="469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华文仿宋" pitchFamily="2" charset="-122"/>
        <a:ea typeface="华文仿宋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华文仿宋" pitchFamily="2" charset="-122"/>
        <a:ea typeface="华文仿宋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华文仿宋" pitchFamily="2" charset="-122"/>
        <a:ea typeface="华文仿宋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华文仿宋" pitchFamily="2" charset="-122"/>
        <a:ea typeface="华文仿宋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华文仿宋" pitchFamily="2" charset="-122"/>
        <a:ea typeface="华文仿宋" pitchFamily="2" charset="-122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华文仿宋" pitchFamily="2" charset="-122"/>
        <a:ea typeface="华文仿宋" pitchFamily="2" charset="-122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华文仿宋" pitchFamily="2" charset="-122"/>
        <a:ea typeface="华文仿宋" pitchFamily="2" charset="-122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华文仿宋" pitchFamily="2" charset="-122"/>
        <a:ea typeface="华文仿宋" pitchFamily="2" charset="-122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华文仿宋" pitchFamily="2" charset="-122"/>
        <a:ea typeface="华文仿宋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FFFF"/>
    <a:srgbClr val="CC0000"/>
    <a:srgbClr val="FF9900"/>
    <a:srgbClr val="00FFCC"/>
    <a:srgbClr val="CC00FF"/>
    <a:srgbClr val="6600FF"/>
    <a:srgbClr val="9966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未知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未知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未知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未知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055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C18D29F-0066-4DF1-9274-257777C8B5E5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8935E-A74E-4E42-A11E-B54E4E47F85F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98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43227-D191-4579-9190-739C2038B620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82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C78D0-F177-42C1-B560-51851B90715D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32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F79794-8CE7-4FCF-B900-44E56DB57B72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2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7F3D1-B84E-45F7-9E60-A5A056321415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59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A0C35-8C97-4734-81C6-21C86D63C391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3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0DDCF-3915-4D66-B1FA-3420EBD51F13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73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0E26E-FD7D-4ECC-AAC0-8BBB76230091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9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83020E-0585-40C1-9A17-5C23A117A60D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49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6F9B5-6BEC-4E01-AA43-4E4834451E4A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15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228600"/>
            <a:ext cx="7772400" cy="5867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39100-63CA-43A9-AF20-12567AD4C128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24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1027" name="未知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8" name="未知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9" name="未知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30" name="未知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b="0">
                <a:effectLst/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b="0">
                <a:effectLst/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b="0">
                <a:effectLst/>
                <a:latin typeface="+mn-lt"/>
                <a:ea typeface="+mn-ea"/>
              </a:defRPr>
            </a:lvl1pPr>
          </a:lstStyle>
          <a:p>
            <a:pPr>
              <a:defRPr/>
            </a:pPr>
            <a:fld id="{37D77D56-BB87-4D66-8212-D5AEB7C1C5DF}" type="slidenum">
              <a:rPr lang="zh-CN" alt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4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slide" Target="slide35.xml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35838;&#22530;&#35266;&#23519;&#26694;&#26550;&#65288;&#35299;&#35835;&#65289;.doc" TargetMode="External"/><Relationship Id="rId2" Type="http://schemas.openxmlformats.org/officeDocument/2006/relationships/hyperlink" Target="&#35838;&#22530;&#35266;&#23519;/&#35838;&#22530;&#35266;&#23519;&#26694;&#26550;&#65288;&#35299;&#35835;&#65289;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35838;&#22530;&#35266;&#23519;LICC&#26694;&#26550;.doc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&#35838;&#22530;&#35266;&#23519;/&#36212;&#24320;&#21270;&#29983;&#29289;&#35838;&#22530;&#35838;&#21069;&#20250;&#35758;.m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3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&#35838;&#22530;&#35266;&#23519;/04&#22522;&#22240;&#22312;&#26579;&#33394;&#20307;&#19978;.doc" TargetMode="Externa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&#35838;&#22530;&#35266;&#23519;/&#37327;&#34920;.doc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&#35838;&#22530;&#35266;&#23519;/&#35838;&#22530;&#35266;&#23519;&#26694;&#26550;&#65288;&#23398;&#20064;&#20064;&#24815;&#65289;.doc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&#35838;&#22530;&#35266;&#23519;/&#35838;&#22530;&#35266;&#23519;&#26694;&#26550;&#65288;&#21442;&#19982;&#24230;&#65289;.doc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&#31532;6&#31456;%20&#23398;&#20064;&#30446;&#26631;&#30340;&#39044;&#35774;&#19982;&#36798;&#25104;&#65288;3&#65289;.doc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&#35838;&#22530;&#35266;&#23519;/&#35838;&#22530;&#35266;&#23519;&#35838;&#20363;&#65306;&#31181;&#32676;&#26159;&#29983;&#29289;&#36827;&#21270;&#30340;&#22522;&#26412;&#21333;&#20301;.doc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../&#25945;&#30740;&#32452;&#27963;&#21160;/&#25945;&#22363;&#20808;&#38155;&#21495;/&#20462;&#25913;&#20869;&#23481;/&#23398;&#26696;&#30740;&#35752;&#35760;&#24405;/&#23398;&#26696;&#30740;&#35752;4.doc" TargetMode="External"/><Relationship Id="rId2" Type="http://schemas.openxmlformats.org/officeDocument/2006/relationships/slide" Target="slide3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gif"/><Relationship Id="rId4" Type="http://schemas.openxmlformats.org/officeDocument/2006/relationships/hyperlink" Target="&#35838;&#22530;&#35266;&#23519;&#22312;&#20313;&#39640;.ppt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&#37073;&#36229;1.mpg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mailto:ygshenyi@163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836613"/>
            <a:ext cx="7777162" cy="2952750"/>
          </a:xfrm>
        </p:spPr>
        <p:txBody>
          <a:bodyPr/>
          <a:lstStyle/>
          <a:p>
            <a:pPr algn="l" eaLnBrk="1" hangingPunct="1">
              <a:lnSpc>
                <a:spcPct val="115000"/>
              </a:lnSpc>
              <a:defRPr/>
            </a:pPr>
            <a:r>
              <a:rPr lang="zh-CN" altLang="en-US" sz="6000" b="1" smtClean="0">
                <a:latin typeface="华文新魏" pitchFamily="2" charset="-122"/>
                <a:ea typeface="华文新魏" pitchFamily="2" charset="-122"/>
              </a:rPr>
              <a:t>课堂观察 </a:t>
            </a:r>
            <a:br>
              <a:rPr lang="zh-CN" altLang="en-US" sz="6000" b="1" smtClean="0">
                <a:latin typeface="华文新魏" pitchFamily="2" charset="-122"/>
                <a:ea typeface="华文新魏" pitchFamily="2" charset="-122"/>
              </a:rPr>
            </a:br>
            <a:r>
              <a:rPr lang="zh-CN" altLang="en-US" sz="6000" b="1" smtClean="0">
                <a:latin typeface="华文新魏" pitchFamily="2" charset="-122"/>
                <a:ea typeface="华文新魏" pitchFamily="2" charset="-122"/>
              </a:rPr>
              <a:t>   </a:t>
            </a:r>
            <a:r>
              <a:rPr lang="zh-CN" altLang="en-US" sz="6000" b="1" smtClean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走向专业的听评课</a:t>
            </a:r>
            <a:r>
              <a:rPr lang="zh-CN" altLang="en-US" sz="4800" b="1" smtClean="0">
                <a:latin typeface="华文新魏" pitchFamily="2" charset="-122"/>
                <a:ea typeface="华文新魏" pitchFamily="2" charset="-122"/>
              </a:rPr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4724400"/>
            <a:ext cx="7088187" cy="1514475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800" b="1" dirty="0" smtClean="0">
                <a:effectLst/>
                <a:latin typeface="华文楷体" pitchFamily="2" charset="-122"/>
                <a:ea typeface="华文楷体" pitchFamily="2" charset="-122"/>
              </a:rPr>
              <a:t>浙江省余杭高级中学   沈  毅</a:t>
            </a:r>
          </a:p>
          <a:p>
            <a:pPr eaLnBrk="1" hangingPunct="1">
              <a:lnSpc>
                <a:spcPct val="110000"/>
              </a:lnSpc>
            </a:pPr>
            <a:endParaRPr lang="en-US" altLang="zh-CN" sz="2000" b="1" dirty="0" smtClean="0">
              <a:effectLst/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39750" y="765175"/>
            <a:ext cx="76327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zh-CN" altLang="zh-CN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楷体_GB2312" pitchFamily="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188913"/>
            <a:ext cx="5183187" cy="1008062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报告内容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39975" y="1125538"/>
            <a:ext cx="6480175" cy="57324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听评课存在的问题：“去专业”</a:t>
            </a:r>
            <a:endParaRPr lang="en-US" b="1" dirty="0" smtClean="0">
              <a:latin typeface="楷体" pitchFamily="49" charset="-122"/>
              <a:ea typeface="楷体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新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范式的建构：课堂观察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</a:t>
            </a:r>
            <a:r>
              <a:rPr lang="en-US" sz="2800" b="1" dirty="0" smtClean="0"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观察理念、观察框架 、观察程序</a:t>
            </a:r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我们的实践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  </a:t>
            </a:r>
            <a:r>
              <a:rPr lang="en-US" sz="2800" b="1" dirty="0" smtClean="0"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基于个体的实践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   </a:t>
            </a:r>
            <a:r>
              <a:rPr lang="en-US" sz="2800" b="1" dirty="0" smtClean="0">
                <a:latin typeface="楷体" pitchFamily="49" charset="-122"/>
                <a:ea typeface="楷体" pitchFamily="49" charset="-122"/>
              </a:rPr>
              <a:t>·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基于教研组的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实践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zh-CN" altLang="en-US" sz="2800" b="1" dirty="0" smtClean="0">
              <a:latin typeface="楷体" pitchFamily="49" charset="-122"/>
              <a:ea typeface="楷体" pitchFamily="49" charset="-12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课堂观察：教师专业发展价值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zh-CN" altLang="en-US" b="1" dirty="0" smtClean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39750" y="1196975"/>
            <a:ext cx="1223963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algn="ctr" eaLnBrk="1" hangingPunct="1"/>
            <a:r>
              <a:rPr lang="zh-CN" altLang="en-US" sz="3200">
                <a:latin typeface="Arial" charset="0"/>
                <a:ea typeface="仿宋_GB2312" pitchFamily="49" charset="-122"/>
              </a:rPr>
              <a:t>问题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539750" y="2781300"/>
            <a:ext cx="1223963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200">
                <a:latin typeface="Arial" charset="0"/>
                <a:ea typeface="仿宋_GB2312" pitchFamily="49" charset="-122"/>
              </a:rPr>
              <a:t>建构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539750" y="4508500"/>
            <a:ext cx="1223963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200">
                <a:latin typeface="Arial" charset="0"/>
                <a:ea typeface="仿宋_GB2312" pitchFamily="49" charset="-122"/>
              </a:rPr>
              <a:t>行动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1116013" y="1773238"/>
            <a:ext cx="0" cy="936625"/>
          </a:xfrm>
          <a:prstGeom prst="line">
            <a:avLst/>
          </a:prstGeom>
          <a:noFill/>
          <a:ln w="9525" cmpd="sng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1116013" y="3500438"/>
            <a:ext cx="3175" cy="865187"/>
          </a:xfrm>
          <a:prstGeom prst="line">
            <a:avLst/>
          </a:prstGeom>
          <a:noFill/>
          <a:ln w="9525" cmpd="sng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1187450" y="5229225"/>
            <a:ext cx="3175" cy="865188"/>
          </a:xfrm>
          <a:prstGeom prst="line">
            <a:avLst/>
          </a:prstGeom>
          <a:noFill/>
          <a:ln w="9525" cmpd="sng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539750" y="6021388"/>
            <a:ext cx="1223963" cy="58896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200">
                <a:latin typeface="Arial" charset="0"/>
                <a:ea typeface="仿宋_GB2312" pitchFamily="49" charset="-122"/>
              </a:rPr>
              <a:t>追求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172450" cy="1233487"/>
          </a:xfrm>
        </p:spPr>
        <p:txBody>
          <a:bodyPr/>
          <a:lstStyle/>
          <a:p>
            <a:pPr>
              <a:defRPr/>
            </a:pPr>
            <a:r>
              <a:rPr lang="zh-CN" altLang="en-US" b="1" dirty="0" smtClean="0"/>
              <a:t>一、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问题在哪里？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—</a:t>
            </a:r>
            <a:r>
              <a:rPr lang="en-US" b="1" dirty="0" smtClean="0"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去专业</a:t>
            </a:r>
            <a:r>
              <a:rPr lang="en-US" b="1" dirty="0" smtClean="0">
                <a:latin typeface="楷体" pitchFamily="49" charset="-122"/>
                <a:ea typeface="楷体" pitchFamily="49" charset="-122"/>
              </a:rPr>
              <a:t>”</a:t>
            </a:r>
            <a:endParaRPr lang="zh-CN" alt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288" y="1928813"/>
            <a:ext cx="8175625" cy="4929187"/>
          </a:xfrm>
        </p:spPr>
        <p:txBody>
          <a:bodyPr/>
          <a:lstStyle/>
          <a:p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、简单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处理</a:t>
            </a:r>
            <a:endParaRPr lang="zh-CN" altLang="en-US" dirty="0" smtClean="0">
              <a:latin typeface="楷体" pitchFamily="49" charset="-122"/>
              <a:ea typeface="楷体" pitchFamily="49" charset="-122"/>
            </a:endParaRPr>
          </a:p>
          <a:p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、为听评课而听评课</a:t>
            </a:r>
          </a:p>
          <a:p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、评课的形式化</a:t>
            </a:r>
          </a:p>
          <a:p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、合而不作</a:t>
            </a:r>
            <a:endParaRPr lang="zh-CN" altLang="en-US" dirty="0" smtClean="0">
              <a:latin typeface="楷体" pitchFamily="49" charset="-122"/>
              <a:ea typeface="楷体" pitchFamily="49" charset="-122"/>
            </a:endParaRPr>
          </a:p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  <a:p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708275"/>
            <a:ext cx="9144000" cy="194468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无证据的推论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   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评课的目标指向或话题不聚焦、或评论过于抽象空洞，其典型的特点是“证据缺失”，听评课评什么不聚焦。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4925" y="765175"/>
            <a:ext cx="882015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  无合作的任务</a:t>
            </a:r>
            <a:r>
              <a:rPr lang="zh-CN" altLang="en-US" b="0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 </a:t>
            </a:r>
            <a:endParaRPr lang="zh-CN" alt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" pitchFamily="49" charset="-122"/>
              <a:ea typeface="楷体" pitchFamily="49" charset="-122"/>
            </a:endParaRP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拒绝合作、表面合作、不合而作、合而不作。这种“合作缺失”的听评课，无法完成复杂的任务，也无法体现其专业性。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34925" y="4365625"/>
            <a:ext cx="882015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 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无研究的实践</a:t>
            </a:r>
            <a:r>
              <a:rPr lang="zh-CN" altLang="en-US" b="0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 </a:t>
            </a:r>
            <a:endParaRPr lang="zh-CN" alt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楷体" pitchFamily="49" charset="-122"/>
              <a:ea typeface="楷体" pitchFamily="49" charset="-122"/>
            </a:endParaRP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没有聚焦问题；没有将听课过程视作收集信息、收集“证据”的过程</a:t>
            </a:r>
            <a:r>
              <a:rPr lang="zh-CN" alt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也</a:t>
            </a:r>
            <a:r>
              <a:rPr lang="zh-CN" alt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没有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把评课过程视作“基于证据的推论”。听评</a:t>
            </a:r>
            <a:r>
              <a:rPr lang="zh-CN" alt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课不是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为了研究。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 autoUpdateAnimBg="0"/>
      <p:bldP spid="7172" grpId="0" autoUpdateAnimBg="0"/>
      <p:bldP spid="717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393700" y="3860800"/>
            <a:ext cx="7634288" cy="0"/>
          </a:xfrm>
          <a:prstGeom prst="line">
            <a:avLst/>
          </a:prstGeom>
          <a:noFill/>
          <a:ln w="63500" cmpd="sng">
            <a:solidFill>
              <a:srgbClr val="FFFFCC"/>
            </a:solidFill>
            <a:prstDash val="sysDot"/>
            <a:round/>
            <a:headEnd/>
            <a:tailEnd type="stealth" w="med" len="lg"/>
          </a:ln>
          <a:effectLst/>
        </p:spPr>
        <p:txBody>
          <a:bodyPr wrap="none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3924300" y="3644900"/>
            <a:ext cx="0" cy="215900"/>
          </a:xfrm>
          <a:prstGeom prst="line">
            <a:avLst/>
          </a:prstGeom>
          <a:noFill/>
          <a:ln w="28575" cmpd="sng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1544638" y="3860800"/>
            <a:ext cx="3175" cy="217488"/>
          </a:xfrm>
          <a:prstGeom prst="line">
            <a:avLst/>
          </a:prstGeom>
          <a:noFill/>
          <a:ln w="28575" cmpd="sng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96875" y="4078288"/>
            <a:ext cx="2879725" cy="1562100"/>
          </a:xfrm>
          <a:prstGeom prst="rect">
            <a:avLst/>
          </a:prstGeom>
          <a:solidFill>
            <a:srgbClr val="FFFF99"/>
          </a:solidFill>
          <a:ln w="9525" cmpd="sng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华文楷体" pitchFamily="2" charset="-122"/>
              </a:rPr>
              <a:t>基于新课程的实施</a:t>
            </a:r>
            <a:endParaRPr lang="zh-CN" altLang="en-US" sz="2400">
              <a:solidFill>
                <a:srgbClr val="660033"/>
              </a:solidFill>
              <a:latin typeface="Times New Roman" pitchFamily="18" charset="0"/>
              <a:ea typeface="华文楷体" pitchFamily="2" charset="-122"/>
            </a:endParaRPr>
          </a:p>
          <a:p>
            <a:pPr>
              <a:defRPr/>
            </a:pP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  课堂的变革是关键</a:t>
            </a:r>
          </a:p>
          <a:p>
            <a:pPr>
              <a:defRPr/>
            </a:pP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  教师的改变是根本</a:t>
            </a:r>
          </a:p>
          <a:p>
            <a:pPr>
              <a:defRPr/>
            </a:pP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  学生的发展是核心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763713" y="1717675"/>
            <a:ext cx="4176712" cy="1927225"/>
          </a:xfrm>
          <a:prstGeom prst="rect">
            <a:avLst/>
          </a:prstGeom>
          <a:solidFill>
            <a:srgbClr val="FFFF99"/>
          </a:solidFill>
          <a:ln w="9525" cmpd="sng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楷体" pitchFamily="2" charset="-122"/>
                <a:ea typeface="华文楷体" pitchFamily="2" charset="-122"/>
              </a:rPr>
              <a:t>基于我校教师的专业发展</a:t>
            </a:r>
          </a:p>
          <a:p>
            <a:pPr>
              <a:defRPr/>
            </a:pP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教学质量  </a:t>
            </a:r>
            <a:r>
              <a:rPr 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(</a:t>
            </a: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效率与效果 </a:t>
            </a:r>
            <a:r>
              <a:rPr 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)</a:t>
            </a:r>
          </a:p>
          <a:p>
            <a:pPr>
              <a:defRPr/>
            </a:pP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教学研究（问题与课题）</a:t>
            </a:r>
          </a:p>
          <a:p>
            <a:pPr>
              <a:defRPr/>
            </a:pP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专业发展（培训与评价）</a:t>
            </a:r>
          </a:p>
          <a:p>
            <a:pPr>
              <a:defRPr/>
            </a:pP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职业动力（生命与工作）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283075" y="4076700"/>
            <a:ext cx="3313113" cy="1562100"/>
          </a:xfrm>
          <a:prstGeom prst="rect">
            <a:avLst/>
          </a:prstGeom>
          <a:solidFill>
            <a:srgbClr val="FFFF99"/>
          </a:solidFill>
          <a:ln w="9525" cmpd="sng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华文楷体" pitchFamily="2" charset="-122"/>
              </a:rPr>
              <a:t>基于传统听评课的改革</a:t>
            </a:r>
          </a:p>
          <a:p>
            <a:pPr>
              <a:defRPr/>
            </a:pP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丧失了专业的品质</a:t>
            </a:r>
          </a:p>
          <a:p>
            <a:pPr>
              <a:defRPr/>
            </a:pP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失去了合作的意义</a:t>
            </a:r>
          </a:p>
          <a:p>
            <a:pPr>
              <a:defRPr/>
            </a:pPr>
            <a:r>
              <a:rPr lang="zh-CN" altLang="en-US" sz="2400">
                <a:solidFill>
                  <a:srgbClr val="3333CC"/>
                </a:solidFill>
                <a:latin typeface="Times New Roman" pitchFamily="18" charset="0"/>
                <a:ea typeface="楷体_GB2312" pitchFamily="1" charset="-122"/>
              </a:rPr>
              <a:t>缺少研究的支架</a:t>
            </a: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5864225" y="3860800"/>
            <a:ext cx="3175" cy="217488"/>
          </a:xfrm>
          <a:prstGeom prst="line">
            <a:avLst/>
          </a:prstGeom>
          <a:noFill/>
          <a:ln w="28575" cmpd="sng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8101013" y="3429000"/>
            <a:ext cx="1042987" cy="9461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zh-CN" altLang="en-US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宋体" pitchFamily="2" charset="-122"/>
              </a:rPr>
              <a:t>课堂</a:t>
            </a:r>
          </a:p>
          <a:p>
            <a:pPr algn="ctr">
              <a:defRPr/>
            </a:pPr>
            <a:r>
              <a:rPr lang="zh-CN" altLang="en-US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宋体" pitchFamily="2" charset="-122"/>
              </a:rPr>
              <a:t>观察</a:t>
            </a:r>
          </a:p>
        </p:txBody>
      </p:sp>
      <p:sp>
        <p:nvSpPr>
          <p:cNvPr id="8202" name="Rectangle 10" descr="花束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516688" cy="647700"/>
          </a:xfrm>
          <a:blipFill dpi="0" rotWithShape="1">
            <a:blip r:embed="rId2"/>
            <a:srcRect/>
            <a:tile tx="0" ty="0" sx="100000" sy="100000" flip="none" algn="tl"/>
          </a:blipFill>
          <a:ln cap="flat">
            <a:solidFill>
              <a:schemeClr val="tx1"/>
            </a:solidFill>
          </a:ln>
        </p:spPr>
        <p:txBody>
          <a:bodyPr anchor="t"/>
          <a:lstStyle/>
          <a:p>
            <a:pPr marL="342900" indent="-342900" algn="l" eaLnBrk="1" hangingPunct="1">
              <a:lnSpc>
                <a:spcPct val="10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800" b="1" smtClean="0">
                <a:solidFill>
                  <a:schemeClr val="bg1"/>
                </a:solidFill>
              </a:rPr>
              <a:t>&gt;&gt;&gt;</a:t>
            </a:r>
            <a:r>
              <a:rPr lang="zh-CN" altLang="en-US" sz="3200" b="1" smtClean="0">
                <a:solidFill>
                  <a:schemeClr val="bg1"/>
                </a:solidFill>
              </a:rPr>
              <a:t>我们的思考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250825" y="6021388"/>
            <a:ext cx="11096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8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8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 autoUpdateAnimBg="0"/>
      <p:bldP spid="8198" grpId="0" animBg="1" autoUpdateAnimBg="0"/>
      <p:bldP spid="8199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550863"/>
            <a:ext cx="6192837" cy="790575"/>
          </a:xfrm>
        </p:spPr>
        <p:txBody>
          <a:bodyPr/>
          <a:lstStyle/>
          <a:p>
            <a:pPr algn="l" eaLnBrk="1" hangingPunct="1">
              <a:defRPr/>
            </a:pPr>
            <a:r>
              <a:rPr lang="zh-CN" altLang="en-US" sz="4000" b="1" dirty="0" smtClean="0">
                <a:ea typeface="华文细黑" pitchFamily="2" charset="-122"/>
              </a:rPr>
              <a:t>二、建构课堂观察新范式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2060575"/>
            <a:ext cx="7489825" cy="29527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zh-CN" altLang="en-US" b="1" dirty="0" smtClean="0"/>
              <a:t>要让听评课成为一种</a:t>
            </a:r>
            <a:r>
              <a:rPr lang="zh-CN" altLang="en-US" b="1" dirty="0" smtClean="0">
                <a:solidFill>
                  <a:schemeClr val="tx2"/>
                </a:solidFill>
              </a:rPr>
              <a:t>专业的、合作的、日常的教学研究活动</a:t>
            </a:r>
            <a:r>
              <a:rPr lang="zh-CN" altLang="en-US" b="1" dirty="0" smtClean="0"/>
              <a:t>，则要回答：</a:t>
            </a:r>
          </a:p>
          <a:p>
            <a:pPr lvl="1" eaLnBrk="1" hangingPunct="1">
              <a:buFontTx/>
              <a:buChar char="•"/>
              <a:defRPr/>
            </a:pPr>
            <a:r>
              <a:rPr lang="zh-CN" altLang="en-US" sz="3600" b="1" dirty="0" smtClean="0">
                <a:solidFill>
                  <a:srgbClr val="CC0000"/>
                </a:solidFill>
              </a:rPr>
              <a:t>理念</a:t>
            </a:r>
            <a:r>
              <a:rPr lang="zh-CN" altLang="en-US" sz="3600" b="1" dirty="0" smtClean="0">
                <a:solidFill>
                  <a:srgbClr val="E1FFFF"/>
                </a:solidFill>
              </a:rPr>
              <a:t>是什么？</a:t>
            </a:r>
            <a:endParaRPr lang="en-US" altLang="zh-CN" sz="3600" b="1" dirty="0" smtClean="0">
              <a:solidFill>
                <a:srgbClr val="E1FFFF"/>
              </a:solidFill>
            </a:endParaRPr>
          </a:p>
          <a:p>
            <a:pPr lvl="1" eaLnBrk="1" hangingPunct="1">
              <a:buFontTx/>
              <a:buChar char="•"/>
              <a:defRPr/>
            </a:pPr>
            <a:r>
              <a:rPr lang="zh-CN" altLang="en-US" sz="3600" b="1" dirty="0" smtClean="0">
                <a:solidFill>
                  <a:srgbClr val="CC0000"/>
                </a:solidFill>
              </a:rPr>
              <a:t>课堂</a:t>
            </a:r>
            <a:r>
              <a:rPr lang="zh-CN" altLang="en-US" sz="3600" b="1" dirty="0" smtClean="0"/>
              <a:t>是什么？</a:t>
            </a:r>
          </a:p>
          <a:p>
            <a:pPr lvl="1" eaLnBrk="1" hangingPunct="1">
              <a:buFontTx/>
              <a:buChar char="•"/>
              <a:defRPr/>
            </a:pPr>
            <a:r>
              <a:rPr lang="zh-CN" altLang="en-US" sz="3600" b="1" dirty="0" smtClean="0">
                <a:solidFill>
                  <a:srgbClr val="CC0000"/>
                </a:solidFill>
              </a:rPr>
              <a:t>规则</a:t>
            </a:r>
            <a:r>
              <a:rPr lang="zh-CN" altLang="en-US" sz="3600" b="1" dirty="0" smtClean="0"/>
              <a:t>是什么？</a:t>
            </a:r>
          </a:p>
          <a:p>
            <a:pPr lvl="1" eaLnBrk="1" hangingPunct="1">
              <a:buFontTx/>
              <a:buNone/>
              <a:defRPr/>
            </a:pPr>
            <a:endParaRPr lang="zh-CN" altLang="en-US" sz="3600" b="1" dirty="0" smtClean="0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468313" y="5554663"/>
          <a:ext cx="1087437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3" r:id="rId3" imgW="1087962" imgH="803868" progId="MS_ClipArt_Gallery.2">
                  <p:embed/>
                </p:oleObj>
              </mc:Choice>
              <mc:Fallback>
                <p:oleObj r:id="rId3" imgW="1087962" imgH="803868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554663"/>
                        <a:ext cx="1087437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2244725" y="5373688"/>
          <a:ext cx="160655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" r:id="rId5" imgW="1607515" imgH="1185977" progId="MS_ClipArt_Gallery.2">
                  <p:embed/>
                </p:oleObj>
              </mc:Choice>
              <mc:Fallback>
                <p:oleObj r:id="rId5" imgW="1607515" imgH="1185977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5" y="5373688"/>
                        <a:ext cx="1606550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5870575" y="5445125"/>
          <a:ext cx="1006475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" r:id="rId7" imgW="1007669" imgH="1064362" progId="MS_ClipArt_Gallery.2">
                  <p:embed/>
                </p:oleObj>
              </mc:Choice>
              <mc:Fallback>
                <p:oleObj r:id="rId7" imgW="1007669" imgH="1064362" progId="MS_ClipArt_Gallery.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5" y="5445125"/>
                        <a:ext cx="1006475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7"/>
          <p:cNvGraphicFramePr>
            <a:graphicFrameLocks noChangeAspect="1"/>
          </p:cNvGraphicFramePr>
          <p:nvPr/>
        </p:nvGraphicFramePr>
        <p:xfrm>
          <a:off x="4427538" y="5459413"/>
          <a:ext cx="995362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r:id="rId9" imgW="766415" imgH="650402" progId="MS_ClipArt_Gallery.2">
                  <p:embed/>
                </p:oleObj>
              </mc:Choice>
              <mc:Fallback>
                <p:oleObj r:id="rId9" imgW="766415" imgH="650402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5459413"/>
                        <a:ext cx="995362" cy="103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8">
            <a:hlinkClick r:id="rId11" action="ppaction://hlinksldjump"/>
          </p:cNvPr>
          <p:cNvGraphicFramePr>
            <a:graphicFrameLocks noChangeAspect="1"/>
          </p:cNvGraphicFramePr>
          <p:nvPr/>
        </p:nvGraphicFramePr>
        <p:xfrm>
          <a:off x="7885113" y="5373688"/>
          <a:ext cx="877887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r:id="rId12" imgW="1079906" imgH="1158545" progId="MS_ClipArt_Gallery.2">
                  <p:embed/>
                </p:oleObj>
              </mc:Choice>
              <mc:Fallback>
                <p:oleObj r:id="rId12" imgW="1079906" imgH="1158545" progId="MS_ClipArt_Gallery.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5113" y="5373688"/>
                        <a:ext cx="877887" cy="1087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63" y="428625"/>
            <a:ext cx="7958137" cy="785813"/>
          </a:xfrm>
        </p:spPr>
        <p:txBody>
          <a:bodyPr/>
          <a:lstStyle/>
          <a:p>
            <a:pPr algn="l">
              <a:defRPr/>
            </a:pPr>
            <a:r>
              <a:rPr lang="en-US" altLang="zh-CN" sz="3600" b="1" dirty="0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sz="3600" b="1" dirty="0" smtClean="0">
                <a:latin typeface="楷体" pitchFamily="49" charset="-122"/>
                <a:ea typeface="楷体" pitchFamily="49" charset="-122"/>
              </a:rPr>
              <a:t>、理念是什么？</a:t>
            </a:r>
            <a:endParaRPr lang="zh-CN" altLang="en-US" sz="3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5750" y="1214438"/>
            <a:ext cx="8501063" cy="5214937"/>
          </a:xfrm>
        </p:spPr>
        <p:txBody>
          <a:bodyPr/>
          <a:lstStyle/>
          <a:p>
            <a:pPr eaLnBrk="1" hangingPunct="1"/>
            <a:r>
              <a:rPr lang="zh-CN" altLang="en-US" sz="280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课堂观察的数量与技术问题决定课堂观察的效率，而课堂观察理念则决定着课堂观察的效果。</a:t>
            </a:r>
          </a:p>
          <a:p>
            <a:pPr eaLnBrk="1" hangingPunct="1"/>
            <a:r>
              <a:rPr lang="zh-CN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一是“听别人的课”是为了“建设自己的课”</a:t>
            </a:r>
            <a:r>
              <a:rPr lang="zh-CN" altLang="en-US" smtClean="0">
                <a:latin typeface="楷体" pitchFamily="49" charset="-122"/>
                <a:ea typeface="楷体" pitchFamily="49" charset="-122"/>
              </a:rPr>
              <a:t>。</a:t>
            </a:r>
          </a:p>
          <a:p>
            <a:pPr eaLnBrk="1" hangingPunct="1"/>
            <a:r>
              <a:rPr lang="zh-CN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二是“教师的教”是为了“学生的学”。</a:t>
            </a:r>
          </a:p>
          <a:p>
            <a:pPr eaLnBrk="1" hangingPunct="1"/>
            <a:r>
              <a:rPr lang="zh-CN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三是</a:t>
            </a:r>
            <a:r>
              <a:rPr lang="en-US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怎么教</a:t>
            </a:r>
            <a:r>
              <a:rPr lang="en-US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”</a:t>
            </a:r>
            <a:r>
              <a:rPr lang="zh-CN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服务于</a:t>
            </a:r>
            <a:r>
              <a:rPr lang="en-US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“</a:t>
            </a:r>
            <a:r>
              <a:rPr lang="zh-CN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教什么</a:t>
            </a:r>
            <a:r>
              <a:rPr lang="en-US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”</a:t>
            </a:r>
            <a:r>
              <a:rPr lang="zh-CN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。</a:t>
            </a:r>
          </a:p>
          <a:p>
            <a:pPr eaLnBrk="1" hangingPunct="1"/>
            <a:r>
              <a:rPr lang="zh-CN" altLang="en-US" b="1" smtClean="0">
                <a:solidFill>
                  <a:srgbClr val="FFFF00"/>
                </a:solidFill>
                <a:latin typeface="楷体" pitchFamily="49" charset="-122"/>
                <a:ea typeface="楷体" pitchFamily="49" charset="-122"/>
              </a:rPr>
              <a:t>四是从关注“教学有效”到关注“教师成长”。</a:t>
            </a:r>
          </a:p>
          <a:p>
            <a:pPr eaLnBrk="1" hangingPunct="1"/>
            <a:endParaRPr lang="en-US" altLang="zh-CN" b="1" smtClean="0">
              <a:solidFill>
                <a:srgbClr val="FFFF00"/>
              </a:solidFill>
              <a:latin typeface="楷体" pitchFamily="49" charset="-122"/>
              <a:ea typeface="楷体" pitchFamily="49" charset="-122"/>
            </a:endParaRPr>
          </a:p>
          <a:p>
            <a:pPr eaLnBrk="1" hangingPunct="1"/>
            <a:endParaRPr lang="zh-CN" altLang="en-US" sz="280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eaLnBrk="1" hangingPunct="1"/>
            <a:endParaRPr lang="zh-CN" altLang="en-US" smtClean="0"/>
          </a:p>
          <a:p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研究的问题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b="1" smtClean="0">
                <a:latin typeface="楷体" pitchFamily="49" charset="-122"/>
                <a:ea typeface="楷体" pitchFamily="49" charset="-122"/>
              </a:rPr>
              <a:t>一是如何建立听评课的思维框架；</a:t>
            </a:r>
          </a:p>
          <a:p>
            <a:pPr eaLnBrk="1" hangingPunct="1"/>
            <a:r>
              <a:rPr lang="zh-CN" altLang="en-US" b="1" smtClean="0">
                <a:latin typeface="楷体" pitchFamily="49" charset="-122"/>
                <a:ea typeface="楷体" pitchFamily="49" charset="-122"/>
              </a:rPr>
              <a:t>二是如何引导教师分析、解读课堂；开发课堂观察的技术与程序；</a:t>
            </a:r>
          </a:p>
          <a:p>
            <a:pPr eaLnBrk="1" hangingPunct="1"/>
            <a:r>
              <a:rPr lang="zh-CN" altLang="en-US" b="1" smtClean="0">
                <a:latin typeface="楷体" pitchFamily="49" charset="-122"/>
                <a:ea typeface="楷体" pitchFamily="49" charset="-122"/>
              </a:rPr>
              <a:t>三是探讨课堂观察如何实现教学改进、创新校本教研。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23850" y="1052513"/>
            <a:ext cx="8137525" cy="45720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400">
                <a:solidFill>
                  <a:srgbClr val="0000CC"/>
                </a:solidFill>
                <a:latin typeface="华文细黑" pitchFamily="2" charset="-122"/>
                <a:ea typeface="华文细黑" pitchFamily="2" charset="-122"/>
              </a:rPr>
              <a:t>要</a:t>
            </a:r>
            <a:r>
              <a:rPr lang="zh-CN" altLang="en-US" sz="240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观察</a:t>
            </a:r>
            <a:r>
              <a:rPr lang="zh-CN" altLang="en-US" sz="2400">
                <a:solidFill>
                  <a:srgbClr val="0000CC"/>
                </a:solidFill>
                <a:latin typeface="华文细黑" pitchFamily="2" charset="-122"/>
                <a:ea typeface="华文细黑" pitchFamily="2" charset="-122"/>
              </a:rPr>
              <a:t>课堂则必须</a:t>
            </a:r>
            <a:r>
              <a:rPr lang="zh-CN" altLang="en-US" sz="240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理解</a:t>
            </a:r>
            <a:r>
              <a:rPr lang="zh-CN" altLang="en-US" sz="2400">
                <a:solidFill>
                  <a:srgbClr val="0000CC"/>
                </a:solidFill>
                <a:latin typeface="华文细黑" pitchFamily="2" charset="-122"/>
                <a:ea typeface="华文细黑" pitchFamily="2" charset="-122"/>
              </a:rPr>
              <a:t>课堂，要理解课堂则必须</a:t>
            </a:r>
            <a:r>
              <a:rPr lang="zh-CN" altLang="en-US" sz="2400">
                <a:solidFill>
                  <a:srgbClr val="CC0000"/>
                </a:solidFill>
                <a:latin typeface="华文细黑" pitchFamily="2" charset="-122"/>
                <a:ea typeface="华文细黑" pitchFamily="2" charset="-122"/>
              </a:rPr>
              <a:t>解构</a:t>
            </a:r>
            <a:r>
              <a:rPr lang="zh-CN" altLang="en-US" sz="2400">
                <a:solidFill>
                  <a:srgbClr val="0000CC"/>
                </a:solidFill>
                <a:latin typeface="华文细黑" pitchFamily="2" charset="-122"/>
                <a:ea typeface="华文细黑" pitchFamily="2" charset="-122"/>
              </a:rPr>
              <a:t>课堂。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23850" y="2205038"/>
            <a:ext cx="3311525" cy="1927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Arial" charset="0"/>
                <a:ea typeface="华文细黑" pitchFamily="2" charset="-122"/>
              </a:rPr>
              <a:t>今天我听数学课：</a:t>
            </a:r>
          </a:p>
          <a:p>
            <a:pPr eaLnBrk="1" hangingPunct="1">
              <a:buFont typeface="Wingdings" pitchFamily="2" charset="2"/>
              <a:buChar char="n"/>
            </a:pPr>
            <a:r>
              <a:rPr lang="zh-CN" altLang="en-US" sz="2400">
                <a:solidFill>
                  <a:schemeClr val="tx2"/>
                </a:solidFill>
                <a:latin typeface="Arial" charset="0"/>
              </a:rPr>
              <a:t>学生学得怎样？</a:t>
            </a:r>
          </a:p>
          <a:p>
            <a:pPr eaLnBrk="1" hangingPunct="1">
              <a:buFont typeface="Wingdings" pitchFamily="2" charset="2"/>
              <a:buChar char="n"/>
            </a:pPr>
            <a:r>
              <a:rPr lang="zh-CN" altLang="en-US" sz="2400">
                <a:solidFill>
                  <a:schemeClr val="tx2"/>
                </a:solidFill>
                <a:latin typeface="Arial" charset="0"/>
              </a:rPr>
              <a:t>教师教得怎样？</a:t>
            </a:r>
          </a:p>
          <a:p>
            <a:pPr eaLnBrk="1" hangingPunct="1">
              <a:buFont typeface="Wingdings" pitchFamily="2" charset="2"/>
              <a:buChar char="n"/>
            </a:pPr>
            <a:r>
              <a:rPr lang="zh-CN" altLang="en-US" sz="2400">
                <a:solidFill>
                  <a:schemeClr val="tx2"/>
                </a:solidFill>
                <a:latin typeface="Arial" charset="0"/>
              </a:rPr>
              <a:t>是数学课吗？</a:t>
            </a:r>
          </a:p>
          <a:p>
            <a:pPr eaLnBrk="1" hangingPunct="1">
              <a:buFont typeface="Wingdings" pitchFamily="2" charset="2"/>
              <a:buChar char="n"/>
            </a:pPr>
            <a:r>
              <a:rPr lang="zh-CN" altLang="en-US" sz="2400">
                <a:solidFill>
                  <a:schemeClr val="tx2"/>
                </a:solidFill>
                <a:latin typeface="Arial" charset="0"/>
              </a:rPr>
              <a:t>体现什么样的课堂？</a:t>
            </a:r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1763713" y="1628775"/>
            <a:ext cx="287337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chemeClr val="accent1"/>
          </a:solidFill>
          <a:ln w="12700" cap="sq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 rot="16200000">
            <a:off x="3828256" y="3188495"/>
            <a:ext cx="263525" cy="360362"/>
          </a:xfrm>
          <a:prstGeom prst="downArrow">
            <a:avLst>
              <a:gd name="adj1" fmla="val 50000"/>
              <a:gd name="adj2" fmla="val 34187"/>
            </a:avLst>
          </a:prstGeom>
          <a:solidFill>
            <a:schemeClr val="accent1"/>
          </a:solidFill>
          <a:ln w="12700" cap="sq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857250" y="112713"/>
            <a:ext cx="66675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tx2"/>
                </a:solidFill>
                <a:latin typeface="Tahoma" pitchFamily="34" charset="0"/>
                <a:ea typeface="华文细黑" pitchFamily="2" charset="-122"/>
              </a:rPr>
              <a:t>2</a:t>
            </a:r>
            <a:r>
              <a:rPr lang="zh-CN" altLang="en-US" sz="3200">
                <a:solidFill>
                  <a:schemeClr val="tx2"/>
                </a:solidFill>
                <a:latin typeface="Tahoma" pitchFamily="34" charset="0"/>
                <a:ea typeface="华文细黑" pitchFamily="2" charset="-122"/>
              </a:rPr>
              <a:t>、课堂是什么：课堂观察框架</a:t>
            </a:r>
          </a:p>
        </p:txBody>
      </p:sp>
      <p:sp>
        <p:nvSpPr>
          <p:cNvPr id="11271" name="Oval 7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4329113" y="2708275"/>
            <a:ext cx="4392612" cy="216058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zh-CN" altLang="en-US">
              <a:solidFill>
                <a:srgbClr val="0000CC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4211638" y="3554413"/>
            <a:ext cx="1701800" cy="9540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>
              <a:buFont typeface="Wingdings" pitchFamily="2" charset="2"/>
              <a:buNone/>
            </a:pPr>
            <a:r>
              <a:rPr lang="zh-CN" altLang="en-US" sz="2000" b="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课程性质（</a:t>
            </a:r>
            <a:r>
              <a:rPr lang="en-US" altLang="zh-CN" sz="2000" b="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C</a:t>
            </a:r>
            <a:r>
              <a:rPr lang="zh-CN" altLang="en-US" sz="2000" b="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）</a:t>
            </a:r>
          </a:p>
          <a:p>
            <a:pPr algn="ctr">
              <a:buFont typeface="Wingdings" pitchFamily="2" charset="2"/>
              <a:buNone/>
            </a:pPr>
            <a:endParaRPr lang="zh-CN" altLang="en-US" sz="2000" b="0">
              <a:solidFill>
                <a:srgbClr val="660033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7161213" y="3500438"/>
            <a:ext cx="1654175" cy="90487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>
              <a:buFont typeface="Wingdings" pitchFamily="2" charset="2"/>
              <a:buNone/>
            </a:pPr>
            <a:r>
              <a:rPr lang="zh-CN" altLang="en-US" sz="2000" b="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课堂文化（</a:t>
            </a:r>
            <a:r>
              <a:rPr lang="en-US" altLang="zh-CN" sz="2000" b="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C</a:t>
            </a:r>
            <a:r>
              <a:rPr lang="zh-CN" altLang="en-US" sz="2000" b="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）</a:t>
            </a:r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5697538" y="3455988"/>
            <a:ext cx="1679575" cy="99853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zh-CN" altLang="en-US" sz="2000" b="0">
                <a:solidFill>
                  <a:srgbClr val="660033"/>
                </a:solidFill>
                <a:latin typeface="黑体" pitchFamily="49" charset="-122"/>
                <a:ea typeface="黑体" pitchFamily="49" charset="-122"/>
                <a:hlinkClick r:id="rId3" action="ppaction://hlinkfile"/>
              </a:rPr>
              <a:t>学生</a:t>
            </a:r>
            <a:r>
              <a:rPr lang="zh-CN" altLang="en-US" sz="2000">
                <a:solidFill>
                  <a:srgbClr val="660033"/>
                </a:solidFill>
                <a:latin typeface="黑体" pitchFamily="49" charset="-122"/>
                <a:ea typeface="黑体" pitchFamily="49" charset="-122"/>
                <a:hlinkClick r:id="rId3" action="ppaction://hlinkfile"/>
              </a:rPr>
              <a:t>学习</a:t>
            </a:r>
            <a:r>
              <a:rPr lang="zh-CN" altLang="en-US" sz="200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00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L</a:t>
            </a:r>
            <a:r>
              <a:rPr lang="zh-CN" altLang="en-US" sz="200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）</a:t>
            </a:r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4976813" y="3068638"/>
            <a:ext cx="792162" cy="527050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V="1">
            <a:off x="7188200" y="3068638"/>
            <a:ext cx="812800" cy="530225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V="1">
            <a:off x="6510338" y="4459288"/>
            <a:ext cx="15875" cy="409575"/>
          </a:xfrm>
          <a:prstGeom prst="line">
            <a:avLst/>
          </a:prstGeom>
          <a:noFill/>
          <a:ln w="38100" cmpd="dbl">
            <a:solidFill>
              <a:srgbClr val="00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V="1">
            <a:off x="7092950" y="3840163"/>
            <a:ext cx="404813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5608638" y="3848100"/>
            <a:ext cx="304800" cy="1588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6335713" y="4652963"/>
            <a:ext cx="406400" cy="1587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 rot="19876472">
            <a:off x="7518400" y="3213100"/>
            <a:ext cx="19050" cy="385763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5580063" y="2973388"/>
            <a:ext cx="1749425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zh-CN" altLang="en-US" sz="2000" b="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教师教学（</a:t>
            </a:r>
            <a:r>
              <a:rPr lang="en-US" altLang="zh-CN" sz="2000" b="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I</a:t>
            </a:r>
            <a:r>
              <a:rPr lang="zh-CN" altLang="en-US" sz="2000" b="0">
                <a:solidFill>
                  <a:srgbClr val="660033"/>
                </a:solidFill>
                <a:latin typeface="黑体" pitchFamily="49" charset="-122"/>
                <a:ea typeface="黑体" pitchFamily="49" charset="-122"/>
              </a:rPr>
              <a:t>）</a:t>
            </a:r>
            <a:endParaRPr lang="zh-CN" altLang="en-US" sz="2000" b="0">
              <a:solidFill>
                <a:srgbClr val="660033"/>
              </a:solidFill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283" name="Line 19"/>
          <p:cNvSpPr>
            <a:spLocks noChangeShapeType="1"/>
          </p:cNvSpPr>
          <p:nvPr/>
        </p:nvSpPr>
        <p:spPr bwMode="auto">
          <a:xfrm>
            <a:off x="6473825" y="3355975"/>
            <a:ext cx="4763" cy="242888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4681538" y="2203450"/>
            <a:ext cx="3536950" cy="45720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660033"/>
                </a:solidFill>
                <a:latin typeface="华文细黑" pitchFamily="2" charset="-122"/>
                <a:ea typeface="华文细黑" pitchFamily="2" charset="-122"/>
                <a:hlinkClick r:id="rId4" action="ppaction://hlinkfile"/>
              </a:rPr>
              <a:t>课堂观察框架</a:t>
            </a:r>
            <a:r>
              <a:rPr lang="zh-CN" altLang="en-US" sz="2400">
                <a:solidFill>
                  <a:srgbClr val="660033"/>
                </a:solidFill>
                <a:latin typeface="华文细黑" pitchFamily="2" charset="-122"/>
                <a:ea typeface="华文细黑" pitchFamily="2" charset="-122"/>
              </a:rPr>
              <a:t>：</a:t>
            </a:r>
            <a:r>
              <a:rPr lang="en-US" altLang="zh-CN" sz="2400">
                <a:solidFill>
                  <a:srgbClr val="660033"/>
                </a:solidFill>
                <a:latin typeface="华文细黑" pitchFamily="2" charset="-122"/>
                <a:ea typeface="华文细黑" pitchFamily="2" charset="-122"/>
              </a:rPr>
              <a:t>LICC</a:t>
            </a:r>
            <a:r>
              <a:rPr lang="zh-CN" altLang="en-US" sz="2400">
                <a:solidFill>
                  <a:srgbClr val="660033"/>
                </a:solidFill>
                <a:latin typeface="华文细黑" pitchFamily="2" charset="-122"/>
                <a:ea typeface="华文细黑" pitchFamily="2" charset="-122"/>
              </a:rPr>
              <a:t>范式</a:t>
            </a:r>
          </a:p>
        </p:txBody>
      </p:sp>
      <p:sp>
        <p:nvSpPr>
          <p:cNvPr id="11285" name="Rectangle 21"/>
          <p:cNvSpPr>
            <a:spLocks noGrp="1" noChangeArrowheads="1"/>
          </p:cNvSpPr>
          <p:nvPr>
            <p:ph type="body" idx="1"/>
          </p:nvPr>
        </p:nvSpPr>
        <p:spPr>
          <a:xfrm>
            <a:off x="2484438" y="5373688"/>
            <a:ext cx="6480175" cy="1368425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smtClean="0"/>
              <a:t>影响学生课堂学习的因素有哪些？</a:t>
            </a:r>
          </a:p>
          <a:p>
            <a:pPr eaLnBrk="1" hangingPunct="1">
              <a:defRPr/>
            </a:pPr>
            <a:r>
              <a:rPr lang="zh-CN" altLang="en-US" sz="2400" b="1" smtClean="0"/>
              <a:t>从这些因素中分解出哪些可观察的元素？</a:t>
            </a:r>
          </a:p>
          <a:p>
            <a:pPr eaLnBrk="1" hangingPunct="1">
              <a:defRPr/>
            </a:pPr>
            <a:r>
              <a:rPr lang="zh-CN" altLang="en-US" sz="2400" b="1" smtClean="0"/>
              <a:t>这些元素是不是关键的、可记录</a:t>
            </a:r>
            <a:r>
              <a:rPr lang="en-US" sz="2400" b="1" smtClean="0"/>
              <a:t>/</a:t>
            </a:r>
            <a:r>
              <a:rPr lang="zh-CN" altLang="en-US" sz="2400" b="1" smtClean="0"/>
              <a:t>可解释的？</a:t>
            </a:r>
          </a:p>
        </p:txBody>
      </p:sp>
      <p:sp>
        <p:nvSpPr>
          <p:cNvPr id="11286" name="AutoShape 22"/>
          <p:cNvSpPr>
            <a:spLocks noChangeArrowheads="1"/>
          </p:cNvSpPr>
          <p:nvPr/>
        </p:nvSpPr>
        <p:spPr bwMode="auto">
          <a:xfrm>
            <a:off x="6443663" y="5013325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12700" cap="sq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12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1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11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11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 autoUpdateAnimBg="0"/>
      <p:bldP spid="11267" grpId="0" animBg="1" autoUpdateAnimBg="0"/>
      <p:bldP spid="11268" grpId="0" animBg="1"/>
      <p:bldP spid="11269" grpId="0" animBg="1"/>
      <p:bldP spid="11271" grpId="0" animBg="1" autoUpdateAnimBg="0"/>
      <p:bldP spid="11272" grpId="0" autoUpdateAnimBg="0"/>
      <p:bldP spid="11273" grpId="0" autoUpdateAnimBg="0"/>
      <p:bldP spid="11274" grpId="0" animBg="1" autoUpdateAnimBg="0"/>
      <p:bldP spid="11282" grpId="0" autoUpdateAnimBg="0"/>
      <p:bldP spid="11284" grpId="0" animBg="1" autoUpdateAnimBg="0"/>
      <p:bldP spid="11285" grpId="0" build="p" animBg="1" autoUpdateAnimBg="0"/>
      <p:bldP spid="1128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0" y="0"/>
            <a:ext cx="8893175" cy="635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课堂观察框架（部分）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zh-CN" alt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维度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20</a:t>
            </a:r>
            <a:r>
              <a:rPr lang="zh-CN" alt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视角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68</a:t>
            </a:r>
            <a:r>
              <a:rPr lang="zh-CN" alt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观察点</a:t>
            </a:r>
          </a:p>
          <a:p>
            <a:pPr marL="342900" indent="-342900">
              <a:spcBef>
                <a:spcPct val="5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buClr>
                <a:schemeClr val="tx2"/>
              </a:buClr>
              <a:buSzPct val="75000"/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2291" name="Group 3"/>
          <p:cNvGraphicFramePr>
            <a:graphicFrameLocks noGrp="1"/>
          </p:cNvGraphicFramePr>
          <p:nvPr>
            <p:ph/>
          </p:nvPr>
        </p:nvGraphicFramePr>
        <p:xfrm>
          <a:off x="179388" y="836613"/>
          <a:ext cx="8964612" cy="5732466"/>
        </p:xfrm>
        <a:graphic>
          <a:graphicData uri="http://schemas.openxmlformats.org/drawingml/2006/table">
            <a:tbl>
              <a:tblPr/>
              <a:tblGrid>
                <a:gridCol w="1152525"/>
                <a:gridCol w="3384550"/>
                <a:gridCol w="4427537"/>
              </a:tblGrid>
              <a:tr h="11277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维度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视角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观察点举例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7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学生学习（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L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）准备（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2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）倾听（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3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）互动（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自主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）达成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如“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自主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”中的“学生可自主支配时间有多少？有多少人参与？学困生的参与情况？”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4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教师教学（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I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环节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2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）呈示（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3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）对话（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）指导（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）机智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如“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环节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”中的“这些环节是围绕教学目标展开的吗？”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9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课程性质（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C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目标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2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）内容（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3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）实施（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）评价（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）资源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如“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目标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”中的“目标是根据什么（课程标准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教材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学生）预设的？是否符合该班学生？”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4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课堂文化（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C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1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）思考（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2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）民主（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3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）创新（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4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）关爱（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5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）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特质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如“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特质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”中的“整堂课设计是否有特色（环节安排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教材处理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导入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教学策略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指导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/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ea typeface="宋体" pitchFamily="2" charset="-122"/>
                        </a:rPr>
                        <a:t>对话）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63" y="188913"/>
            <a:ext cx="7029450" cy="608012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altLang="zh-CN" sz="3200" b="1" dirty="0" smtClean="0">
                <a:solidFill>
                  <a:srgbClr val="FFFF00"/>
                </a:solidFill>
                <a:ea typeface="华文细黑" pitchFamily="2" charset="-122"/>
              </a:rPr>
              <a:t>3</a:t>
            </a:r>
            <a:r>
              <a:rPr lang="zh-CN" altLang="en-US" sz="3200" b="1" dirty="0" smtClean="0">
                <a:solidFill>
                  <a:srgbClr val="FFFF00"/>
                </a:solidFill>
                <a:ea typeface="华文细黑" pitchFamily="2" charset="-122"/>
              </a:rPr>
              <a:t>、规则是什么：课堂观察程序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736600" y="1792288"/>
            <a:ext cx="1809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endParaRPr lang="zh-CN" altLang="en-US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7091363" y="1844675"/>
            <a:ext cx="1835150" cy="647700"/>
          </a:xfrm>
          <a:prstGeom prst="rect">
            <a:avLst/>
          </a:prstGeom>
          <a:noFill/>
          <a:ln w="12700" cap="sq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zh-CN" alt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细黑" pitchFamily="2" charset="-122"/>
              </a:rPr>
              <a:t>课前会议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altLang="zh-CN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细黑" pitchFamily="2" charset="-122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7164388" y="3789363"/>
            <a:ext cx="1835150" cy="647700"/>
          </a:xfrm>
          <a:prstGeom prst="rect">
            <a:avLst/>
          </a:prstGeom>
          <a:noFill/>
          <a:ln w="12700" cap="sq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zh-CN" alt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细黑" pitchFamily="2" charset="-122"/>
              </a:rPr>
              <a:t>课中观察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altLang="zh-CN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细黑" pitchFamily="2" charset="-122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7200900" y="5445125"/>
            <a:ext cx="1835150" cy="647700"/>
          </a:xfrm>
          <a:prstGeom prst="rect">
            <a:avLst/>
          </a:prstGeom>
          <a:noFill/>
          <a:ln w="12700" cap="sq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zh-CN" alt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细黑" pitchFamily="2" charset="-122"/>
              </a:rPr>
              <a:t>课后反思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endParaRPr lang="en-US" altLang="zh-CN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华文细黑" pitchFamily="2" charset="-122"/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7956550" y="2708275"/>
            <a:ext cx="0" cy="792163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7956550" y="4581525"/>
            <a:ext cx="0" cy="792163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-34925" y="1036638"/>
            <a:ext cx="7450138" cy="570547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b="1" smtClean="0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课前</a:t>
            </a:r>
          </a:p>
          <a:p>
            <a:pPr lvl="1" eaLnBrk="1" hangingPunct="1">
              <a:buFontTx/>
              <a:buChar char="•"/>
              <a:defRPr/>
            </a:pP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观察什么</a:t>
            </a:r>
            <a:r>
              <a:rPr lang="en-US" b="1" smtClean="0">
                <a:latin typeface="华文仿宋" pitchFamily="2" charset="-122"/>
                <a:ea typeface="华文仿宋" pitchFamily="2" charset="-122"/>
              </a:rPr>
              <a:t>——</a:t>
            </a: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带着清晰的目的进入课堂</a:t>
            </a:r>
          </a:p>
          <a:p>
            <a:pPr lvl="1" eaLnBrk="1" hangingPunct="1">
              <a:buFontTx/>
              <a:buChar char="•"/>
              <a:defRPr/>
            </a:pP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怎么观察</a:t>
            </a:r>
            <a:r>
              <a:rPr lang="en-US" b="1" smtClean="0">
                <a:latin typeface="华文仿宋" pitchFamily="2" charset="-122"/>
                <a:ea typeface="华文仿宋" pitchFamily="2" charset="-122"/>
              </a:rPr>
              <a:t>——</a:t>
            </a: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作好必要的准备走进课堂</a:t>
            </a:r>
          </a:p>
          <a:p>
            <a:pPr lvl="1" eaLnBrk="1" hangingPunct="1">
              <a:buFontTx/>
              <a:buChar char="•"/>
              <a:defRPr/>
            </a:pP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同伴将观察什么</a:t>
            </a:r>
            <a:r>
              <a:rPr lang="en-US" b="1" smtClean="0">
                <a:latin typeface="华文仿宋" pitchFamily="2" charset="-122"/>
                <a:ea typeface="华文仿宋" pitchFamily="2" charset="-122"/>
              </a:rPr>
              <a:t>——</a:t>
            </a: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知己知彼</a:t>
            </a:r>
            <a:endParaRPr lang="zh-CN" altLang="en-US" b="1" smtClean="0"/>
          </a:p>
          <a:p>
            <a:pPr eaLnBrk="1" hangingPunct="1">
              <a:defRPr/>
            </a:pPr>
            <a:r>
              <a:rPr lang="zh-CN" altLang="en-US" b="1" smtClean="0">
                <a:solidFill>
                  <a:schemeClr val="tx2"/>
                </a:solidFill>
              </a:rPr>
              <a:t>课中</a:t>
            </a:r>
          </a:p>
          <a:p>
            <a:pPr lvl="1" eaLnBrk="1" hangingPunct="1">
              <a:buFontTx/>
              <a:buChar char="•"/>
              <a:defRPr/>
            </a:pP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聚焦什么</a:t>
            </a:r>
            <a:r>
              <a:rPr lang="en-US" b="1" smtClean="0">
                <a:latin typeface="华文仿宋" pitchFamily="2" charset="-122"/>
                <a:ea typeface="华文仿宋" pitchFamily="2" charset="-122"/>
              </a:rPr>
              <a:t>——</a:t>
            </a: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从丰富的情景中找到焦点</a:t>
            </a:r>
          </a:p>
          <a:p>
            <a:pPr lvl="1" eaLnBrk="1" hangingPunct="1">
              <a:buFontTx/>
              <a:buChar char="•"/>
              <a:defRPr/>
            </a:pP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记录什么</a:t>
            </a:r>
            <a:r>
              <a:rPr lang="en-US" b="1" smtClean="0">
                <a:latin typeface="华文仿宋" pitchFamily="2" charset="-122"/>
                <a:ea typeface="华文仿宋" pitchFamily="2" charset="-122"/>
              </a:rPr>
              <a:t>——</a:t>
            </a: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从复杂的信息中提取证据</a:t>
            </a:r>
            <a:endParaRPr lang="zh-CN" altLang="en-US" b="1" smtClean="0"/>
          </a:p>
          <a:p>
            <a:pPr eaLnBrk="1" hangingPunct="1">
              <a:defRPr/>
            </a:pPr>
            <a:r>
              <a:rPr lang="zh-CN" altLang="en-US" b="1" smtClean="0">
                <a:solidFill>
                  <a:schemeClr val="tx2"/>
                </a:solidFill>
              </a:rPr>
              <a:t>课后</a:t>
            </a:r>
          </a:p>
          <a:p>
            <a:pPr lvl="1" eaLnBrk="1" hangingPunct="1">
              <a:buFontTx/>
              <a:buChar char="•"/>
              <a:defRPr/>
            </a:pP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依据什么</a:t>
            </a:r>
            <a:r>
              <a:rPr lang="en-US" b="1" smtClean="0">
                <a:latin typeface="华文仿宋" pitchFamily="2" charset="-122"/>
                <a:ea typeface="华文仿宋" pitchFamily="2" charset="-122"/>
              </a:rPr>
              <a:t>——</a:t>
            </a: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基于证据的适度推论</a:t>
            </a:r>
          </a:p>
          <a:p>
            <a:pPr lvl="1" eaLnBrk="1" hangingPunct="1">
              <a:buFontTx/>
              <a:buChar char="•"/>
              <a:defRPr/>
            </a:pP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建议什么</a:t>
            </a:r>
            <a:r>
              <a:rPr lang="en-US" b="1" smtClean="0">
                <a:latin typeface="华文仿宋" pitchFamily="2" charset="-122"/>
                <a:ea typeface="华文仿宋" pitchFamily="2" charset="-122"/>
              </a:rPr>
              <a:t>——</a:t>
            </a:r>
            <a:r>
              <a:rPr lang="zh-CN" altLang="en-US" b="1" smtClean="0">
                <a:latin typeface="华文仿宋" pitchFamily="2" charset="-122"/>
                <a:ea typeface="华文仿宋" pitchFamily="2" charset="-122"/>
              </a:rPr>
              <a:t>基于个体的专业发展</a:t>
            </a:r>
            <a:endParaRPr lang="zh-CN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 autoUpdateAnimBg="0"/>
      <p:bldP spid="13317" grpId="0" animBg="1" autoUpdateAnimBg="0"/>
      <p:bldP spid="1331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03575" y="115888"/>
            <a:ext cx="2808288" cy="692150"/>
          </a:xfrm>
        </p:spPr>
        <p:txBody>
          <a:bodyPr/>
          <a:lstStyle/>
          <a:p>
            <a:pPr algn="r" eaLnBrk="1" hangingPunct="1">
              <a:buFont typeface="Wingdings" pitchFamily="2" charset="2"/>
              <a:buChar char="n"/>
              <a:defRPr/>
            </a:pPr>
            <a:r>
              <a:rPr lang="en-US" altLang="zh-CN" sz="3200" b="1" smtClean="0">
                <a:solidFill>
                  <a:srgbClr val="FFFF00"/>
                </a:solidFill>
                <a:ea typeface="华文细黑" pitchFamily="2" charset="-122"/>
              </a:rPr>
              <a:t>  </a:t>
            </a:r>
            <a:r>
              <a:rPr lang="zh-CN" altLang="en-US" sz="3200" b="1" smtClean="0">
                <a:solidFill>
                  <a:srgbClr val="FFFF00"/>
                </a:solidFill>
                <a:ea typeface="华文细黑" pitchFamily="2" charset="-122"/>
                <a:hlinkClick r:id="rId2" action="ppaction://hlinkfile"/>
              </a:rPr>
              <a:t>课前会议</a:t>
            </a:r>
            <a:endParaRPr lang="zh-CN" altLang="en-US" sz="3200" b="1" smtClean="0">
              <a:solidFill>
                <a:srgbClr val="FFFF00"/>
              </a:solidFill>
              <a:ea typeface="华文细黑" pitchFamily="2" charset="-122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900" y="5734050"/>
            <a:ext cx="8964613" cy="936625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Tx/>
              <a:buChar char="•"/>
              <a:defRPr/>
            </a:pPr>
            <a:r>
              <a:rPr lang="zh-CN" altLang="en-US" dirty="0" smtClean="0">
                <a:solidFill>
                  <a:schemeClr val="tx2"/>
                </a:solidFill>
                <a:latin typeface="楷体" pitchFamily="49" charset="-122"/>
                <a:ea typeface="楷体" pitchFamily="49" charset="-122"/>
              </a:rPr>
              <a:t>确定观察点</a:t>
            </a:r>
          </a:p>
          <a:p>
            <a:pPr marL="533400" indent="-5334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   双方商议上述问题，合作体成员确定自己的观察点。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6513" y="1268413"/>
            <a:ext cx="727233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/>
            </a:pPr>
            <a:endParaRPr lang="zh-CN" altLang="zh-CN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214313" y="1917700"/>
            <a:ext cx="8678862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Tx/>
              <a:buChar char="•"/>
              <a:defRPr/>
            </a:pPr>
            <a:r>
              <a:rPr lang="zh-CN" altLang="en-US" sz="3200" b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上课教师陈述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授课班级的学生学习特点和座位安排是什么？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本课的内容主题是什么？在该课程中的关系与地位怎样？ 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本课的表现性学习目标是什么？重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/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难点是什么？你准备如何解决？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4.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本课的大致结构是什么？创新与困惑是什么？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5.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你将如何、何时知道学生是否掌握了你打算让其掌握的东西？ 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50825" y="792163"/>
            <a:ext cx="64801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3200" b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时间</a:t>
            </a:r>
          </a:p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     上课的前几天，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15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分钟左右。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  <p:bldP spid="14341" grpId="0" autoUpdateAnimBg="0"/>
      <p:bldP spid="1434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682625" y="1152525"/>
            <a:ext cx="8353425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3200">
                <a:latin typeface="Tahoma" pitchFamily="34" charset="0"/>
                <a:ea typeface="仿宋_GB2312" pitchFamily="49" charset="-122"/>
              </a:rPr>
              <a:t>提前进入现场；明确观察任务；选择观察位置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3200">
                <a:latin typeface="Tahoma" pitchFamily="34" charset="0"/>
                <a:ea typeface="仿宋_GB2312" pitchFamily="49" charset="-122"/>
              </a:rPr>
              <a:t>如实做好记录；避免影响教学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563938" y="188913"/>
            <a:ext cx="20875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zh-CN" altLang="en-US" sz="32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华文细黑" pitchFamily="2" charset="-122"/>
              </a:rPr>
              <a:t>课中观察</a:t>
            </a:r>
          </a:p>
        </p:txBody>
      </p:sp>
      <p:graphicFrame>
        <p:nvGraphicFramePr>
          <p:cNvPr id="15364" name="Group 4"/>
          <p:cNvGraphicFramePr>
            <a:graphicFrameLocks noGrp="1"/>
          </p:cNvGraphicFramePr>
          <p:nvPr>
            <p:ph/>
          </p:nvPr>
        </p:nvGraphicFramePr>
        <p:xfrm>
          <a:off x="144463" y="2962275"/>
          <a:ext cx="8820150" cy="3641723"/>
        </p:xfrm>
        <a:graphic>
          <a:graphicData uri="http://schemas.openxmlformats.org/drawingml/2006/table">
            <a:tbl>
              <a:tblPr/>
              <a:tblGrid>
                <a:gridCol w="649287"/>
                <a:gridCol w="652463"/>
                <a:gridCol w="647700"/>
                <a:gridCol w="666750"/>
                <a:gridCol w="735012"/>
                <a:gridCol w="569913"/>
                <a:gridCol w="587375"/>
                <a:gridCol w="650875"/>
                <a:gridCol w="650875"/>
                <a:gridCol w="603250"/>
                <a:gridCol w="603250"/>
                <a:gridCol w="601662"/>
                <a:gridCol w="601663"/>
                <a:gridCol w="600075"/>
              </a:tblGrid>
              <a:tr h="530317">
                <a:tc gridSpan="4">
                  <a:txBody>
                    <a:bodyPr/>
                    <a:lstStyle/>
                    <a:p>
                      <a:pPr marL="0" marR="0" lvl="0" indent="2667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过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华文仿宋" pitchFamily="2" charset="-122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道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讲   台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过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华文仿宋" pitchFamily="2" charset="-122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道</a:t>
                      </a:r>
                      <a:endParaRPr kumimoji="0" lang="zh-CN" alt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18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192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18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192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18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18250">
                <a:tc gridSpan="1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注：★为学困生；▲为学优生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348038" y="-25400"/>
            <a:ext cx="2447925" cy="862013"/>
          </a:xfrm>
        </p:spPr>
        <p:txBody>
          <a:bodyPr/>
          <a:lstStyle/>
          <a:p>
            <a:pPr eaLnBrk="1" hangingPunct="1"/>
            <a:r>
              <a:rPr lang="zh-CN" altLang="en-US" sz="3200" b="1" smtClean="0">
                <a:solidFill>
                  <a:schemeClr val="hlink"/>
                </a:solidFill>
                <a:ea typeface="华文细黑" pitchFamily="2" charset="-122"/>
              </a:rPr>
              <a:t>课后反思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52413" y="765175"/>
            <a:ext cx="64801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3200" b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时间</a:t>
            </a:r>
          </a:p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     上课结束后，共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45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分钟左右。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50825" y="1773238"/>
            <a:ext cx="85693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Tx/>
              <a:buChar char="•"/>
              <a:defRPr/>
            </a:pPr>
            <a:r>
              <a:rPr lang="zh-CN" altLang="en-US" sz="3200" b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上课老师陈述（</a:t>
            </a:r>
            <a:r>
              <a:rPr lang="en-US" sz="3200" b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3—5min</a:t>
            </a:r>
            <a:r>
              <a:rPr lang="zh-CN" altLang="en-US" sz="3200" b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）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1.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谈谈各种主要教学行为（如活动或情景创设、讲解、对话、指导和资源利用等）的有效性？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2.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这节课的学习目标达成情况如何？为什么？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3.</a:t>
            </a: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谈谈有无偏离自己的教案。如有，请继续说说有何不同？为什么？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250825" y="4292600"/>
            <a:ext cx="7488238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3200" b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报告交流（每人</a:t>
            </a:r>
            <a:r>
              <a:rPr lang="en-US" sz="3200" b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3—5min</a:t>
            </a:r>
            <a:r>
              <a:rPr lang="zh-CN" altLang="en-US" sz="3200" b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左右）</a:t>
            </a:r>
          </a:p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   观察者报告并交流观察的结果及简要结论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15900" y="5373688"/>
            <a:ext cx="8677275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3200" b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合作体形成结论</a:t>
            </a:r>
          </a:p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   合作体协商得出几点结论和行为改进的具体建议</a:t>
            </a:r>
          </a:p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itchFamily="49" charset="-122"/>
                <a:ea typeface="楷体" pitchFamily="49" charset="-122"/>
              </a:rPr>
              <a:t>  （成功之处；个人特色；改进建议）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16388" grpId="0" autoUpdateAnimBg="0"/>
      <p:bldP spid="16389" grpId="0" autoUpdateAnimBg="0"/>
      <p:bldP spid="1639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188913"/>
            <a:ext cx="7993063" cy="6669087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mtClean="0"/>
              <a:t>课堂观察解构了课堂的“四个维度”， </a:t>
            </a:r>
            <a:r>
              <a:rPr lang="zh-CN" altLang="en-US" smtClean="0">
                <a:solidFill>
                  <a:srgbClr val="CC0000"/>
                </a:solidFill>
              </a:rPr>
              <a:t>（</a:t>
            </a:r>
            <a:r>
              <a:rPr lang="en-US" b="1" smtClean="0">
                <a:solidFill>
                  <a:srgbClr val="660033"/>
                </a:solidFill>
                <a:effectLst/>
              </a:rPr>
              <a:t>LICC</a:t>
            </a:r>
            <a:r>
              <a:rPr lang="zh-CN" altLang="en-US" b="1" smtClean="0">
                <a:solidFill>
                  <a:srgbClr val="660033"/>
                </a:solidFill>
                <a:effectLst/>
              </a:rPr>
              <a:t>）学生、教师、课程、课堂文化</a:t>
            </a:r>
            <a:endParaRPr lang="zh-CN" altLang="en-US" smtClean="0"/>
          </a:p>
          <a:p>
            <a:pPr eaLnBrk="1" hangingPunct="1">
              <a:defRPr/>
            </a:pPr>
            <a:r>
              <a:rPr lang="zh-CN" altLang="en-US" b="1" smtClean="0"/>
              <a:t>课堂观察确定了观察规则：三个程序，一套工具。</a:t>
            </a:r>
          </a:p>
          <a:p>
            <a:pPr eaLnBrk="1" hangingPunct="1">
              <a:defRPr/>
            </a:pPr>
            <a:r>
              <a:rPr lang="zh-CN" altLang="en-US" smtClean="0"/>
              <a:t>课堂观察具备了合作的“四个要素”：</a:t>
            </a:r>
            <a:r>
              <a:rPr lang="zh-CN" altLang="en-US" b="1" smtClean="0">
                <a:solidFill>
                  <a:schemeClr val="hlink"/>
                </a:solidFill>
              </a:rPr>
              <a:t>有主体的意愿；可分解的任务；有共享的规则；有互惠的效益。</a:t>
            </a:r>
          </a:p>
          <a:p>
            <a:pPr eaLnBrk="1" hangingPunct="1">
              <a:defRPr/>
            </a:pPr>
            <a:endParaRPr lang="zh-CN" altLang="en-US" sz="4000" b="1" i="1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zh-CN" altLang="en-US" sz="4000" b="1" i="1" smtClean="0">
                <a:solidFill>
                  <a:schemeClr val="tx2"/>
                </a:solidFill>
              </a:rPr>
              <a:t>课堂观察是一种专业的听评课，有利于教师的专业成长。</a:t>
            </a:r>
            <a:endParaRPr lang="zh-CN" altLang="en-US" sz="4000" i="1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zh-CN" altLang="en-US" sz="4000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468313" y="5302250"/>
            <a:ext cx="1655762" cy="935038"/>
            <a:chOff x="0" y="0"/>
            <a:chExt cx="1542" cy="681"/>
          </a:xfrm>
        </p:grpSpPr>
        <p:sp>
          <p:nvSpPr>
            <p:cNvPr id="18435" name="Line 3"/>
            <p:cNvSpPr>
              <a:spLocks noChangeShapeType="1"/>
            </p:cNvSpPr>
            <p:nvPr/>
          </p:nvSpPr>
          <p:spPr bwMode="auto">
            <a:xfrm>
              <a:off x="0" y="681"/>
              <a:ext cx="1542" cy="0"/>
            </a:xfrm>
            <a:prstGeom prst="line">
              <a:avLst/>
            </a:prstGeom>
            <a:noFill/>
            <a:ln w="76200" cap="sq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436" name="Line 4"/>
            <p:cNvSpPr>
              <a:spLocks noChangeShapeType="1"/>
            </p:cNvSpPr>
            <p:nvPr/>
          </p:nvSpPr>
          <p:spPr bwMode="auto">
            <a:xfrm flipV="1">
              <a:off x="1542" y="0"/>
              <a:ext cx="0" cy="681"/>
            </a:xfrm>
            <a:prstGeom prst="line">
              <a:avLst/>
            </a:prstGeom>
            <a:noFill/>
            <a:ln w="76200" cap="sq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603" name="Group 5"/>
          <p:cNvGrpSpPr>
            <a:grpSpLocks/>
          </p:cNvGrpSpPr>
          <p:nvPr/>
        </p:nvGrpSpPr>
        <p:grpSpPr bwMode="auto">
          <a:xfrm>
            <a:off x="0" y="2060575"/>
            <a:ext cx="3600450" cy="1768475"/>
            <a:chOff x="0" y="0"/>
            <a:chExt cx="2268" cy="1114"/>
          </a:xfrm>
        </p:grpSpPr>
        <p:sp>
          <p:nvSpPr>
            <p:cNvPr id="18438" name="Oval 6"/>
            <p:cNvSpPr>
              <a:spLocks noChangeArrowheads="1"/>
            </p:cNvSpPr>
            <p:nvPr/>
          </p:nvSpPr>
          <p:spPr bwMode="auto">
            <a:xfrm>
              <a:off x="0" y="0"/>
              <a:ext cx="2268" cy="1044"/>
            </a:xfrm>
            <a:prstGeom prst="ellipse">
              <a:avLst/>
            </a:prstGeom>
            <a:gradFill rotWithShape="1">
              <a:gsLst>
                <a:gs pos="0">
                  <a:srgbClr val="FF0000">
                    <a:gamma/>
                    <a:shade val="46275"/>
                    <a:invGamma/>
                  </a:srgbClr>
                </a:gs>
                <a:gs pos="5000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 cap="sq" cmpd="sng">
              <a:solidFill>
                <a:srgbClr val="FFCCFF"/>
              </a:solidFill>
              <a:round/>
              <a:headEnd/>
              <a:tailEnd/>
            </a:ln>
            <a:effectLst/>
          </p:spPr>
          <p:txBody>
            <a:bodyPr lIns="90000" tIns="46800" rIns="90000" bIns="46800" anchor="ctr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439" name="Text Box 7"/>
            <p:cNvSpPr txBox="1">
              <a:spLocks noChangeArrowheads="1"/>
            </p:cNvSpPr>
            <p:nvPr/>
          </p:nvSpPr>
          <p:spPr bwMode="auto">
            <a:xfrm>
              <a:off x="205" y="136"/>
              <a:ext cx="1842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华文仿宋" pitchFamily="2" charset="-122"/>
                  <a:ea typeface="华文仿宋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华文仿宋" pitchFamily="2" charset="-122"/>
                  <a:ea typeface="华文仿宋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华文仿宋" pitchFamily="2" charset="-122"/>
                  <a:ea typeface="华文仿宋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华文仿宋" pitchFamily="2" charset="-122"/>
                  <a:ea typeface="华文仿宋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华文仿宋" pitchFamily="2" charset="-122"/>
                  <a:ea typeface="华文仿宋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华文仿宋" pitchFamily="2" charset="-122"/>
                  <a:ea typeface="华文仿宋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华文仿宋" pitchFamily="2" charset="-122"/>
                  <a:ea typeface="华文仿宋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华文仿宋" pitchFamily="2" charset="-122"/>
                  <a:ea typeface="华文仿宋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华文仿宋" pitchFamily="2" charset="-122"/>
                  <a:ea typeface="华文仿宋" pitchFamily="2" charset="-122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zh-CN" altLang="en-US" sz="240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促进学生学习有效性</a:t>
              </a:r>
            </a:p>
            <a:p>
              <a:pPr eaLnBrk="1" hangingPunct="1">
                <a:buFont typeface="Wingdings" pitchFamily="2" charset="2"/>
                <a:buNone/>
              </a:pPr>
              <a:r>
                <a:rPr lang="zh-CN" altLang="en-US" sz="240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促进教师的专业发展</a:t>
              </a:r>
            </a:p>
            <a:p>
              <a:pPr eaLnBrk="1" hangingPunct="1">
                <a:buFont typeface="Wingdings" pitchFamily="2" charset="2"/>
                <a:buNone/>
              </a:pPr>
              <a:r>
                <a:rPr lang="zh-CN" altLang="en-US" sz="240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提高课堂教学有效性</a:t>
              </a:r>
              <a:endParaRPr lang="en-US" altLang="zh-CN" sz="24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楷体_GB2312" pitchFamily="49" charset="-122"/>
                <a:ea typeface="楷体_GB2312" pitchFamily="49" charset="-122"/>
              </a:endParaRPr>
            </a:p>
            <a:p>
              <a:pPr eaLnBrk="1" hangingPunct="1">
                <a:buFont typeface="Wingdings" pitchFamily="2" charset="2"/>
                <a:buNone/>
              </a:pPr>
              <a:r>
                <a:rPr lang="zh-CN" altLang="en-US" sz="2400">
                  <a:solidFill>
                    <a:srgbClr val="FFFF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楷体_GB2312" pitchFamily="49" charset="-122"/>
                  <a:ea typeface="楷体_GB2312" pitchFamily="49" charset="-122"/>
                </a:rPr>
                <a:t>形成合作的教研文化</a:t>
              </a:r>
            </a:p>
          </p:txBody>
        </p:sp>
      </p:grpSp>
      <p:sp>
        <p:nvSpPr>
          <p:cNvPr id="18440" name="Line 8"/>
          <p:cNvSpPr>
            <a:spLocks noChangeShapeType="1"/>
          </p:cNvSpPr>
          <p:nvPr/>
        </p:nvSpPr>
        <p:spPr bwMode="auto">
          <a:xfrm flipH="1">
            <a:off x="1258888" y="3500438"/>
            <a:ext cx="0" cy="2449512"/>
          </a:xfrm>
          <a:prstGeom prst="line">
            <a:avLst/>
          </a:prstGeom>
          <a:noFill/>
          <a:ln w="57150" cmpd="thickThin">
            <a:solidFill>
              <a:schemeClr val="bg1"/>
            </a:solidFill>
            <a:prstDash val="dashDot"/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 flipH="1">
            <a:off x="3635375" y="1268413"/>
            <a:ext cx="5040313" cy="71437"/>
          </a:xfrm>
          <a:prstGeom prst="line">
            <a:avLst/>
          </a:prstGeom>
          <a:noFill/>
          <a:ln w="57150" cmpd="thickThin">
            <a:solidFill>
              <a:schemeClr val="bg1"/>
            </a:solidFill>
            <a:prstDash val="dashDot"/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5606" name="Group 10"/>
          <p:cNvGrpSpPr>
            <a:grpSpLocks/>
          </p:cNvGrpSpPr>
          <p:nvPr/>
        </p:nvGrpSpPr>
        <p:grpSpPr bwMode="auto">
          <a:xfrm>
            <a:off x="7164388" y="1125538"/>
            <a:ext cx="1511300" cy="1150937"/>
            <a:chOff x="0" y="0"/>
            <a:chExt cx="1542" cy="681"/>
          </a:xfrm>
        </p:grpSpPr>
        <p:sp>
          <p:nvSpPr>
            <p:cNvPr id="18443" name="Line 11"/>
            <p:cNvSpPr>
              <a:spLocks noChangeShapeType="1"/>
            </p:cNvSpPr>
            <p:nvPr/>
          </p:nvSpPr>
          <p:spPr bwMode="auto">
            <a:xfrm>
              <a:off x="0" y="681"/>
              <a:ext cx="1542" cy="0"/>
            </a:xfrm>
            <a:prstGeom prst="line">
              <a:avLst/>
            </a:prstGeom>
            <a:noFill/>
            <a:ln w="76200" cap="sq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444" name="Line 12"/>
            <p:cNvSpPr>
              <a:spLocks noChangeShapeType="1"/>
            </p:cNvSpPr>
            <p:nvPr/>
          </p:nvSpPr>
          <p:spPr bwMode="auto">
            <a:xfrm flipV="1">
              <a:off x="1542" y="0"/>
              <a:ext cx="0" cy="681"/>
            </a:xfrm>
            <a:prstGeom prst="line">
              <a:avLst/>
            </a:prstGeom>
            <a:noFill/>
            <a:ln w="76200" cap="sq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607" name="Group 13"/>
          <p:cNvGrpSpPr>
            <a:grpSpLocks/>
          </p:cNvGrpSpPr>
          <p:nvPr/>
        </p:nvGrpSpPr>
        <p:grpSpPr bwMode="auto">
          <a:xfrm>
            <a:off x="2124075" y="4294188"/>
            <a:ext cx="1727200" cy="1008062"/>
            <a:chOff x="0" y="0"/>
            <a:chExt cx="1542" cy="681"/>
          </a:xfrm>
        </p:grpSpPr>
        <p:sp>
          <p:nvSpPr>
            <p:cNvPr id="18446" name="Line 14"/>
            <p:cNvSpPr>
              <a:spLocks noChangeShapeType="1"/>
            </p:cNvSpPr>
            <p:nvPr/>
          </p:nvSpPr>
          <p:spPr bwMode="auto">
            <a:xfrm>
              <a:off x="0" y="681"/>
              <a:ext cx="1542" cy="0"/>
            </a:xfrm>
            <a:prstGeom prst="line">
              <a:avLst/>
            </a:prstGeom>
            <a:noFill/>
            <a:ln w="76200" cap="sq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447" name="Line 15"/>
            <p:cNvSpPr>
              <a:spLocks noChangeShapeType="1"/>
            </p:cNvSpPr>
            <p:nvPr/>
          </p:nvSpPr>
          <p:spPr bwMode="auto">
            <a:xfrm flipV="1">
              <a:off x="1542" y="0"/>
              <a:ext cx="0" cy="681"/>
            </a:xfrm>
            <a:prstGeom prst="line">
              <a:avLst/>
            </a:prstGeom>
            <a:noFill/>
            <a:ln w="76200" cap="sq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608" name="Group 16"/>
          <p:cNvGrpSpPr>
            <a:grpSpLocks/>
          </p:cNvGrpSpPr>
          <p:nvPr/>
        </p:nvGrpSpPr>
        <p:grpSpPr bwMode="auto">
          <a:xfrm>
            <a:off x="3851275" y="3286125"/>
            <a:ext cx="1584325" cy="1008063"/>
            <a:chOff x="0" y="0"/>
            <a:chExt cx="1542" cy="681"/>
          </a:xfrm>
        </p:grpSpPr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>
              <a:off x="0" y="681"/>
              <a:ext cx="1542" cy="0"/>
            </a:xfrm>
            <a:prstGeom prst="line">
              <a:avLst/>
            </a:prstGeom>
            <a:noFill/>
            <a:ln w="76200" cap="sq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 flipV="1">
              <a:off x="1542" y="0"/>
              <a:ext cx="0" cy="681"/>
            </a:xfrm>
            <a:prstGeom prst="line">
              <a:avLst/>
            </a:prstGeom>
            <a:noFill/>
            <a:ln w="76200" cap="sq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609" name="Group 19"/>
          <p:cNvGrpSpPr>
            <a:grpSpLocks/>
          </p:cNvGrpSpPr>
          <p:nvPr/>
        </p:nvGrpSpPr>
        <p:grpSpPr bwMode="auto">
          <a:xfrm>
            <a:off x="5435600" y="2278063"/>
            <a:ext cx="1728788" cy="1008062"/>
            <a:chOff x="0" y="0"/>
            <a:chExt cx="1542" cy="681"/>
          </a:xfrm>
        </p:grpSpPr>
        <p:sp>
          <p:nvSpPr>
            <p:cNvPr id="18452" name="Line 20"/>
            <p:cNvSpPr>
              <a:spLocks noChangeShapeType="1"/>
            </p:cNvSpPr>
            <p:nvPr/>
          </p:nvSpPr>
          <p:spPr bwMode="auto">
            <a:xfrm>
              <a:off x="0" y="681"/>
              <a:ext cx="1542" cy="0"/>
            </a:xfrm>
            <a:prstGeom prst="line">
              <a:avLst/>
            </a:prstGeom>
            <a:noFill/>
            <a:ln w="76200" cap="sq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453" name="Line 21"/>
            <p:cNvSpPr>
              <a:spLocks noChangeShapeType="1"/>
            </p:cNvSpPr>
            <p:nvPr/>
          </p:nvSpPr>
          <p:spPr bwMode="auto">
            <a:xfrm flipV="1">
              <a:off x="1542" y="0"/>
              <a:ext cx="0" cy="681"/>
            </a:xfrm>
            <a:prstGeom prst="line">
              <a:avLst/>
            </a:prstGeom>
            <a:noFill/>
            <a:ln w="76200" cap="sq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5610" name="AutoShape 22"/>
          <p:cNvSpPr>
            <a:spLocks noChangeArrowheads="1"/>
          </p:cNvSpPr>
          <p:nvPr/>
        </p:nvSpPr>
        <p:spPr bwMode="auto">
          <a:xfrm>
            <a:off x="3275013" y="5518150"/>
            <a:ext cx="914400" cy="609600"/>
          </a:xfrm>
          <a:prstGeom prst="cloudCallout">
            <a:avLst>
              <a:gd name="adj1" fmla="val -2431"/>
              <a:gd name="adj2" fmla="val -79949"/>
            </a:avLst>
          </a:prstGeom>
          <a:noFill/>
          <a:ln w="12700" cap="sq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solidFill>
                  <a:srgbClr val="CC0000"/>
                </a:solidFill>
                <a:latin typeface="宋体" pitchFamily="2" charset="-122"/>
                <a:ea typeface="宋体" pitchFamily="2" charset="-122"/>
              </a:rPr>
              <a:t>课</a:t>
            </a:r>
          </a:p>
        </p:txBody>
      </p:sp>
      <p:sp>
        <p:nvSpPr>
          <p:cNvPr id="25611" name="AutoShape 23"/>
          <p:cNvSpPr>
            <a:spLocks noChangeArrowheads="1"/>
          </p:cNvSpPr>
          <p:nvPr/>
        </p:nvSpPr>
        <p:spPr bwMode="auto">
          <a:xfrm>
            <a:off x="5003800" y="4510088"/>
            <a:ext cx="914400" cy="609600"/>
          </a:xfrm>
          <a:prstGeom prst="cloudCallout">
            <a:avLst>
              <a:gd name="adj1" fmla="val -2431"/>
              <a:gd name="adj2" fmla="val -79949"/>
            </a:avLst>
          </a:prstGeom>
          <a:noFill/>
          <a:ln w="12700" cap="sq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solidFill>
                  <a:srgbClr val="CC0000"/>
                </a:solidFill>
                <a:latin typeface="宋体" pitchFamily="2" charset="-122"/>
                <a:ea typeface="宋体" pitchFamily="2" charset="-122"/>
              </a:rPr>
              <a:t>堂</a:t>
            </a:r>
          </a:p>
        </p:txBody>
      </p:sp>
      <p:sp>
        <p:nvSpPr>
          <p:cNvPr id="25612" name="AutoShape 24"/>
          <p:cNvSpPr>
            <a:spLocks noChangeArrowheads="1"/>
          </p:cNvSpPr>
          <p:nvPr/>
        </p:nvSpPr>
        <p:spPr bwMode="auto">
          <a:xfrm>
            <a:off x="6537325" y="3540125"/>
            <a:ext cx="914400" cy="609600"/>
          </a:xfrm>
          <a:prstGeom prst="cloudCallout">
            <a:avLst>
              <a:gd name="adj1" fmla="val -2431"/>
              <a:gd name="adj2" fmla="val -79949"/>
            </a:avLst>
          </a:prstGeom>
          <a:noFill/>
          <a:ln w="12700" cap="sq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solidFill>
                  <a:srgbClr val="CC0000"/>
                </a:solidFill>
                <a:latin typeface="宋体" pitchFamily="2" charset="-122"/>
                <a:ea typeface="宋体" pitchFamily="2" charset="-122"/>
              </a:rPr>
              <a:t>观</a:t>
            </a:r>
          </a:p>
        </p:txBody>
      </p:sp>
      <p:sp>
        <p:nvSpPr>
          <p:cNvPr id="25613" name="AutoShape 25"/>
          <p:cNvSpPr>
            <a:spLocks noChangeArrowheads="1"/>
          </p:cNvSpPr>
          <p:nvPr/>
        </p:nvSpPr>
        <p:spPr bwMode="auto">
          <a:xfrm>
            <a:off x="8050213" y="2565400"/>
            <a:ext cx="914400" cy="609600"/>
          </a:xfrm>
          <a:prstGeom prst="cloudCallout">
            <a:avLst>
              <a:gd name="adj1" fmla="val -2431"/>
              <a:gd name="adj2" fmla="val -79949"/>
            </a:avLst>
          </a:prstGeom>
          <a:noFill/>
          <a:ln w="12700" cap="sq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/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solidFill>
                  <a:srgbClr val="CC0000"/>
                </a:solidFill>
                <a:latin typeface="宋体" pitchFamily="2" charset="-122"/>
                <a:ea typeface="宋体" pitchFamily="2" charset="-122"/>
              </a:rPr>
              <a:t>察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215900" y="5229225"/>
            <a:ext cx="1908175" cy="95885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12700" cap="sq" cmpd="sng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zh-CN" alt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确定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zh-CN" alt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观察主题</a:t>
            </a:r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2124075" y="4294188"/>
            <a:ext cx="1655763" cy="95885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12700" cap="sq" cmpd="sng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zh-CN" alt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开发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zh-CN" alt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观察工具</a:t>
            </a:r>
          </a:p>
        </p:txBody>
      </p:sp>
      <p:sp>
        <p:nvSpPr>
          <p:cNvPr id="18460" name="Text Box 28"/>
          <p:cNvSpPr txBox="1">
            <a:spLocks noChangeArrowheads="1"/>
          </p:cNvSpPr>
          <p:nvPr/>
        </p:nvSpPr>
        <p:spPr bwMode="auto">
          <a:xfrm>
            <a:off x="3781425" y="3286125"/>
            <a:ext cx="1654175" cy="95885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12700" cap="sq" cmpd="sng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zh-CN" alt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进入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zh-CN" alt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课中观察</a:t>
            </a:r>
          </a:p>
        </p:txBody>
      </p:sp>
      <p:sp>
        <p:nvSpPr>
          <p:cNvPr id="18461" name="Text Box 29"/>
          <p:cNvSpPr txBox="1">
            <a:spLocks noChangeArrowheads="1"/>
          </p:cNvSpPr>
          <p:nvPr/>
        </p:nvSpPr>
        <p:spPr bwMode="auto">
          <a:xfrm>
            <a:off x="5435600" y="2278063"/>
            <a:ext cx="1657350" cy="95885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12700" cap="sq" cmpd="sng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zh-CN" alt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作出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zh-CN" alt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推论建议</a:t>
            </a:r>
          </a:p>
        </p:txBody>
      </p:sp>
      <p:sp>
        <p:nvSpPr>
          <p:cNvPr id="18462" name="Text Box 30"/>
          <p:cNvSpPr txBox="1">
            <a:spLocks noChangeArrowheads="1"/>
          </p:cNvSpPr>
          <p:nvPr/>
        </p:nvSpPr>
        <p:spPr bwMode="auto">
          <a:xfrm>
            <a:off x="7019925" y="1174750"/>
            <a:ext cx="1655763" cy="95885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12700" cap="sq" cmpd="sng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zh-CN" alt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撰写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zh-CN" altLang="en-US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观察报告</a:t>
            </a:r>
          </a:p>
        </p:txBody>
      </p:sp>
      <p:pic>
        <p:nvPicPr>
          <p:cNvPr id="25619" name="Picture 31" descr="Home0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021388"/>
            <a:ext cx="576262" cy="5762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249238" y="363538"/>
            <a:ext cx="79803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zh-CN" alt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三、我们的实践解读</a:t>
            </a: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1476375" y="1125538"/>
            <a:ext cx="51625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zh-CN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（一）基于教师个体的课堂观察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549275"/>
            <a:ext cx="7200900" cy="1079500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zh-CN" altLang="en-US" sz="4000" b="1" smtClean="0">
                <a:latin typeface="华文细黑" pitchFamily="2" charset="-122"/>
                <a:ea typeface="华文细黑" pitchFamily="2" charset="-122"/>
              </a:rPr>
              <a:t>一、如何确定观察任务</a:t>
            </a:r>
            <a:r>
              <a:rPr lang="en-US" altLang="zh-CN" sz="4000" b="1" smtClean="0">
                <a:latin typeface="华文细黑" pitchFamily="2" charset="-122"/>
                <a:ea typeface="华文细黑" pitchFamily="2" charset="-122"/>
              </a:rPr>
              <a:t>/</a:t>
            </a:r>
            <a:r>
              <a:rPr lang="zh-CN" altLang="en-US" sz="4000" b="1" smtClean="0">
                <a:latin typeface="华文细黑" pitchFamily="2" charset="-122"/>
                <a:ea typeface="华文细黑" pitchFamily="2" charset="-122"/>
              </a:rPr>
              <a:t>点</a:t>
            </a:r>
            <a:r>
              <a:rPr lang="en-US" altLang="zh-CN" sz="4000" b="1" smtClean="0">
                <a:latin typeface="华文细黑" pitchFamily="2" charset="-122"/>
                <a:ea typeface="华文细黑" pitchFamily="2" charset="-122"/>
              </a:rPr>
              <a:t>/</a:t>
            </a:r>
            <a:r>
              <a:rPr lang="zh-CN" altLang="en-US" sz="4000" b="1" smtClean="0">
                <a:latin typeface="华文细黑" pitchFamily="2" charset="-122"/>
                <a:ea typeface="华文细黑" pitchFamily="2" charset="-122"/>
              </a:rPr>
              <a:t>主题？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28775"/>
            <a:ext cx="8353425" cy="4968875"/>
          </a:xfrm>
        </p:spPr>
        <p:txBody>
          <a:bodyPr/>
          <a:lstStyle/>
          <a:p>
            <a:pPr eaLnBrk="1" hangingPunct="1">
              <a:buSzTx/>
              <a:buFontTx/>
              <a:buChar char="•"/>
              <a:defRPr/>
            </a:pPr>
            <a:r>
              <a:rPr lang="zh-CN" altLang="en-US" b="1" smtClean="0"/>
              <a:t>根据上课人课前会议的“说课”确定“我观察什么”</a:t>
            </a:r>
          </a:p>
          <a:p>
            <a:pPr lvl="1" eaLnBrk="1" hangingPunct="1">
              <a:defRPr/>
            </a:pPr>
            <a:r>
              <a:rPr lang="zh-CN" altLang="en-US" b="1" smtClean="0"/>
              <a:t>基于该课的要素（如目标</a:t>
            </a:r>
            <a:r>
              <a:rPr lang="en-US" b="1" smtClean="0"/>
              <a:t>/</a:t>
            </a:r>
            <a:r>
              <a:rPr lang="zh-CN" altLang="en-US" b="1" smtClean="0"/>
              <a:t>讲解</a:t>
            </a:r>
            <a:r>
              <a:rPr lang="en-US" b="1" smtClean="0"/>
              <a:t>/</a:t>
            </a:r>
            <a:r>
              <a:rPr lang="zh-CN" altLang="en-US" b="1" smtClean="0"/>
              <a:t>学习指导</a:t>
            </a:r>
            <a:r>
              <a:rPr lang="en-US" b="1" smtClean="0"/>
              <a:t>/</a:t>
            </a:r>
            <a:r>
              <a:rPr lang="zh-CN" altLang="en-US" b="1" smtClean="0"/>
              <a:t>学生参与</a:t>
            </a:r>
            <a:r>
              <a:rPr lang="en-US" b="1" smtClean="0"/>
              <a:t>/</a:t>
            </a:r>
            <a:r>
              <a:rPr lang="zh-CN" altLang="en-US" b="1" smtClean="0"/>
              <a:t>情景创设</a:t>
            </a:r>
            <a:r>
              <a:rPr lang="en-US" b="1" smtClean="0"/>
              <a:t>/</a:t>
            </a:r>
            <a:r>
              <a:rPr lang="zh-CN" altLang="en-US" b="1" smtClean="0"/>
              <a:t>教师理答</a:t>
            </a:r>
            <a:r>
              <a:rPr lang="en-US" b="1" smtClean="0"/>
              <a:t>/</a:t>
            </a:r>
            <a:r>
              <a:rPr lang="zh-CN" altLang="en-US" b="1" smtClean="0"/>
              <a:t>例题等）</a:t>
            </a:r>
          </a:p>
          <a:p>
            <a:pPr lvl="1" eaLnBrk="1" hangingPunct="1">
              <a:defRPr/>
            </a:pPr>
            <a:r>
              <a:rPr lang="zh-CN" altLang="en-US" b="1" smtClean="0"/>
              <a:t>基于“我”</a:t>
            </a:r>
            <a:r>
              <a:rPr lang="en-US" b="1" smtClean="0"/>
              <a:t>/ “</a:t>
            </a:r>
            <a:r>
              <a:rPr lang="zh-CN" altLang="en-US" b="1" smtClean="0"/>
              <a:t>上课人”的个人兴趣</a:t>
            </a:r>
            <a:r>
              <a:rPr lang="en-US" b="1" smtClean="0"/>
              <a:t>/</a:t>
            </a:r>
            <a:r>
              <a:rPr lang="zh-CN" altLang="en-US" b="1" smtClean="0"/>
              <a:t>专业发展需要</a:t>
            </a:r>
          </a:p>
          <a:p>
            <a:pPr lvl="1" eaLnBrk="1" hangingPunct="1">
              <a:defRPr/>
            </a:pPr>
            <a:r>
              <a:rPr lang="zh-CN" altLang="en-US" b="1" smtClean="0"/>
              <a:t>基于“我”</a:t>
            </a:r>
            <a:r>
              <a:rPr lang="en-US" b="1" smtClean="0"/>
              <a:t>/ “</a:t>
            </a:r>
            <a:r>
              <a:rPr lang="zh-CN" altLang="en-US" b="1" smtClean="0"/>
              <a:t>上课人”</a:t>
            </a:r>
            <a:r>
              <a:rPr lang="en-US" b="1" smtClean="0"/>
              <a:t>/ “</a:t>
            </a:r>
            <a:r>
              <a:rPr lang="zh-CN" altLang="en-US" b="1" smtClean="0"/>
              <a:t>合作体”的工作任务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b="1" smtClean="0"/>
              <a:t>“我”擅长</a:t>
            </a:r>
            <a:r>
              <a:rPr lang="en-US" b="1" smtClean="0"/>
              <a:t>/</a:t>
            </a:r>
            <a:r>
              <a:rPr lang="zh-CN" altLang="en-US" b="1" smtClean="0"/>
              <a:t>不擅长观察什么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b="1" smtClean="0"/>
              <a:t>观察点应具备“可观察、可记录、可解释”的属性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2771775" y="115888"/>
            <a:ext cx="41036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3600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例：诊断型观察</a:t>
            </a:r>
          </a:p>
        </p:txBody>
      </p:sp>
      <p:sp>
        <p:nvSpPr>
          <p:cNvPr id="20483" name="Text Box 3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179388" y="4724400"/>
            <a:ext cx="889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/>
              <a:t>教研组情况：集体备课规范，程序合理；教学资料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/>
              <a:t>（学案</a:t>
            </a:r>
            <a:r>
              <a:rPr lang="en-US" altLang="zh-CN"/>
              <a:t>/</a:t>
            </a:r>
            <a:r>
              <a:rPr lang="zh-CN" altLang="en-US"/>
              <a:t>课件</a:t>
            </a:r>
            <a:r>
              <a:rPr lang="en-US" altLang="zh-CN"/>
              <a:t>/</a:t>
            </a:r>
            <a:r>
              <a:rPr lang="zh-CN" altLang="en-US"/>
              <a:t>课后练习）统一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/>
              <a:t>该教师情况：职业适应期，敬业，学科专业知识较扎实、教师职业素养一般</a:t>
            </a:r>
          </a:p>
        </p:txBody>
      </p:sp>
      <p:graphicFrame>
        <p:nvGraphicFramePr>
          <p:cNvPr id="20484" name="Group 4"/>
          <p:cNvGraphicFramePr>
            <a:graphicFrameLocks noGrp="1"/>
          </p:cNvGraphicFramePr>
          <p:nvPr>
            <p:ph/>
          </p:nvPr>
        </p:nvGraphicFramePr>
        <p:xfrm>
          <a:off x="827088" y="1951038"/>
          <a:ext cx="7597775" cy="2563812"/>
        </p:xfrm>
        <a:graphic>
          <a:graphicData uri="http://schemas.openxmlformats.org/drawingml/2006/table">
            <a:tbl>
              <a:tblPr/>
              <a:tblGrid>
                <a:gridCol w="946150"/>
                <a:gridCol w="673100"/>
                <a:gridCol w="469900"/>
                <a:gridCol w="719137"/>
                <a:gridCol w="719138"/>
                <a:gridCol w="720725"/>
                <a:gridCol w="720725"/>
                <a:gridCol w="720725"/>
                <a:gridCol w="719137"/>
                <a:gridCol w="504825"/>
                <a:gridCol w="684213"/>
              </a:tblGrid>
              <a:tr h="365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班级　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3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4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5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6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年级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8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均分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79.9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80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75.5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80.2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76.2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81.4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81.3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78.7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79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79.1 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FFF"/>
                    </a:solidFill>
                  </a:tcPr>
                </a:tc>
              </a:tr>
              <a:tr h="365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＞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90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5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4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4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4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43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8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80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～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27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27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16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28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17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28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230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70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～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15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17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21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14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10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10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12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127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80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60</a:t>
                      </a: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～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69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4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6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11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5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7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6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59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＜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60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0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5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6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3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21</a:t>
                      </a: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750" name="Text Box 103"/>
          <p:cNvSpPr txBox="1">
            <a:spLocks noChangeArrowheads="1"/>
          </p:cNvSpPr>
          <p:nvPr/>
        </p:nvSpPr>
        <p:spPr bwMode="auto">
          <a:xfrm>
            <a:off x="1204913" y="1060450"/>
            <a:ext cx="6937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地区期中统测我校生物学科考试成绩分析表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28613" y="1057275"/>
            <a:ext cx="7915275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altLang="zh-CN"/>
              <a:t>X</a:t>
            </a:r>
            <a:r>
              <a:rPr lang="zh-CN" altLang="en-US"/>
              <a:t>教师反思：</a:t>
            </a:r>
          </a:p>
          <a:p>
            <a:pPr eaLnBrk="1" hangingPunct="1">
              <a:buFontTx/>
              <a:buChar char="•"/>
            </a:pPr>
            <a:r>
              <a:rPr lang="zh-CN" altLang="en-US"/>
              <a:t> 不按要求预习及不预习的的情况较普遍。不重视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/>
              <a:t>   课本，课堂笔记整理不好，作业不好，有抄袭。</a:t>
            </a:r>
          </a:p>
          <a:p>
            <a:pPr eaLnBrk="1" hangingPunct="1">
              <a:buFontTx/>
              <a:buChar char="•"/>
            </a:pPr>
            <a:r>
              <a:rPr lang="zh-CN" altLang="en-US"/>
              <a:t> 学生回答问题不积极，也不提问，不配合。</a:t>
            </a:r>
          </a:p>
          <a:p>
            <a:pPr eaLnBrk="1" hangingPunct="1">
              <a:buFontTx/>
              <a:buChar char="•"/>
            </a:pPr>
            <a:r>
              <a:rPr lang="zh-CN" altLang="en-US"/>
              <a:t> 课堂上常常有发呆、不听讲、睡觉等现象。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23850" y="3630613"/>
            <a:ext cx="5337175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/>
              <a:t>问题：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/>
              <a:t>1.</a:t>
            </a:r>
            <a:r>
              <a:rPr lang="zh-CN" altLang="en-US">
                <a:solidFill>
                  <a:srgbClr val="CC00FF"/>
                </a:solidFill>
              </a:rPr>
              <a:t>学习习惯不好</a:t>
            </a:r>
            <a:r>
              <a:rPr lang="zh-CN" altLang="en-US"/>
              <a:t>的原因是什么？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/>
              <a:t>2.</a:t>
            </a:r>
            <a:r>
              <a:rPr lang="zh-CN" altLang="en-US">
                <a:solidFill>
                  <a:srgbClr val="CC00FF"/>
                </a:solidFill>
              </a:rPr>
              <a:t> 学生参与度低</a:t>
            </a:r>
            <a:r>
              <a:rPr lang="zh-CN" altLang="en-US"/>
              <a:t>的原因是什么？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771775" y="115888"/>
            <a:ext cx="41036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3600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例：诊断型观察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795963" y="4192588"/>
            <a:ext cx="2317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zh-CN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（观察任务）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827088" y="5430838"/>
            <a:ext cx="32400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Tx/>
              <a:buChar char="•"/>
            </a:pPr>
            <a:r>
              <a:rPr lang="zh-CN" altLang="en-US"/>
              <a:t> 学生的学习习惯</a:t>
            </a:r>
          </a:p>
          <a:p>
            <a:pPr eaLnBrk="1" hangingPunct="1">
              <a:buFontTx/>
              <a:buChar char="•"/>
            </a:pPr>
            <a:r>
              <a:rPr lang="zh-CN" altLang="en-US"/>
              <a:t> 学生的课堂参与度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5867400" y="5661025"/>
            <a:ext cx="1962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zh-CN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（观察点）</a:t>
            </a: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>
            <a:off x="2627313" y="5070475"/>
            <a:ext cx="0" cy="360363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utoUpdateAnimBg="0"/>
      <p:bldP spid="21509" grpId="0" autoUpdateAnimBg="0"/>
      <p:bldP spid="21510" grpId="0" autoUpdateAnimBg="0"/>
      <p:bldP spid="2151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335088" y="11113"/>
            <a:ext cx="6981825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buFont typeface="Wingdings" pitchFamily="2" charset="2"/>
              <a:buNone/>
            </a:pPr>
            <a:r>
              <a:rPr lang="zh-CN" alt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细黑" pitchFamily="2" charset="-122"/>
                <a:ea typeface="华文细黑" pitchFamily="2" charset="-122"/>
              </a:rPr>
              <a:t>二、  如何开发观察</a:t>
            </a:r>
            <a:r>
              <a:rPr lang="en-US" altLang="zh-CN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细黑" pitchFamily="2" charset="-122"/>
                <a:ea typeface="华文细黑" pitchFamily="2" charset="-122"/>
              </a:rPr>
              <a:t>/</a:t>
            </a:r>
            <a:r>
              <a:rPr lang="zh-CN" alt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细黑" pitchFamily="2" charset="-122"/>
                <a:ea typeface="华文细黑" pitchFamily="2" charset="-122"/>
              </a:rPr>
              <a:t>记录工具？</a:t>
            </a:r>
          </a:p>
        </p:txBody>
      </p:sp>
      <p:sp>
        <p:nvSpPr>
          <p:cNvPr id="29699" name="Oval 3"/>
          <p:cNvSpPr>
            <a:spLocks noChangeArrowheads="1"/>
          </p:cNvSpPr>
          <p:nvPr/>
        </p:nvSpPr>
        <p:spPr bwMode="auto">
          <a:xfrm>
            <a:off x="6804025" y="4076700"/>
            <a:ext cx="1366838" cy="1208088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latin typeface="楷体_GB2312" pitchFamily="49" charset="-122"/>
              </a:rPr>
              <a:t>便于推论</a:t>
            </a: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3779838" y="1196975"/>
            <a:ext cx="2016125" cy="863600"/>
          </a:xfrm>
          <a:prstGeom prst="ellipse">
            <a:avLst/>
          </a:prstGeom>
          <a:gradFill rotWithShape="1">
            <a:gsLst>
              <a:gs pos="0">
                <a:srgbClr val="687676"/>
              </a:gs>
              <a:gs pos="50000">
                <a:srgbClr val="E1FFFF"/>
              </a:gs>
              <a:gs pos="100000">
                <a:srgbClr val="68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  <a:latin typeface="黑体" pitchFamily="49" charset="-122"/>
              </a:rPr>
              <a:t>确定观察点</a:t>
            </a:r>
            <a:endParaRPr lang="zh-CN" altLang="en-US" b="0">
              <a:solidFill>
                <a:schemeClr val="bg2"/>
              </a:solidFill>
              <a:latin typeface="楷体_GB2312" pitchFamily="49" charset="-122"/>
            </a:endParaRPr>
          </a:p>
        </p:txBody>
      </p:sp>
      <p:sp>
        <p:nvSpPr>
          <p:cNvPr id="29701" name="Text Box 5" descr="白色大理石"/>
          <p:cNvSpPr txBox="1">
            <a:spLocks noChangeArrowheads="1"/>
          </p:cNvSpPr>
          <p:nvPr/>
        </p:nvSpPr>
        <p:spPr bwMode="auto">
          <a:xfrm>
            <a:off x="1403350" y="2492375"/>
            <a:ext cx="1584325" cy="946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  <a:latin typeface="楷体_GB2312" pitchFamily="49" charset="-122"/>
              </a:rPr>
              <a:t>分析观察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  <a:latin typeface="楷体_GB2312" pitchFamily="49" charset="-122"/>
              </a:rPr>
              <a:t>点的要素</a:t>
            </a:r>
          </a:p>
        </p:txBody>
      </p:sp>
      <p:sp>
        <p:nvSpPr>
          <p:cNvPr id="29702" name="Text Box 6" descr="白色大理石"/>
          <p:cNvSpPr txBox="1">
            <a:spLocks noChangeArrowheads="1"/>
          </p:cNvSpPr>
          <p:nvPr/>
        </p:nvSpPr>
        <p:spPr bwMode="auto">
          <a:xfrm>
            <a:off x="3924300" y="2478088"/>
            <a:ext cx="1584325" cy="946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  <a:latin typeface="楷体_GB2312" pitchFamily="49" charset="-122"/>
              </a:rPr>
              <a:t>观察教师设计初稿</a:t>
            </a:r>
          </a:p>
        </p:txBody>
      </p:sp>
      <p:sp>
        <p:nvSpPr>
          <p:cNvPr id="29703" name="Text Box 7" descr="白色大理石"/>
          <p:cNvSpPr txBox="1">
            <a:spLocks noChangeArrowheads="1"/>
          </p:cNvSpPr>
          <p:nvPr/>
        </p:nvSpPr>
        <p:spPr bwMode="auto">
          <a:xfrm>
            <a:off x="6516688" y="2482850"/>
            <a:ext cx="1511300" cy="94615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  <a:latin typeface="楷体_GB2312" pitchFamily="49" charset="-122"/>
              </a:rPr>
              <a:t>合作体研讨和修订</a:t>
            </a:r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4211638" y="4064000"/>
            <a:ext cx="1366837" cy="1208088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latin typeface="楷体_GB2312" pitchFamily="49" charset="-122"/>
              </a:rPr>
              <a:t>观察条件</a:t>
            </a:r>
          </a:p>
        </p:txBody>
      </p:sp>
      <p:sp>
        <p:nvSpPr>
          <p:cNvPr id="29705" name="Oval 9"/>
          <p:cNvSpPr>
            <a:spLocks noChangeArrowheads="1"/>
          </p:cNvSpPr>
          <p:nvPr/>
        </p:nvSpPr>
        <p:spPr bwMode="auto">
          <a:xfrm>
            <a:off x="2698750" y="4076700"/>
            <a:ext cx="1657350" cy="1208088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latin typeface="楷体_GB2312" pitchFamily="49" charset="-122"/>
              </a:rPr>
              <a:t>观察者特征</a:t>
            </a:r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5507038" y="4076700"/>
            <a:ext cx="1366837" cy="1208088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latin typeface="楷体_GB2312" pitchFamily="49" charset="-122"/>
              </a:rPr>
              <a:t>便于记录</a:t>
            </a:r>
          </a:p>
        </p:txBody>
      </p:sp>
      <p:sp>
        <p:nvSpPr>
          <p:cNvPr id="29707" name="Oval 11" descr="信纸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3490913" y="5734050"/>
            <a:ext cx="2879725" cy="719138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  <a:latin typeface="黑体" pitchFamily="49" charset="-122"/>
              </a:rPr>
              <a:t>正式观察工具</a:t>
            </a:r>
            <a:endParaRPr lang="zh-CN" altLang="en-US" b="0">
              <a:solidFill>
                <a:schemeClr val="bg2"/>
              </a:solidFill>
              <a:latin typeface="楷体_GB2312" pitchFamily="49" charset="-122"/>
            </a:endParaRPr>
          </a:p>
        </p:txBody>
      </p:sp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1328738" y="4035425"/>
            <a:ext cx="1443037" cy="1208088"/>
          </a:xfrm>
          <a:prstGeom prst="ellipse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latin typeface="楷体_GB2312" pitchFamily="49" charset="-122"/>
              </a:rPr>
              <a:t>观察目的</a:t>
            </a: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3275013" y="2924175"/>
            <a:ext cx="576262" cy="0"/>
          </a:xfrm>
          <a:prstGeom prst="line">
            <a:avLst/>
          </a:prstGeom>
          <a:noFill/>
          <a:ln w="57150" cap="sq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5724525" y="2924175"/>
            <a:ext cx="576263" cy="0"/>
          </a:xfrm>
          <a:prstGeom prst="line">
            <a:avLst/>
          </a:prstGeom>
          <a:noFill/>
          <a:ln w="57150" cap="sq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V="1">
            <a:off x="2482850" y="3573463"/>
            <a:ext cx="3097213" cy="574675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H="1">
            <a:off x="3851275" y="3573463"/>
            <a:ext cx="1800225" cy="574675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H="1">
            <a:off x="5076825" y="3573463"/>
            <a:ext cx="503238" cy="503237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>
            <a:off x="5580063" y="3573463"/>
            <a:ext cx="647700" cy="503237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>
            <a:off x="5580063" y="3573463"/>
            <a:ext cx="1800225" cy="503237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1258888" y="2347913"/>
            <a:ext cx="7129462" cy="3025775"/>
          </a:xfrm>
          <a:prstGeom prst="rect">
            <a:avLst/>
          </a:prstGeom>
          <a:noFill/>
          <a:ln w="12700" cmpd="sng">
            <a:solidFill>
              <a:schemeClr val="tx1"/>
            </a:solidFill>
            <a:prstDash val="dashDot"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49" name="AutoShape 21"/>
          <p:cNvSpPr>
            <a:spLocks noChangeArrowheads="1"/>
          </p:cNvSpPr>
          <p:nvPr/>
        </p:nvSpPr>
        <p:spPr bwMode="auto">
          <a:xfrm>
            <a:off x="4643438" y="2060575"/>
            <a:ext cx="360362" cy="28892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12700" cap="sq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50" name="AutoShape 22"/>
          <p:cNvSpPr>
            <a:spLocks noChangeArrowheads="1"/>
          </p:cNvSpPr>
          <p:nvPr/>
        </p:nvSpPr>
        <p:spPr bwMode="auto">
          <a:xfrm>
            <a:off x="4714875" y="5373688"/>
            <a:ext cx="360363" cy="36036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12700" cap="sq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4932363" y="3429000"/>
            <a:ext cx="0" cy="144463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52" name="Line 24"/>
          <p:cNvSpPr>
            <a:spLocks noChangeShapeType="1"/>
          </p:cNvSpPr>
          <p:nvPr/>
        </p:nvSpPr>
        <p:spPr bwMode="auto">
          <a:xfrm>
            <a:off x="4932363" y="3573463"/>
            <a:ext cx="2592387" cy="0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53" name="Line 25"/>
          <p:cNvSpPr>
            <a:spLocks noChangeShapeType="1"/>
          </p:cNvSpPr>
          <p:nvPr/>
        </p:nvSpPr>
        <p:spPr bwMode="auto">
          <a:xfrm flipV="1">
            <a:off x="7524750" y="3429000"/>
            <a:ext cx="0" cy="144463"/>
          </a:xfrm>
          <a:prstGeom prst="line">
            <a:avLst/>
          </a:prstGeom>
          <a:noFill/>
          <a:ln w="12700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2"/>
          <p:cNvSpPr>
            <a:spLocks noChangeArrowheads="1"/>
          </p:cNvSpPr>
          <p:nvPr/>
        </p:nvSpPr>
        <p:spPr bwMode="auto">
          <a:xfrm>
            <a:off x="3132138" y="2708275"/>
            <a:ext cx="4321175" cy="2089150"/>
          </a:xfrm>
          <a:prstGeom prst="ellipse">
            <a:avLst/>
          </a:prstGeom>
          <a:solidFill>
            <a:srgbClr val="969696"/>
          </a:solidFill>
          <a:ln w="12700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zh-CN" alt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宋体" pitchFamily="2" charset="-122"/>
                <a:ea typeface="宋体" pitchFamily="2" charset="-122"/>
              </a:rPr>
              <a:t>学习习惯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1928813" y="404813"/>
            <a:ext cx="5595937" cy="865187"/>
          </a:xfrm>
        </p:spPr>
        <p:txBody>
          <a:bodyPr/>
          <a:lstStyle/>
          <a:p>
            <a:pPr algn="l" eaLnBrk="1" hangingPunct="1">
              <a:defRPr/>
            </a:pPr>
            <a:r>
              <a:rPr lang="zh-CN" altLang="en-US" sz="3600" b="1" smtClean="0">
                <a:hlinkClick r:id="rId2" action="ppaction://hlinkfile"/>
              </a:rPr>
              <a:t>“学习习惯”的要素分析</a:t>
            </a:r>
            <a:endParaRPr lang="en-US" sz="3600" b="1" smtClean="0">
              <a:hlinkClick r:id="rId2" action="ppaction://hlinkfile"/>
            </a:endParaRPr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6300788" y="2781300"/>
            <a:ext cx="2513012" cy="1009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课堂学习</a:t>
            </a: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3635375" y="4652963"/>
            <a:ext cx="3095625" cy="1079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课后复习</a:t>
            </a:r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1331913" y="2708275"/>
            <a:ext cx="2592387" cy="10064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课前预习</a:t>
            </a:r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2268538" y="1773238"/>
            <a:ext cx="1992312" cy="935037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阅读学案</a:t>
            </a:r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1619250" y="3644900"/>
            <a:ext cx="1730375" cy="862013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阅读课本</a:t>
            </a:r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5867400" y="5013325"/>
            <a:ext cx="2063750" cy="792163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笔记整理</a:t>
            </a:r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2555875" y="4941888"/>
            <a:ext cx="1798638" cy="862012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阅读课本</a:t>
            </a:r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4140200" y="5734050"/>
            <a:ext cx="1990725" cy="792163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课后作业</a:t>
            </a:r>
          </a:p>
        </p:txBody>
      </p:sp>
      <p:sp>
        <p:nvSpPr>
          <p:cNvPr id="23564" name="Oval 12"/>
          <p:cNvSpPr>
            <a:spLocks noChangeArrowheads="1"/>
          </p:cNvSpPr>
          <p:nvPr/>
        </p:nvSpPr>
        <p:spPr bwMode="auto">
          <a:xfrm>
            <a:off x="6227763" y="1773238"/>
            <a:ext cx="1774825" cy="935037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课堂笔记</a:t>
            </a:r>
          </a:p>
        </p:txBody>
      </p:sp>
      <p:sp>
        <p:nvSpPr>
          <p:cNvPr id="23565" name="Oval 13"/>
          <p:cNvSpPr>
            <a:spLocks noChangeArrowheads="1"/>
          </p:cNvSpPr>
          <p:nvPr/>
        </p:nvSpPr>
        <p:spPr bwMode="auto">
          <a:xfrm>
            <a:off x="6732588" y="3644900"/>
            <a:ext cx="1774825" cy="792163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课堂互动</a:t>
            </a:r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7812088" y="2349500"/>
            <a:ext cx="1157287" cy="792163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倾听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 autoUpdateAnimBg="0"/>
      <p:bldP spid="23556" grpId="0" animBg="1" autoUpdateAnimBg="0"/>
      <p:bldP spid="23557" grpId="0" animBg="1" autoUpdateAnimBg="0"/>
      <p:bldP spid="23558" grpId="0" animBg="1" autoUpdateAnimBg="0"/>
      <p:bldP spid="23559" grpId="0" animBg="1" autoUpdateAnimBg="0"/>
      <p:bldP spid="23560" grpId="0" animBg="1" autoUpdateAnimBg="0"/>
      <p:bldP spid="23561" grpId="0" animBg="1" autoUpdateAnimBg="0"/>
      <p:bldP spid="23562" grpId="0" animBg="1" autoUpdateAnimBg="0"/>
      <p:bldP spid="23563" grpId="0" animBg="1" autoUpdateAnimBg="0"/>
      <p:bldP spid="23564" grpId="0" animBg="1" autoUpdateAnimBg="0"/>
      <p:bldP spid="23565" grpId="0" animBg="1" autoUpdateAnimBg="0"/>
      <p:bldP spid="23566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476250"/>
            <a:ext cx="6840538" cy="9366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3600" b="1" smtClean="0">
                <a:hlinkClick r:id="rId2" action="ppaction://hlinkfile"/>
              </a:rPr>
              <a:t>“</a:t>
            </a:r>
            <a:r>
              <a:rPr lang="zh-CN" altLang="en-US" sz="3600" b="1" smtClean="0">
                <a:hlinkClick r:id="rId2" action="ppaction://hlinkfile"/>
              </a:rPr>
              <a:t>学生课堂参与度”的要素分析</a:t>
            </a:r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2843213" y="2852738"/>
            <a:ext cx="4462462" cy="17287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学生的课堂参与度</a:t>
            </a: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2268538" y="2276475"/>
            <a:ext cx="1466850" cy="1009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倾听</a:t>
            </a:r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6084888" y="4221163"/>
            <a:ext cx="1698625" cy="10080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生生互动</a:t>
            </a:r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1979613" y="4076700"/>
            <a:ext cx="1800225" cy="1079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读</a:t>
            </a:r>
            <a:r>
              <a:rPr lang="en-US" altLang="zh-CN" sz="2400">
                <a:latin typeface="Arial" charset="0"/>
                <a:ea typeface="宋体" pitchFamily="2" charset="-122"/>
              </a:rPr>
              <a:t>/</a:t>
            </a:r>
            <a:r>
              <a:rPr lang="zh-CN" altLang="en-US" sz="2400">
                <a:latin typeface="Arial" charset="0"/>
                <a:ea typeface="宋体" pitchFamily="2" charset="-122"/>
              </a:rPr>
              <a:t>写</a:t>
            </a:r>
            <a:r>
              <a:rPr lang="en-US" altLang="zh-CN" sz="2400">
                <a:latin typeface="Arial" charset="0"/>
                <a:ea typeface="宋体" pitchFamily="2" charset="-122"/>
              </a:rPr>
              <a:t>/</a:t>
            </a:r>
            <a:r>
              <a:rPr lang="zh-CN" altLang="en-US" sz="2400">
                <a:latin typeface="Arial" charset="0"/>
                <a:ea typeface="宋体" pitchFamily="2" charset="-122"/>
              </a:rPr>
              <a:t>议</a:t>
            </a:r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4787900" y="2205038"/>
            <a:ext cx="1795463" cy="10064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师生互动</a:t>
            </a: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6443663" y="2417763"/>
            <a:ext cx="1296987" cy="646112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提问</a:t>
            </a:r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5651500" y="1700213"/>
            <a:ext cx="1296988" cy="646112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回答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3263900" y="5630863"/>
            <a:ext cx="33956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Arial" charset="0"/>
                <a:ea typeface="宋体" pitchFamily="2" charset="-122"/>
              </a:rPr>
              <a:t>——</a:t>
            </a:r>
            <a:r>
              <a:rPr lang="zh-CN" altLang="en-US">
                <a:latin typeface="Arial" charset="0"/>
                <a:ea typeface="宋体" pitchFamily="2" charset="-122"/>
              </a:rPr>
              <a:t>人数维度</a:t>
            </a:r>
          </a:p>
          <a:p>
            <a:pPr eaLnBrk="1" hangingPunct="1"/>
            <a:r>
              <a:rPr lang="en-US" altLang="zh-CN">
                <a:latin typeface="Arial" charset="0"/>
                <a:ea typeface="宋体" pitchFamily="2" charset="-122"/>
              </a:rPr>
              <a:t>——</a:t>
            </a:r>
            <a:r>
              <a:rPr lang="zh-CN" altLang="en-US">
                <a:latin typeface="Arial" charset="0"/>
                <a:ea typeface="宋体" pitchFamily="2" charset="-122"/>
              </a:rPr>
              <a:t>时间维度</a:t>
            </a:r>
          </a:p>
        </p:txBody>
      </p:sp>
      <p:sp>
        <p:nvSpPr>
          <p:cNvPr id="24587" name="Oval 11"/>
          <p:cNvSpPr>
            <a:spLocks noChangeArrowheads="1"/>
          </p:cNvSpPr>
          <p:nvPr/>
        </p:nvSpPr>
        <p:spPr bwMode="auto">
          <a:xfrm>
            <a:off x="7092950" y="3789363"/>
            <a:ext cx="1081088" cy="576262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zh-CN" altLang="en-US" sz="2400">
                <a:latin typeface="Arial" charset="0"/>
                <a:ea typeface="宋体" pitchFamily="2" charset="-122"/>
              </a:rPr>
              <a:t>讨论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nimBg="1" autoUpdateAnimBg="0"/>
      <p:bldP spid="24580" grpId="0" animBg="1" autoUpdateAnimBg="0"/>
      <p:bldP spid="24581" grpId="0" animBg="1" autoUpdateAnimBg="0"/>
      <p:bldP spid="24582" grpId="0" animBg="1" autoUpdateAnimBg="0"/>
      <p:bldP spid="24583" grpId="0" animBg="1" autoUpdateAnimBg="0"/>
      <p:bldP spid="24584" grpId="0" animBg="1" autoUpdateAnimBg="0"/>
      <p:bldP spid="24585" grpId="0" animBg="1" autoUpdateAnimBg="0"/>
      <p:bldP spid="24586" grpId="0" autoUpdateAnimBg="0"/>
      <p:bldP spid="24587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-88900" y="-39688"/>
            <a:ext cx="461963" cy="51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endParaRPr lang="zh-CN" altLang="en-US"/>
          </a:p>
        </p:txBody>
      </p:sp>
      <p:graphicFrame>
        <p:nvGraphicFramePr>
          <p:cNvPr id="25603" name="Group 3"/>
          <p:cNvGraphicFramePr>
            <a:graphicFrameLocks noGrp="1"/>
          </p:cNvGraphicFramePr>
          <p:nvPr>
            <p:ph/>
          </p:nvPr>
        </p:nvGraphicFramePr>
        <p:xfrm>
          <a:off x="755650" y="765175"/>
          <a:ext cx="7772400" cy="4135435"/>
        </p:xfrm>
        <a:graphic>
          <a:graphicData uri="http://schemas.openxmlformats.org/drawingml/2006/table">
            <a:tbl>
              <a:tblPr/>
              <a:tblGrid>
                <a:gridCol w="844550"/>
                <a:gridCol w="714375"/>
                <a:gridCol w="542925"/>
                <a:gridCol w="889000"/>
                <a:gridCol w="717550"/>
                <a:gridCol w="533400"/>
                <a:gridCol w="714375"/>
                <a:gridCol w="712788"/>
                <a:gridCol w="704850"/>
                <a:gridCol w="701675"/>
                <a:gridCol w="696912"/>
              </a:tblGrid>
              <a:tr h="459380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后门    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            说明：★表示学困生；▲表示学优生。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59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8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前门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讲         台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875" name="Text Box 107"/>
          <p:cNvSpPr txBox="1">
            <a:spLocks noChangeArrowheads="1"/>
          </p:cNvSpPr>
          <p:nvPr/>
        </p:nvSpPr>
        <p:spPr bwMode="auto">
          <a:xfrm>
            <a:off x="160338" y="798513"/>
            <a:ext cx="180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endParaRPr lang="zh-CN" altLang="en-US" sz="2400"/>
          </a:p>
        </p:txBody>
      </p:sp>
      <p:sp>
        <p:nvSpPr>
          <p:cNvPr id="32876" name="Text Box 108"/>
          <p:cNvSpPr txBox="1">
            <a:spLocks noChangeArrowheads="1"/>
          </p:cNvSpPr>
          <p:nvPr/>
        </p:nvSpPr>
        <p:spPr bwMode="auto">
          <a:xfrm>
            <a:off x="3563938" y="115888"/>
            <a:ext cx="28082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例：诊断型观察</a:t>
            </a:r>
            <a:endParaRPr lang="zh-CN" altLang="en-US" sz="2400">
              <a:solidFill>
                <a:schemeClr val="tx2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32877" name="Text Box 109"/>
          <p:cNvSpPr txBox="1">
            <a:spLocks noChangeArrowheads="1"/>
          </p:cNvSpPr>
          <p:nvPr/>
        </p:nvSpPr>
        <p:spPr bwMode="auto">
          <a:xfrm>
            <a:off x="34925" y="77788"/>
            <a:ext cx="3228975" cy="4572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400"/>
              <a:t>学生参与度低诊断表一</a:t>
            </a:r>
          </a:p>
        </p:txBody>
      </p:sp>
      <p:sp>
        <p:nvSpPr>
          <p:cNvPr id="32878" name="Text Box 110"/>
          <p:cNvSpPr txBox="1">
            <a:spLocks noChangeArrowheads="1"/>
          </p:cNvSpPr>
          <p:nvPr/>
        </p:nvSpPr>
        <p:spPr bwMode="auto">
          <a:xfrm>
            <a:off x="0" y="4941888"/>
            <a:ext cx="8901113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000"/>
              <a:t>记录说明：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/>
              <a:t>1</a:t>
            </a:r>
            <a:r>
              <a:rPr lang="zh-CN" altLang="en-US" sz="2000"/>
              <a:t>．点名回答记为</a:t>
            </a:r>
            <a:r>
              <a:rPr lang="en-US" altLang="zh-CN" sz="2000"/>
              <a:t>A</a:t>
            </a:r>
            <a:r>
              <a:rPr lang="zh-CN" altLang="en-US" sz="2000"/>
              <a:t>，主动回答记为</a:t>
            </a:r>
            <a:r>
              <a:rPr lang="en-US" altLang="zh-CN" sz="2000"/>
              <a:t>B</a:t>
            </a:r>
            <a:r>
              <a:rPr lang="zh-CN" altLang="en-US" sz="2000"/>
              <a:t>，主动问问题的记为</a:t>
            </a:r>
            <a:r>
              <a:rPr lang="en-US" altLang="zh-CN" sz="2000"/>
              <a:t>C</a:t>
            </a:r>
            <a:r>
              <a:rPr lang="zh-CN" altLang="en-US" sz="2000"/>
              <a:t>，插话记为</a:t>
            </a:r>
            <a:r>
              <a:rPr lang="en-US" altLang="zh-CN" sz="2000"/>
              <a:t>D</a:t>
            </a:r>
            <a:r>
              <a:rPr lang="zh-CN" altLang="en-US" sz="2000"/>
              <a:t>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/>
              <a:t>2.   Ⅰ</a:t>
            </a:r>
            <a:r>
              <a:rPr lang="zh-CN" altLang="en-US" sz="2000"/>
              <a:t>类水平问题记为</a:t>
            </a:r>
            <a:r>
              <a:rPr lang="en-US" altLang="zh-CN" sz="2000"/>
              <a:t>Ⅰ</a:t>
            </a:r>
            <a:r>
              <a:rPr lang="zh-CN" altLang="en-US" sz="2000"/>
              <a:t>， </a:t>
            </a:r>
            <a:r>
              <a:rPr lang="en-US" altLang="zh-CN" sz="2000"/>
              <a:t>Ⅱ</a:t>
            </a:r>
            <a:r>
              <a:rPr lang="zh-CN" altLang="en-US" sz="2000"/>
              <a:t>类水平问题记为</a:t>
            </a:r>
            <a:r>
              <a:rPr lang="en-US" altLang="zh-CN" sz="2000"/>
              <a:t>Ⅱ</a:t>
            </a:r>
            <a:r>
              <a:rPr lang="zh-CN" altLang="en-US" sz="2000"/>
              <a:t>；“√ 和“</a:t>
            </a:r>
            <a:r>
              <a:rPr lang="en-US" altLang="zh-CN" sz="2000"/>
              <a:t>×”</a:t>
            </a:r>
            <a:r>
              <a:rPr lang="zh-CN" altLang="en-US" sz="2000"/>
              <a:t>为答对和错。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/>
              <a:t>3</a:t>
            </a:r>
            <a:r>
              <a:rPr lang="zh-CN" altLang="en-US" sz="2000"/>
              <a:t>．问题串记录为</a:t>
            </a:r>
            <a:r>
              <a:rPr lang="en-US" altLang="zh-CN" sz="2000"/>
              <a:t>1—N</a:t>
            </a:r>
            <a:r>
              <a:rPr lang="zh-CN" altLang="en-US" sz="2000"/>
              <a:t>，问题评价：老师直接给出答案记为“</a:t>
            </a:r>
            <a:r>
              <a:rPr lang="en-US" altLang="zh-CN" sz="2000"/>
              <a:t>T</a:t>
            </a:r>
            <a:r>
              <a:rPr lang="zh-CN" altLang="en-US" sz="2000"/>
              <a:t>答”，追问记为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000"/>
              <a:t>    “</a:t>
            </a:r>
            <a:r>
              <a:rPr lang="en-US" altLang="zh-CN" sz="2000"/>
              <a:t>T</a:t>
            </a:r>
            <a:r>
              <a:rPr lang="zh-CN" altLang="en-US" sz="2000"/>
              <a:t>追”，学生互评记为“</a:t>
            </a:r>
            <a:r>
              <a:rPr lang="en-US" altLang="zh-CN" sz="2000"/>
              <a:t>S</a:t>
            </a:r>
            <a:r>
              <a:rPr lang="zh-CN" altLang="en-US" sz="2000"/>
              <a:t>评”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-88900" y="-39688"/>
            <a:ext cx="461963" cy="51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endParaRPr lang="zh-CN" altLang="en-US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>
            <a:off x="2178050" y="1327150"/>
            <a:ext cx="0" cy="0"/>
          </a:xfrm>
          <a:prstGeom prst="line">
            <a:avLst/>
          </a:prstGeom>
          <a:noFill/>
          <a:ln w="12700" cap="rnd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6628" name="Group 4"/>
          <p:cNvGraphicFramePr>
            <a:graphicFrameLocks noGrp="1"/>
          </p:cNvGraphicFramePr>
          <p:nvPr/>
        </p:nvGraphicFramePr>
        <p:xfrm>
          <a:off x="684213" y="981075"/>
          <a:ext cx="8064500" cy="4625974"/>
        </p:xfrm>
        <a:graphic>
          <a:graphicData uri="http://schemas.openxmlformats.org/drawingml/2006/table">
            <a:tbl>
              <a:tblPr/>
              <a:tblGrid>
                <a:gridCol w="1079500"/>
                <a:gridCol w="865187"/>
                <a:gridCol w="647700"/>
                <a:gridCol w="647700"/>
                <a:gridCol w="647700"/>
                <a:gridCol w="647700"/>
                <a:gridCol w="720725"/>
                <a:gridCol w="647700"/>
                <a:gridCol w="649288"/>
                <a:gridCol w="647700"/>
                <a:gridCol w="863600"/>
              </a:tblGrid>
              <a:tr h="45937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教学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环节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教学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时间</a:t>
                      </a: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学生倾听记录表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5937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座次表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排序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环节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环节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……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环节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N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▲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★</a:t>
                      </a:r>
                      <a:endParaRPr kumimoji="0" lang="en-US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讲    台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2" marB="468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907" name="Text Box 116"/>
          <p:cNvSpPr txBox="1">
            <a:spLocks noChangeArrowheads="1"/>
          </p:cNvSpPr>
          <p:nvPr/>
        </p:nvSpPr>
        <p:spPr bwMode="auto">
          <a:xfrm>
            <a:off x="101600" y="5626100"/>
            <a:ext cx="8763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400">
                <a:latin typeface="宋体" pitchFamily="2" charset="-122"/>
                <a:ea typeface="宋体" pitchFamily="2" charset="-122"/>
              </a:rPr>
              <a:t>记录说明：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latin typeface="宋体" pitchFamily="2" charset="-122"/>
                <a:ea typeface="宋体" pitchFamily="2" charset="-122"/>
              </a:rPr>
              <a:t>1</a:t>
            </a:r>
            <a:r>
              <a:rPr lang="zh-CN" altLang="en-US" sz="2400">
                <a:latin typeface="宋体" pitchFamily="2" charset="-122"/>
                <a:ea typeface="宋体" pitchFamily="2" charset="-122"/>
              </a:rPr>
              <a:t>．每隔</a:t>
            </a:r>
            <a:r>
              <a:rPr lang="en-US" altLang="zh-CN" sz="2400">
                <a:latin typeface="宋体" pitchFamily="2" charset="-122"/>
                <a:ea typeface="宋体" pitchFamily="2" charset="-122"/>
              </a:rPr>
              <a:t>5min</a:t>
            </a:r>
            <a:r>
              <a:rPr lang="zh-CN" altLang="en-US" sz="2400">
                <a:latin typeface="宋体" pitchFamily="2" charset="-122"/>
                <a:ea typeface="宋体" pitchFamily="2" charset="-122"/>
              </a:rPr>
              <a:t>记录一次倾听状态，听打“√”，不听打“</a:t>
            </a:r>
            <a:r>
              <a:rPr lang="en-US" altLang="zh-CN" sz="2400">
                <a:latin typeface="宋体" pitchFamily="2" charset="-122"/>
                <a:ea typeface="宋体" pitchFamily="2" charset="-122"/>
              </a:rPr>
              <a:t>×”</a:t>
            </a:r>
            <a:r>
              <a:rPr lang="zh-CN" altLang="en-US" sz="2400">
                <a:latin typeface="宋体" pitchFamily="2" charset="-122"/>
                <a:ea typeface="宋体" pitchFamily="2" charset="-122"/>
              </a:rPr>
              <a:t>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latin typeface="宋体" pitchFamily="2" charset="-122"/>
                <a:ea typeface="宋体" pitchFamily="2" charset="-122"/>
              </a:rPr>
              <a:t>2</a:t>
            </a:r>
            <a:r>
              <a:rPr lang="zh-CN" altLang="en-US" sz="2400">
                <a:latin typeface="宋体" pitchFamily="2" charset="-122"/>
                <a:ea typeface="宋体" pitchFamily="2" charset="-122"/>
              </a:rPr>
              <a:t>．倾听的辅助行为：记笔记为</a:t>
            </a:r>
            <a:r>
              <a:rPr lang="en-US" altLang="zh-CN" sz="2400">
                <a:latin typeface="宋体" pitchFamily="2" charset="-122"/>
                <a:ea typeface="宋体" pitchFamily="2" charset="-122"/>
              </a:rPr>
              <a:t>A</a:t>
            </a:r>
            <a:r>
              <a:rPr lang="zh-CN" altLang="en-US" sz="2400">
                <a:latin typeface="宋体" pitchFamily="2" charset="-122"/>
                <a:ea typeface="宋体" pitchFamily="2" charset="-122"/>
              </a:rPr>
              <a:t>，查阅课本或资料为</a:t>
            </a:r>
            <a:r>
              <a:rPr lang="en-US" altLang="zh-CN" sz="2400">
                <a:latin typeface="宋体" pitchFamily="2" charset="-122"/>
                <a:ea typeface="宋体" pitchFamily="2" charset="-122"/>
              </a:rPr>
              <a:t>B</a:t>
            </a:r>
            <a:r>
              <a:rPr lang="zh-CN" altLang="en-US" sz="2400">
                <a:latin typeface="宋体" pitchFamily="2" charset="-122"/>
                <a:ea typeface="宋体" pitchFamily="2" charset="-122"/>
              </a:rPr>
              <a:t>，回应为</a:t>
            </a:r>
            <a:r>
              <a:rPr lang="en-US" altLang="zh-CN" sz="2400">
                <a:latin typeface="宋体" pitchFamily="2" charset="-122"/>
                <a:ea typeface="宋体" pitchFamily="2" charset="-122"/>
              </a:rPr>
              <a:t>C</a:t>
            </a:r>
            <a:endParaRPr lang="zh-CN" altLang="en-US" sz="240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3908" name="Text Box 117"/>
          <p:cNvSpPr txBox="1">
            <a:spLocks noChangeArrowheads="1"/>
          </p:cNvSpPr>
          <p:nvPr/>
        </p:nvSpPr>
        <p:spPr bwMode="auto">
          <a:xfrm>
            <a:off x="3419475" y="115888"/>
            <a:ext cx="28082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>
                <a:solidFill>
                  <a:schemeClr val="tx2"/>
                </a:solidFill>
                <a:latin typeface="华文中宋" pitchFamily="2" charset="-122"/>
                <a:ea typeface="华文中宋" pitchFamily="2" charset="-122"/>
              </a:rPr>
              <a:t>例：诊断型观察</a:t>
            </a:r>
            <a:endParaRPr lang="zh-CN" altLang="en-US" sz="2400">
              <a:solidFill>
                <a:schemeClr val="tx2"/>
              </a:solidFill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33909" name="Text Box 118"/>
          <p:cNvSpPr txBox="1">
            <a:spLocks noChangeArrowheads="1"/>
          </p:cNvSpPr>
          <p:nvPr/>
        </p:nvSpPr>
        <p:spPr bwMode="auto">
          <a:xfrm>
            <a:off x="34925" y="77788"/>
            <a:ext cx="3228975" cy="4572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400"/>
              <a:t>学生参与度低诊断表二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-88900" y="-77788"/>
            <a:ext cx="461963" cy="51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endParaRPr lang="zh-CN" altLang="en-US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3697288" y="103188"/>
            <a:ext cx="0" cy="0"/>
          </a:xfrm>
          <a:prstGeom prst="line">
            <a:avLst/>
          </a:prstGeom>
          <a:noFill/>
          <a:ln w="12700" cap="rnd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051050" y="555625"/>
            <a:ext cx="4070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marL="342900" indent="-3429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zh-CN" alt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细黑" pitchFamily="2" charset="-122"/>
                <a:ea typeface="华文细黑" pitchFamily="2" charset="-122"/>
              </a:rPr>
              <a:t>三、 如何课中观察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833438" y="1628775"/>
            <a:ext cx="7770812" cy="4464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我清楚记录前需要做哪些准备？（记录单</a:t>
            </a: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/</a:t>
            </a: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设备工具</a:t>
            </a: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/</a:t>
            </a: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心理预演</a:t>
            </a: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/</a:t>
            </a: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意外情况）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我选择坐在哪里更便于观察并记录？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如何识别哪些数据需要</a:t>
            </a: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/</a:t>
            </a: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不需要完整的实录？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如何识别哪些数据是主要数据</a:t>
            </a: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/</a:t>
            </a: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次要数据？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我清楚怎样记录才能使得到的数据更完整？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如果我遗漏了必要的数据怎么办？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如何做到边记录边思考但又不能影响记录？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  <a:defRPr/>
            </a:pPr>
            <a:r>
              <a:rPr lang="zh-CN" altLang="en-US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随着课堂的进展在记录时我又生成了哪些新的可推论的思路？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981200" y="115888"/>
            <a:ext cx="5759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Char char="n"/>
            </a:pPr>
            <a:r>
              <a:rPr lang="zh-CN" altLang="en-US" sz="3600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四、 如何作出推论建议</a:t>
            </a:r>
          </a:p>
        </p:txBody>
      </p:sp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4643438" y="1185863"/>
            <a:ext cx="2665412" cy="1223962"/>
            <a:chOff x="0" y="0"/>
            <a:chExt cx="1542" cy="681"/>
          </a:xfrm>
        </p:grpSpPr>
        <p:sp>
          <p:nvSpPr>
            <p:cNvPr id="28676" name="Line 4"/>
            <p:cNvSpPr>
              <a:spLocks noChangeShapeType="1"/>
            </p:cNvSpPr>
            <p:nvPr/>
          </p:nvSpPr>
          <p:spPr bwMode="auto">
            <a:xfrm>
              <a:off x="0" y="681"/>
              <a:ext cx="1542" cy="0"/>
            </a:xfrm>
            <a:prstGeom prst="line">
              <a:avLst/>
            </a:prstGeom>
            <a:noFill/>
            <a:ln w="76200" cap="sq" cmpd="sng">
              <a:solidFill>
                <a:srgbClr val="FF9966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677" name="Line 5"/>
            <p:cNvSpPr>
              <a:spLocks noChangeShapeType="1"/>
            </p:cNvSpPr>
            <p:nvPr/>
          </p:nvSpPr>
          <p:spPr bwMode="auto">
            <a:xfrm flipV="1">
              <a:off x="1542" y="0"/>
              <a:ext cx="0" cy="681"/>
            </a:xfrm>
            <a:prstGeom prst="line">
              <a:avLst/>
            </a:prstGeom>
            <a:noFill/>
            <a:ln w="76200" cap="sq" cmpd="sng">
              <a:solidFill>
                <a:srgbClr val="FF9966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5844" name="Group 6"/>
          <p:cNvGrpSpPr>
            <a:grpSpLocks/>
          </p:cNvGrpSpPr>
          <p:nvPr/>
        </p:nvGrpSpPr>
        <p:grpSpPr bwMode="auto">
          <a:xfrm>
            <a:off x="180975" y="4283075"/>
            <a:ext cx="2305050" cy="1511300"/>
            <a:chOff x="0" y="0"/>
            <a:chExt cx="1542" cy="681"/>
          </a:xfrm>
        </p:grpSpPr>
        <p:sp>
          <p:nvSpPr>
            <p:cNvPr id="28679" name="Line 7"/>
            <p:cNvSpPr>
              <a:spLocks noChangeShapeType="1"/>
            </p:cNvSpPr>
            <p:nvPr/>
          </p:nvSpPr>
          <p:spPr bwMode="auto">
            <a:xfrm>
              <a:off x="0" y="681"/>
              <a:ext cx="1542" cy="0"/>
            </a:xfrm>
            <a:prstGeom prst="line">
              <a:avLst/>
            </a:prstGeom>
            <a:noFill/>
            <a:ln w="76200" cap="sq" cmpd="sng">
              <a:solidFill>
                <a:srgbClr val="FF9966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680" name="Line 8"/>
            <p:cNvSpPr>
              <a:spLocks noChangeShapeType="1"/>
            </p:cNvSpPr>
            <p:nvPr/>
          </p:nvSpPr>
          <p:spPr bwMode="auto">
            <a:xfrm flipV="1">
              <a:off x="1542" y="0"/>
              <a:ext cx="0" cy="681"/>
            </a:xfrm>
            <a:prstGeom prst="line">
              <a:avLst/>
            </a:prstGeom>
            <a:noFill/>
            <a:ln w="76200" cap="sq" cmpd="sng">
              <a:solidFill>
                <a:srgbClr val="FF9966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5845" name="Group 9"/>
          <p:cNvGrpSpPr>
            <a:grpSpLocks/>
          </p:cNvGrpSpPr>
          <p:nvPr/>
        </p:nvGrpSpPr>
        <p:grpSpPr bwMode="auto">
          <a:xfrm>
            <a:off x="2486025" y="2409825"/>
            <a:ext cx="2085975" cy="1873250"/>
            <a:chOff x="0" y="0"/>
            <a:chExt cx="1542" cy="681"/>
          </a:xfrm>
        </p:grpSpPr>
        <p:sp>
          <p:nvSpPr>
            <p:cNvPr id="28682" name="Line 10"/>
            <p:cNvSpPr>
              <a:spLocks noChangeShapeType="1"/>
            </p:cNvSpPr>
            <p:nvPr/>
          </p:nvSpPr>
          <p:spPr bwMode="auto">
            <a:xfrm>
              <a:off x="0" y="681"/>
              <a:ext cx="1542" cy="0"/>
            </a:xfrm>
            <a:prstGeom prst="line">
              <a:avLst/>
            </a:prstGeom>
            <a:noFill/>
            <a:ln w="76200" cap="sq" cmpd="sng">
              <a:solidFill>
                <a:srgbClr val="FF9966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683" name="Line 11"/>
            <p:cNvSpPr>
              <a:spLocks noChangeShapeType="1"/>
            </p:cNvSpPr>
            <p:nvPr/>
          </p:nvSpPr>
          <p:spPr bwMode="auto">
            <a:xfrm flipV="1">
              <a:off x="1542" y="0"/>
              <a:ext cx="0" cy="681"/>
            </a:xfrm>
            <a:prstGeom prst="line">
              <a:avLst/>
            </a:prstGeom>
            <a:noFill/>
            <a:ln w="76200" cap="sq" cmpd="sng">
              <a:solidFill>
                <a:srgbClr val="FF9966"/>
              </a:solidFill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5846" name="Oval 12"/>
          <p:cNvSpPr>
            <a:spLocks noChangeArrowheads="1"/>
          </p:cNvSpPr>
          <p:nvPr/>
        </p:nvSpPr>
        <p:spPr bwMode="auto">
          <a:xfrm>
            <a:off x="254000" y="4427538"/>
            <a:ext cx="2016125" cy="1295400"/>
          </a:xfrm>
          <a:prstGeom prst="ellipse">
            <a:avLst/>
          </a:prstGeom>
          <a:gradFill rotWithShape="1">
            <a:gsLst>
              <a:gs pos="0">
                <a:srgbClr val="687676"/>
              </a:gs>
              <a:gs pos="50000">
                <a:srgbClr val="E1FFFF"/>
              </a:gs>
              <a:gs pos="100000">
                <a:srgbClr val="68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</a:rPr>
              <a:t>数据处理</a:t>
            </a:r>
            <a:endParaRPr lang="zh-CN" altLang="en-US" b="0">
              <a:solidFill>
                <a:schemeClr val="bg2"/>
              </a:solidFill>
            </a:endParaRPr>
          </a:p>
        </p:txBody>
      </p:sp>
      <p:sp>
        <p:nvSpPr>
          <p:cNvPr id="35847" name="Oval 13"/>
          <p:cNvSpPr>
            <a:spLocks noChangeArrowheads="1"/>
          </p:cNvSpPr>
          <p:nvPr/>
        </p:nvSpPr>
        <p:spPr bwMode="auto">
          <a:xfrm>
            <a:off x="2484438" y="2914650"/>
            <a:ext cx="2016125" cy="1295400"/>
          </a:xfrm>
          <a:prstGeom prst="ellipse">
            <a:avLst/>
          </a:prstGeom>
          <a:gradFill rotWithShape="1">
            <a:gsLst>
              <a:gs pos="0">
                <a:srgbClr val="687676"/>
              </a:gs>
              <a:gs pos="50000">
                <a:srgbClr val="E1FFFF"/>
              </a:gs>
              <a:gs pos="100000">
                <a:srgbClr val="68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</a:rPr>
              <a:t>结果分析</a:t>
            </a:r>
            <a:endParaRPr lang="zh-CN" altLang="en-US" b="0">
              <a:solidFill>
                <a:schemeClr val="bg2"/>
              </a:solidFill>
            </a:endParaRPr>
          </a:p>
        </p:txBody>
      </p:sp>
      <p:sp>
        <p:nvSpPr>
          <p:cNvPr id="35848" name="Oval 14"/>
          <p:cNvSpPr>
            <a:spLocks noChangeArrowheads="1"/>
          </p:cNvSpPr>
          <p:nvPr/>
        </p:nvSpPr>
        <p:spPr bwMode="auto">
          <a:xfrm>
            <a:off x="5003800" y="1042988"/>
            <a:ext cx="2016125" cy="1295400"/>
          </a:xfrm>
          <a:prstGeom prst="ellipse">
            <a:avLst/>
          </a:prstGeom>
          <a:gradFill rotWithShape="1">
            <a:gsLst>
              <a:gs pos="0">
                <a:srgbClr val="687676"/>
              </a:gs>
              <a:gs pos="50000">
                <a:srgbClr val="E1FFFF"/>
              </a:gs>
              <a:gs pos="100000">
                <a:srgbClr val="68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</a:rPr>
              <a:t>适当推论</a:t>
            </a:r>
            <a:endParaRPr lang="zh-CN" altLang="en-US" b="0">
              <a:solidFill>
                <a:schemeClr val="bg2"/>
              </a:solidFill>
            </a:endParaRPr>
          </a:p>
        </p:txBody>
      </p:sp>
      <p:sp>
        <p:nvSpPr>
          <p:cNvPr id="35849" name="Text Box 15" descr="粉色面巾纸"/>
          <p:cNvSpPr txBox="1">
            <a:spLocks noChangeArrowheads="1"/>
          </p:cNvSpPr>
          <p:nvPr/>
        </p:nvSpPr>
        <p:spPr bwMode="auto">
          <a:xfrm>
            <a:off x="179388" y="5938838"/>
            <a:ext cx="5256212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</a:pPr>
            <a:r>
              <a:rPr lang="zh-CN" altLang="en-US" sz="2400"/>
              <a:t>收集关键证据（事件</a:t>
            </a:r>
            <a:r>
              <a:rPr lang="en-US" altLang="zh-CN" sz="2400"/>
              <a:t>/</a:t>
            </a:r>
            <a:r>
              <a:rPr lang="zh-CN" altLang="en-US" sz="2400"/>
              <a:t>特征</a:t>
            </a:r>
            <a:r>
              <a:rPr lang="en-US" altLang="zh-CN" sz="2400"/>
              <a:t>/</a:t>
            </a:r>
            <a:r>
              <a:rPr lang="zh-CN" altLang="en-US" sz="2400"/>
              <a:t>数量）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</a:pPr>
            <a:r>
              <a:rPr lang="zh-CN" altLang="en-US" sz="2400"/>
              <a:t>量化统计（次数</a:t>
            </a:r>
            <a:r>
              <a:rPr lang="en-US" altLang="zh-CN" sz="2400"/>
              <a:t>/</a:t>
            </a:r>
            <a:r>
              <a:rPr lang="zh-CN" altLang="en-US" sz="2400"/>
              <a:t>人数</a:t>
            </a:r>
            <a:r>
              <a:rPr lang="en-US" altLang="zh-CN" sz="2400"/>
              <a:t>/</a:t>
            </a:r>
            <a:r>
              <a:rPr lang="zh-CN" altLang="en-US" sz="2400"/>
              <a:t>频率）</a:t>
            </a:r>
          </a:p>
        </p:txBody>
      </p:sp>
      <p:sp>
        <p:nvSpPr>
          <p:cNvPr id="35850" name="Text Box 16" descr="蓝色面巾纸"/>
          <p:cNvSpPr txBox="1">
            <a:spLocks noChangeArrowheads="1"/>
          </p:cNvSpPr>
          <p:nvPr/>
        </p:nvSpPr>
        <p:spPr bwMode="auto">
          <a:xfrm>
            <a:off x="2592388" y="4411663"/>
            <a:ext cx="665956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</a:pPr>
            <a:r>
              <a:rPr lang="zh-CN" altLang="en-US" sz="2400"/>
              <a:t>分析相关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zh-CN" altLang="en-US" sz="2400"/>
              <a:t>     因果链（一因一果</a:t>
            </a:r>
            <a:r>
              <a:rPr lang="en-US" altLang="zh-CN" sz="2400"/>
              <a:t>/</a:t>
            </a:r>
            <a:r>
              <a:rPr lang="zh-CN" altLang="en-US" sz="2400"/>
              <a:t>多因一果</a:t>
            </a:r>
            <a:r>
              <a:rPr lang="en-US" altLang="zh-CN" sz="2400"/>
              <a:t>/</a:t>
            </a:r>
            <a:r>
              <a:rPr lang="zh-CN" altLang="en-US" sz="2400"/>
              <a:t>一因多果）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75000"/>
            </a:pPr>
            <a:r>
              <a:rPr lang="zh-CN" altLang="en-US" sz="2400"/>
              <a:t>     其它相关链（线性</a:t>
            </a:r>
            <a:r>
              <a:rPr lang="en-US" altLang="zh-CN" sz="2400"/>
              <a:t>/</a:t>
            </a:r>
            <a:r>
              <a:rPr lang="zh-CN" altLang="en-US" sz="2400"/>
              <a:t>非线性</a:t>
            </a:r>
            <a:r>
              <a:rPr lang="en-US" altLang="zh-CN" sz="2400"/>
              <a:t>/</a:t>
            </a:r>
            <a:r>
              <a:rPr lang="zh-CN" altLang="en-US" sz="2400"/>
              <a:t>种属</a:t>
            </a:r>
            <a:r>
              <a:rPr lang="en-US" altLang="zh-CN" sz="2400"/>
              <a:t>/</a:t>
            </a:r>
            <a:r>
              <a:rPr lang="zh-CN" altLang="en-US" sz="2400"/>
              <a:t>并列）</a:t>
            </a:r>
          </a:p>
        </p:txBody>
      </p:sp>
      <p:sp>
        <p:nvSpPr>
          <p:cNvPr id="35851" name="Text Box 17" descr="信纸"/>
          <p:cNvSpPr txBox="1">
            <a:spLocks noChangeArrowheads="1"/>
          </p:cNvSpPr>
          <p:nvPr/>
        </p:nvSpPr>
        <p:spPr bwMode="auto">
          <a:xfrm>
            <a:off x="4211638" y="2543175"/>
            <a:ext cx="52578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lvl="1" eaLnBrk="1" hangingPunct="1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</a:pPr>
            <a:r>
              <a:rPr lang="zh-CN" altLang="en-US" sz="2400"/>
              <a:t>该堂课的有效性（目标达成</a:t>
            </a:r>
            <a:r>
              <a:rPr lang="en-US" altLang="zh-CN" sz="2400"/>
              <a:t>/</a:t>
            </a:r>
            <a:r>
              <a:rPr lang="zh-CN" altLang="en-US" sz="2400"/>
              <a:t>行为效度</a:t>
            </a:r>
            <a:r>
              <a:rPr lang="en-US" altLang="zh-CN" sz="2400"/>
              <a:t>/</a:t>
            </a:r>
            <a:r>
              <a:rPr lang="zh-CN" altLang="en-US" sz="2400"/>
              <a:t>成功</a:t>
            </a:r>
            <a:r>
              <a:rPr lang="en-US" altLang="zh-CN" sz="2400"/>
              <a:t>/</a:t>
            </a:r>
            <a:r>
              <a:rPr lang="zh-CN" altLang="en-US" sz="2400"/>
              <a:t>缺陷）</a:t>
            </a:r>
          </a:p>
          <a:p>
            <a:pPr lvl="1" eaLnBrk="1" hangingPunct="1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</a:pPr>
            <a:r>
              <a:rPr lang="zh-CN" altLang="en-US" sz="2400"/>
              <a:t>该教师的专业发展（优势与劣势）</a:t>
            </a:r>
          </a:p>
          <a:p>
            <a:pPr lvl="1" eaLnBrk="1" hangingPunct="1">
              <a:spcBef>
                <a:spcPct val="20000"/>
              </a:spcBef>
              <a:buClr>
                <a:schemeClr val="tx2"/>
              </a:buClr>
              <a:buSzPct val="75000"/>
              <a:buFontTx/>
              <a:buChar char="•"/>
            </a:pPr>
            <a:r>
              <a:rPr lang="zh-CN" altLang="en-US" sz="2400"/>
              <a:t>该课程的发展（改进建议）</a:t>
            </a:r>
          </a:p>
        </p:txBody>
      </p:sp>
      <p:pic>
        <p:nvPicPr>
          <p:cNvPr id="35852" name="Picture 18" descr="children_learn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79"/>
          <a:stretch>
            <a:fillRect/>
          </a:stretch>
        </p:blipFill>
        <p:spPr bwMode="auto">
          <a:xfrm>
            <a:off x="7937500" y="5661025"/>
            <a:ext cx="11715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-88900" y="-77788"/>
            <a:ext cx="461963" cy="51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endParaRPr lang="zh-CN" altLang="en-US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719263" y="869950"/>
            <a:ext cx="627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400"/>
              <a:t>学生参与度、教师评价记录表（依据座位表）</a:t>
            </a:r>
          </a:p>
        </p:txBody>
      </p:sp>
      <p:graphicFrame>
        <p:nvGraphicFramePr>
          <p:cNvPr id="29700" name="Group 4"/>
          <p:cNvGraphicFramePr>
            <a:graphicFrameLocks noGrp="1"/>
          </p:cNvGraphicFramePr>
          <p:nvPr>
            <p:ph/>
          </p:nvPr>
        </p:nvGraphicFramePr>
        <p:xfrm>
          <a:off x="323850" y="1628775"/>
          <a:ext cx="8204200" cy="3309938"/>
        </p:xfrm>
        <a:graphic>
          <a:graphicData uri="http://schemas.openxmlformats.org/drawingml/2006/table">
            <a:tbl>
              <a:tblPr/>
              <a:tblGrid>
                <a:gridCol w="935038"/>
                <a:gridCol w="1225550"/>
                <a:gridCol w="431800"/>
                <a:gridCol w="935037"/>
                <a:gridCol w="1008063"/>
                <a:gridCol w="865187"/>
                <a:gridCol w="647700"/>
                <a:gridCol w="720725"/>
                <a:gridCol w="431800"/>
                <a:gridCol w="503238"/>
                <a:gridCol w="500062"/>
              </a:tblGrid>
              <a:tr h="385763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后门       说明：★表示学困生；▲表示学优生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6ⅡA√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8ⅠA×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华文仿宋" pitchFamily="2" charset="-122"/>
                          <a:ea typeface="华文仿宋" pitchFamily="2" charset="-122"/>
                        </a:rPr>
                        <a:t>1ⅡA√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华文仿宋" pitchFamily="2" charset="-122"/>
                          <a:ea typeface="华文仿宋" pitchFamily="2" charset="-122"/>
                        </a:rPr>
                        <a:t>2ⅠA×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华文仿宋" pitchFamily="2" charset="-122"/>
                          <a:ea typeface="华文仿宋" pitchFamily="2" charset="-122"/>
                        </a:rPr>
                        <a:t>4ⅠA×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华文仿宋" pitchFamily="2" charset="-122"/>
                          <a:ea typeface="华文仿宋" pitchFamily="2" charset="-122"/>
                        </a:rPr>
                        <a:t>5ⅠA√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3ⅡA√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华文仿宋" pitchFamily="2" charset="-122"/>
                          <a:ea typeface="华文仿宋" pitchFamily="2" charset="-122"/>
                        </a:rPr>
                        <a:t>7ⅡA×</a:t>
                      </a:r>
                      <a:endParaRPr kumimoji="0" lang="zh-CN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前门</a:t>
                      </a: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我的位置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讲         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972" name="Text Box 108"/>
          <p:cNvSpPr txBox="1">
            <a:spLocks noChangeArrowheads="1"/>
          </p:cNvSpPr>
          <p:nvPr/>
        </p:nvSpPr>
        <p:spPr bwMode="auto">
          <a:xfrm>
            <a:off x="-107950" y="5229225"/>
            <a:ext cx="8899525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000"/>
              <a:t>记录说明：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/>
              <a:t>1</a:t>
            </a:r>
            <a:r>
              <a:rPr lang="zh-CN" altLang="en-US" sz="2000"/>
              <a:t>．点名回答记为</a:t>
            </a:r>
            <a:r>
              <a:rPr lang="en-US" altLang="zh-CN" sz="2000"/>
              <a:t>A</a:t>
            </a:r>
            <a:r>
              <a:rPr lang="zh-CN" altLang="en-US" sz="2000"/>
              <a:t>，主动回答记为</a:t>
            </a:r>
            <a:r>
              <a:rPr lang="en-US" altLang="zh-CN" sz="2000"/>
              <a:t>B</a:t>
            </a:r>
            <a:r>
              <a:rPr lang="zh-CN" altLang="en-US" sz="2000"/>
              <a:t>，主动问问题的记为</a:t>
            </a:r>
            <a:r>
              <a:rPr lang="en-US" altLang="zh-CN" sz="2000"/>
              <a:t>C</a:t>
            </a:r>
            <a:r>
              <a:rPr lang="zh-CN" altLang="en-US" sz="2000"/>
              <a:t>，插话记为</a:t>
            </a:r>
            <a:r>
              <a:rPr lang="en-US" altLang="zh-CN" sz="2000"/>
              <a:t>D</a:t>
            </a:r>
            <a:r>
              <a:rPr lang="zh-CN" altLang="en-US" sz="2000"/>
              <a:t>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/>
              <a:t>2.   Ⅰ</a:t>
            </a:r>
            <a:r>
              <a:rPr lang="zh-CN" altLang="en-US" sz="2000"/>
              <a:t>类水平问题记为</a:t>
            </a:r>
            <a:r>
              <a:rPr lang="en-US" altLang="zh-CN" sz="2000"/>
              <a:t>Ⅰ</a:t>
            </a:r>
            <a:r>
              <a:rPr lang="zh-CN" altLang="en-US" sz="2000"/>
              <a:t>， </a:t>
            </a:r>
            <a:r>
              <a:rPr lang="en-US" altLang="zh-CN" sz="2000"/>
              <a:t>Ⅱ</a:t>
            </a:r>
            <a:r>
              <a:rPr lang="zh-CN" altLang="en-US" sz="2000"/>
              <a:t>类水平问题记为</a:t>
            </a:r>
            <a:r>
              <a:rPr lang="en-US" altLang="zh-CN" sz="2000"/>
              <a:t>Ⅱ</a:t>
            </a:r>
            <a:r>
              <a:rPr lang="zh-CN" altLang="en-US" sz="2000"/>
              <a:t>；“√ 和“</a:t>
            </a:r>
            <a:r>
              <a:rPr lang="en-US" altLang="zh-CN" sz="2000"/>
              <a:t>×”</a:t>
            </a:r>
            <a:r>
              <a:rPr lang="zh-CN" altLang="en-US" sz="2000"/>
              <a:t>为答对和错。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/>
              <a:t>3</a:t>
            </a:r>
            <a:r>
              <a:rPr lang="zh-CN" altLang="en-US" sz="2000"/>
              <a:t>．问题串记录为</a:t>
            </a:r>
            <a:r>
              <a:rPr lang="en-US" altLang="zh-CN" sz="2000"/>
              <a:t>1—N</a:t>
            </a:r>
            <a:r>
              <a:rPr lang="zh-CN" altLang="en-US" sz="2000"/>
              <a:t>，问题评价：老师直接给出答案记为“</a:t>
            </a:r>
            <a:r>
              <a:rPr lang="en-US" altLang="zh-CN" sz="2000"/>
              <a:t>T</a:t>
            </a:r>
            <a:r>
              <a:rPr lang="zh-CN" altLang="en-US" sz="2000"/>
              <a:t>答”，追问记为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000"/>
              <a:t>    “</a:t>
            </a:r>
            <a:r>
              <a:rPr lang="en-US" altLang="zh-CN" sz="2000"/>
              <a:t>T</a:t>
            </a:r>
            <a:r>
              <a:rPr lang="zh-CN" altLang="en-US" sz="2000"/>
              <a:t>追”，学生互评记为“</a:t>
            </a:r>
            <a:r>
              <a:rPr lang="en-US" altLang="zh-CN" sz="2000"/>
              <a:t>S</a:t>
            </a:r>
            <a:r>
              <a:rPr lang="zh-CN" altLang="en-US" sz="2000"/>
              <a:t>评”</a:t>
            </a:r>
          </a:p>
        </p:txBody>
      </p:sp>
      <p:sp>
        <p:nvSpPr>
          <p:cNvPr id="36973" name="AutoShape 109"/>
          <p:cNvSpPr>
            <a:spLocks noChangeArrowheads="1"/>
          </p:cNvSpPr>
          <p:nvPr/>
        </p:nvSpPr>
        <p:spPr bwMode="auto">
          <a:xfrm>
            <a:off x="2268538" y="2276475"/>
            <a:ext cx="790575" cy="431800"/>
          </a:xfrm>
          <a:prstGeom prst="wedgeEllipseCallout">
            <a:avLst>
              <a:gd name="adj1" fmla="val 57431"/>
              <a:gd name="adj2" fmla="val -28676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>
              <a:buFont typeface="Wingdings" pitchFamily="2" charset="2"/>
              <a:buNone/>
            </a:pPr>
            <a:r>
              <a:rPr lang="en-US" altLang="zh-CN" sz="2000">
                <a:solidFill>
                  <a:schemeClr val="bg2"/>
                </a:solidFill>
              </a:rPr>
              <a:t>8T</a:t>
            </a:r>
            <a:r>
              <a:rPr lang="zh-CN" altLang="en-US" sz="2000">
                <a:solidFill>
                  <a:schemeClr val="bg2"/>
                </a:solidFill>
              </a:rPr>
              <a:t>评</a:t>
            </a:r>
          </a:p>
        </p:txBody>
      </p:sp>
      <p:sp>
        <p:nvSpPr>
          <p:cNvPr id="36974" name="AutoShape 110"/>
          <p:cNvSpPr>
            <a:spLocks noChangeArrowheads="1"/>
          </p:cNvSpPr>
          <p:nvPr/>
        </p:nvSpPr>
        <p:spPr bwMode="auto">
          <a:xfrm>
            <a:off x="2339975" y="4581525"/>
            <a:ext cx="914400" cy="515938"/>
          </a:xfrm>
          <a:prstGeom prst="wedgeEllipseCallout">
            <a:avLst>
              <a:gd name="adj1" fmla="val 42014"/>
              <a:gd name="adj2" fmla="val -57079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2400">
                <a:solidFill>
                  <a:schemeClr val="bg2"/>
                </a:solidFill>
              </a:rPr>
              <a:t>7T</a:t>
            </a:r>
            <a:r>
              <a:rPr lang="zh-CN" altLang="en-US" sz="2400">
                <a:solidFill>
                  <a:schemeClr val="bg2"/>
                </a:solidFill>
              </a:rPr>
              <a:t>评</a:t>
            </a:r>
          </a:p>
        </p:txBody>
      </p:sp>
      <p:sp>
        <p:nvSpPr>
          <p:cNvPr id="36975" name="AutoShape 111"/>
          <p:cNvSpPr>
            <a:spLocks noChangeArrowheads="1"/>
          </p:cNvSpPr>
          <p:nvPr/>
        </p:nvSpPr>
        <p:spPr bwMode="auto">
          <a:xfrm>
            <a:off x="5745163" y="4521200"/>
            <a:ext cx="914400" cy="431800"/>
          </a:xfrm>
          <a:prstGeom prst="wedgeEllipseCallout">
            <a:avLst>
              <a:gd name="adj1" fmla="val -51565"/>
              <a:gd name="adj2" fmla="val -39338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2000">
                <a:solidFill>
                  <a:schemeClr val="bg2"/>
                </a:solidFill>
              </a:rPr>
              <a:t>4T</a:t>
            </a:r>
            <a:r>
              <a:rPr lang="zh-CN" altLang="en-US" sz="2000">
                <a:solidFill>
                  <a:schemeClr val="bg2"/>
                </a:solidFill>
              </a:rPr>
              <a:t>评</a:t>
            </a:r>
          </a:p>
        </p:txBody>
      </p:sp>
      <p:sp>
        <p:nvSpPr>
          <p:cNvPr id="36976" name="AutoShape 112"/>
          <p:cNvSpPr>
            <a:spLocks noChangeArrowheads="1"/>
          </p:cNvSpPr>
          <p:nvPr/>
        </p:nvSpPr>
        <p:spPr bwMode="auto">
          <a:xfrm>
            <a:off x="3708400" y="4581525"/>
            <a:ext cx="554038" cy="515938"/>
          </a:xfrm>
          <a:prstGeom prst="wedgeEllipseCallout">
            <a:avLst>
              <a:gd name="adj1" fmla="val -81519"/>
              <a:gd name="adj2" fmla="val -18306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2400">
                <a:solidFill>
                  <a:schemeClr val="bg2"/>
                </a:solidFill>
              </a:rPr>
              <a:t>1T</a:t>
            </a:r>
            <a:endParaRPr lang="zh-CN" altLang="en-US" sz="2400">
              <a:solidFill>
                <a:schemeClr val="bg2"/>
              </a:solidFill>
            </a:endParaRPr>
          </a:p>
        </p:txBody>
      </p:sp>
      <p:sp>
        <p:nvSpPr>
          <p:cNvPr id="36977" name="AutoShape 113"/>
          <p:cNvSpPr>
            <a:spLocks noChangeArrowheads="1"/>
          </p:cNvSpPr>
          <p:nvPr/>
        </p:nvSpPr>
        <p:spPr bwMode="auto">
          <a:xfrm>
            <a:off x="4859338" y="2217738"/>
            <a:ext cx="792162" cy="431800"/>
          </a:xfrm>
          <a:prstGeom prst="wedgeEllipseCallout">
            <a:avLst>
              <a:gd name="adj1" fmla="val -30560"/>
              <a:gd name="adj2" fmla="val 80884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2000">
                <a:solidFill>
                  <a:schemeClr val="bg2"/>
                </a:solidFill>
              </a:rPr>
              <a:t>2T</a:t>
            </a:r>
            <a:r>
              <a:rPr lang="zh-CN" altLang="en-US" sz="2000">
                <a:solidFill>
                  <a:schemeClr val="bg2"/>
                </a:solidFill>
              </a:rPr>
              <a:t>评</a:t>
            </a:r>
          </a:p>
        </p:txBody>
      </p:sp>
      <p:sp>
        <p:nvSpPr>
          <p:cNvPr id="36978" name="AutoShape 114"/>
          <p:cNvSpPr>
            <a:spLocks noChangeArrowheads="1"/>
          </p:cNvSpPr>
          <p:nvPr/>
        </p:nvSpPr>
        <p:spPr bwMode="auto">
          <a:xfrm>
            <a:off x="2411413" y="2781300"/>
            <a:ext cx="554037" cy="515938"/>
          </a:xfrm>
          <a:prstGeom prst="wedgeEllipseCallout">
            <a:avLst>
              <a:gd name="adj1" fmla="val 66333"/>
              <a:gd name="adj2" fmla="val -11847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2400">
                <a:solidFill>
                  <a:schemeClr val="bg2"/>
                </a:solidFill>
              </a:rPr>
              <a:t>3T</a:t>
            </a:r>
            <a:endParaRPr lang="zh-CN" altLang="en-US" sz="2400">
              <a:solidFill>
                <a:schemeClr val="bg2"/>
              </a:solidFill>
            </a:endParaRPr>
          </a:p>
        </p:txBody>
      </p:sp>
      <p:sp>
        <p:nvSpPr>
          <p:cNvPr id="36979" name="AutoShape 115"/>
          <p:cNvSpPr>
            <a:spLocks noChangeArrowheads="1"/>
          </p:cNvSpPr>
          <p:nvPr/>
        </p:nvSpPr>
        <p:spPr bwMode="auto">
          <a:xfrm>
            <a:off x="4932363" y="2913063"/>
            <a:ext cx="554037" cy="515937"/>
          </a:xfrm>
          <a:prstGeom prst="wedgeEllipseCallout">
            <a:avLst>
              <a:gd name="adj1" fmla="val -35671"/>
              <a:gd name="adj2" fmla="val 53384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2400">
                <a:solidFill>
                  <a:schemeClr val="bg2"/>
                </a:solidFill>
              </a:rPr>
              <a:t>5T</a:t>
            </a:r>
            <a:endParaRPr lang="zh-CN" altLang="en-US" sz="2400">
              <a:solidFill>
                <a:schemeClr val="bg2"/>
              </a:solidFill>
            </a:endParaRPr>
          </a:p>
        </p:txBody>
      </p:sp>
      <p:sp>
        <p:nvSpPr>
          <p:cNvPr id="36980" name="AutoShape 116"/>
          <p:cNvSpPr>
            <a:spLocks noChangeArrowheads="1"/>
          </p:cNvSpPr>
          <p:nvPr/>
        </p:nvSpPr>
        <p:spPr bwMode="auto">
          <a:xfrm>
            <a:off x="4932363" y="3789363"/>
            <a:ext cx="554037" cy="515937"/>
          </a:xfrm>
          <a:prstGeom prst="wedgeEllipseCallout">
            <a:avLst>
              <a:gd name="adj1" fmla="val -53727"/>
              <a:gd name="adj2" fmla="val -47231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sz="2400">
                <a:solidFill>
                  <a:schemeClr val="bg2"/>
                </a:solidFill>
              </a:rPr>
              <a:t>6T</a:t>
            </a:r>
            <a:endParaRPr lang="zh-CN" altLang="en-US" sz="2400">
              <a:solidFill>
                <a:schemeClr val="bg2"/>
              </a:solidFill>
            </a:endParaRPr>
          </a:p>
        </p:txBody>
      </p:sp>
      <p:sp>
        <p:nvSpPr>
          <p:cNvPr id="29813" name="Text Box 117"/>
          <p:cNvSpPr txBox="1">
            <a:spLocks noChangeArrowheads="1"/>
          </p:cNvSpPr>
          <p:nvPr/>
        </p:nvSpPr>
        <p:spPr bwMode="auto">
          <a:xfrm>
            <a:off x="0" y="908050"/>
            <a:ext cx="8763000" cy="26479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400"/>
              <a:t>观察结果说明：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1.</a:t>
            </a:r>
            <a:r>
              <a:rPr lang="zh-CN" altLang="en-US" sz="2400"/>
              <a:t>本节课共问题</a:t>
            </a:r>
            <a:r>
              <a:rPr lang="en-US" altLang="zh-CN" sz="2400"/>
              <a:t>8</a:t>
            </a:r>
            <a:r>
              <a:rPr lang="zh-CN" altLang="en-US" sz="2400"/>
              <a:t>个，无主动回答，无主动提问；没有学生插话。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2. 8</a:t>
            </a:r>
            <a:r>
              <a:rPr lang="zh-CN" altLang="en-US" sz="2400"/>
              <a:t>个问题中，</a:t>
            </a:r>
            <a:r>
              <a:rPr lang="en-US" altLang="zh-CN" sz="2400"/>
              <a:t>4Ⅰ</a:t>
            </a:r>
            <a:r>
              <a:rPr lang="zh-CN" altLang="en-US" sz="2400"/>
              <a:t>：</a:t>
            </a:r>
            <a:r>
              <a:rPr lang="en-US" altLang="zh-CN" sz="2400"/>
              <a:t>4Ⅱ</a:t>
            </a:r>
            <a:r>
              <a:rPr lang="zh-CN" altLang="en-US" sz="2400"/>
              <a:t>；回答问题的学生中， </a:t>
            </a:r>
            <a:r>
              <a:rPr lang="en-US" altLang="zh-CN" sz="2400"/>
              <a:t>6</a:t>
            </a:r>
            <a:r>
              <a:rPr lang="zh-CN" altLang="en-US" sz="2400"/>
              <a:t>中： </a:t>
            </a:r>
            <a:r>
              <a:rPr lang="en-US" altLang="zh-CN" sz="2400"/>
              <a:t>2</a:t>
            </a:r>
            <a:r>
              <a:rPr lang="zh-CN" altLang="en-US" sz="2400"/>
              <a:t>优。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3.</a:t>
            </a:r>
            <a:r>
              <a:rPr lang="zh-CN" altLang="en-US" sz="2400"/>
              <a:t>师生问答时，近距面</a:t>
            </a:r>
            <a:r>
              <a:rPr lang="en-US" altLang="zh-CN" sz="2400"/>
              <a:t>-</a:t>
            </a:r>
            <a:r>
              <a:rPr lang="zh-CN" altLang="en-US" sz="2400"/>
              <a:t>面</a:t>
            </a:r>
            <a:r>
              <a:rPr lang="en-US" altLang="zh-CN" sz="2400"/>
              <a:t>1</a:t>
            </a:r>
            <a:r>
              <a:rPr lang="zh-CN" altLang="en-US" sz="2400"/>
              <a:t>次，远距面</a:t>
            </a:r>
            <a:r>
              <a:rPr lang="en-US" altLang="zh-CN" sz="2400"/>
              <a:t>-</a:t>
            </a:r>
            <a:r>
              <a:rPr lang="zh-CN" altLang="en-US" sz="2400"/>
              <a:t>面</a:t>
            </a:r>
            <a:r>
              <a:rPr lang="en-US" altLang="zh-CN" sz="2400"/>
              <a:t>4</a:t>
            </a:r>
            <a:r>
              <a:rPr lang="zh-CN" altLang="en-US" sz="2400"/>
              <a:t>，面</a:t>
            </a:r>
            <a:r>
              <a:rPr lang="en-US" altLang="zh-CN" sz="2400"/>
              <a:t>-</a:t>
            </a:r>
            <a:r>
              <a:rPr lang="zh-CN" altLang="en-US" sz="2400"/>
              <a:t>背</a:t>
            </a:r>
            <a:r>
              <a:rPr lang="en-US" altLang="zh-CN" sz="2400"/>
              <a:t>3</a:t>
            </a:r>
            <a:r>
              <a:rPr lang="zh-CN" altLang="en-US" sz="2400"/>
              <a:t>次。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4.</a:t>
            </a:r>
            <a:r>
              <a:rPr lang="zh-CN" altLang="en-US" sz="2400"/>
              <a:t>学生回答正确后，没有评价（追问</a:t>
            </a:r>
            <a:r>
              <a:rPr lang="en-US" altLang="zh-CN" sz="2400"/>
              <a:t>/</a:t>
            </a:r>
            <a:r>
              <a:rPr lang="zh-CN" altLang="en-US" sz="2400"/>
              <a:t>赞赏等）；回答错误时，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/>
              <a:t>  全部由教师做出评价。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5. </a:t>
            </a:r>
            <a:r>
              <a:rPr lang="zh-CN" altLang="en-US" sz="2400"/>
              <a:t>师生互动主要集中在两组。</a:t>
            </a:r>
          </a:p>
        </p:txBody>
      </p:sp>
      <p:sp>
        <p:nvSpPr>
          <p:cNvPr id="29814" name="Text Box 118"/>
          <p:cNvSpPr txBox="1">
            <a:spLocks noChangeArrowheads="1"/>
          </p:cNvSpPr>
          <p:nvPr/>
        </p:nvSpPr>
        <p:spPr bwMode="auto">
          <a:xfrm>
            <a:off x="34925" y="3644900"/>
            <a:ext cx="9074150" cy="228282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400">
                <a:solidFill>
                  <a:srgbClr val="FFFF99"/>
                </a:solidFill>
              </a:rPr>
              <a:t>改进建议：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1.</a:t>
            </a:r>
            <a:r>
              <a:rPr lang="zh-CN" altLang="en-US" sz="2400">
                <a:solidFill>
                  <a:srgbClr val="FFFF99"/>
                </a:solidFill>
              </a:rPr>
              <a:t>增加学困生回答问题的机会，增加提问的层次性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2.</a:t>
            </a:r>
            <a:r>
              <a:rPr lang="zh-CN" altLang="en-US" sz="2400">
                <a:solidFill>
                  <a:srgbClr val="FFFF99"/>
                </a:solidFill>
              </a:rPr>
              <a:t>增加生生互动和教师追问的教学方法，更好地掌握学情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3.</a:t>
            </a:r>
            <a:r>
              <a:rPr lang="zh-CN" altLang="en-US" sz="2400">
                <a:solidFill>
                  <a:srgbClr val="FFFF99"/>
                </a:solidFill>
              </a:rPr>
              <a:t>师生互动时，应保持适当的正面距离，以吸引全班学生的注意力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4.</a:t>
            </a:r>
            <a:r>
              <a:rPr lang="zh-CN" altLang="en-US" sz="2400">
                <a:solidFill>
                  <a:srgbClr val="FFFF99"/>
                </a:solidFill>
              </a:rPr>
              <a:t>注意问题难度与学生水平的匹配性，注意被问学生分布的均匀性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5.</a:t>
            </a:r>
            <a:r>
              <a:rPr lang="zh-CN" altLang="en-US" sz="2400">
                <a:solidFill>
                  <a:srgbClr val="FFFF99"/>
                </a:solidFill>
              </a:rPr>
              <a:t>增加学生提出生成性问题的机会，培育自由交流的课堂文化</a:t>
            </a:r>
          </a:p>
        </p:txBody>
      </p:sp>
      <p:sp>
        <p:nvSpPr>
          <p:cNvPr id="36983" name="Text Box 119"/>
          <p:cNvSpPr txBox="1">
            <a:spLocks noChangeArrowheads="1"/>
          </p:cNvSpPr>
          <p:nvPr/>
        </p:nvSpPr>
        <p:spPr bwMode="auto">
          <a:xfrm>
            <a:off x="2916238" y="115888"/>
            <a:ext cx="34559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3200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例：诊断型观察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13" grpId="0" animBg="1" autoUpdateAnimBg="0"/>
      <p:bldP spid="29814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-88900" y="-77788"/>
            <a:ext cx="461963" cy="51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endParaRPr lang="zh-CN" altLang="en-US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2501900" y="1182688"/>
            <a:ext cx="0" cy="0"/>
          </a:xfrm>
          <a:prstGeom prst="line">
            <a:avLst/>
          </a:prstGeom>
          <a:noFill/>
          <a:ln w="12700" cap="rnd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0724" name="Group 4"/>
          <p:cNvGraphicFramePr>
            <a:graphicFrameLocks noGrp="1"/>
          </p:cNvGraphicFramePr>
          <p:nvPr/>
        </p:nvGraphicFramePr>
        <p:xfrm>
          <a:off x="323850" y="404813"/>
          <a:ext cx="8675688" cy="6153149"/>
        </p:xfrm>
        <a:graphic>
          <a:graphicData uri="http://schemas.openxmlformats.org/drawingml/2006/table">
            <a:tbl>
              <a:tblPr/>
              <a:tblGrid>
                <a:gridCol w="827088"/>
                <a:gridCol w="1296987"/>
                <a:gridCol w="647700"/>
                <a:gridCol w="714375"/>
                <a:gridCol w="696913"/>
                <a:gridCol w="712787"/>
                <a:gridCol w="792163"/>
                <a:gridCol w="663575"/>
                <a:gridCol w="698500"/>
                <a:gridCol w="696912"/>
                <a:gridCol w="928688"/>
              </a:tblGrid>
              <a:tr h="45940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教学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环节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教学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时间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学生倾听记录表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9693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座次表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排序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探究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思考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11min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阅读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书写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10min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讨论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8min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4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思考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4min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2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华文仿宋" pitchFamily="2" charset="-122"/>
                          <a:ea typeface="华文仿宋" pitchFamily="2" charset="-122"/>
                        </a:rPr>
                        <a:t>汇报交流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华文仿宋" pitchFamily="2" charset="-122"/>
                          <a:ea typeface="华文仿宋" pitchFamily="2" charset="-122"/>
                        </a:rPr>
                        <a:t>10min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▲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5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华文仿宋" pitchFamily="2" charset="-122"/>
                          <a:ea typeface="华文仿宋" pitchFamily="2" charset="-122"/>
                        </a:rPr>
                        <a:t>课堂总结</a:t>
                      </a:r>
                    </a:p>
                  </a:txBody>
                  <a:tcPr marL="90000" marR="90000" marT="46805" marB="468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华文仿宋" pitchFamily="2" charset="-122"/>
                          <a:ea typeface="华文仿宋" pitchFamily="2" charset="-122"/>
                        </a:rPr>
                        <a:t>2min</a:t>
                      </a:r>
                    </a:p>
                  </a:txBody>
                  <a:tcPr marL="90000" marR="90000" marT="46805" marB="468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4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仿宋" pitchFamily="2" charset="-122"/>
                          <a:ea typeface="华文仿宋" pitchFamily="2" charset="-122"/>
                        </a:rPr>
                        <a:t>★</a:t>
                      </a: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4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华文仿宋" pitchFamily="2" charset="-122"/>
                        <a:ea typeface="华文仿宋" pitchFamily="2" charset="-122"/>
                      </a:endParaRPr>
                    </a:p>
                  </a:txBody>
                  <a:tcPr marL="90000" marR="90000" marT="46805" marB="4680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836" name="AutoShape 116"/>
          <p:cNvSpPr>
            <a:spLocks noChangeArrowheads="1"/>
          </p:cNvSpPr>
          <p:nvPr/>
        </p:nvSpPr>
        <p:spPr bwMode="auto">
          <a:xfrm>
            <a:off x="2879725" y="476250"/>
            <a:ext cx="1368425" cy="1152525"/>
          </a:xfrm>
          <a:prstGeom prst="wedgeEllipseCallout">
            <a:avLst>
              <a:gd name="adj1" fmla="val -7426"/>
              <a:gd name="adj2" fmla="val 55787"/>
            </a:avLst>
          </a:prstGeom>
          <a:solidFill>
            <a:srgbClr val="CC00FF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Font typeface="Wingdings" pitchFamily="2" charset="2"/>
              <a:buNone/>
            </a:pPr>
            <a:r>
              <a:rPr lang="en-US" altLang="zh-CN" sz="2000"/>
              <a:t>√</a:t>
            </a:r>
            <a:r>
              <a:rPr lang="en-US" altLang="zh-CN" sz="2000">
                <a:solidFill>
                  <a:srgbClr val="FFFF00"/>
                </a:solidFill>
              </a:rPr>
              <a:t>B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－－√</a:t>
            </a:r>
            <a:r>
              <a:rPr lang="en-US" altLang="zh-CN" sz="2000">
                <a:solidFill>
                  <a:srgbClr val="FFFF00"/>
                </a:solidFill>
              </a:rPr>
              <a:t>A</a:t>
            </a:r>
            <a:r>
              <a:rPr lang="en-US" altLang="zh-CN" sz="2000"/>
              <a:t>√</a:t>
            </a:r>
            <a:r>
              <a:rPr lang="en-US" altLang="zh-CN" sz="2000">
                <a:solidFill>
                  <a:srgbClr val="CC0000"/>
                </a:solidFill>
              </a:rPr>
              <a:t> </a:t>
            </a:r>
            <a:r>
              <a:rPr lang="zh-CN" altLang="en-US" sz="2000"/>
              <a:t>－√</a:t>
            </a:r>
            <a:r>
              <a:rPr lang="en-US" altLang="zh-CN" sz="2000">
                <a:solidFill>
                  <a:srgbClr val="FFFF00"/>
                </a:solidFill>
              </a:rPr>
              <a:t>B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endParaRPr lang="zh-CN" altLang="en-US" sz="2000">
              <a:solidFill>
                <a:srgbClr val="CC0000"/>
              </a:solidFill>
            </a:endParaRPr>
          </a:p>
        </p:txBody>
      </p:sp>
      <p:sp>
        <p:nvSpPr>
          <p:cNvPr id="30837" name="AutoShape 117"/>
          <p:cNvSpPr>
            <a:spLocks noChangeArrowheads="1"/>
          </p:cNvSpPr>
          <p:nvPr/>
        </p:nvSpPr>
        <p:spPr bwMode="auto">
          <a:xfrm>
            <a:off x="1943100" y="1196975"/>
            <a:ext cx="1223963" cy="1152525"/>
          </a:xfrm>
          <a:prstGeom prst="wedgeEllipseCallout">
            <a:avLst>
              <a:gd name="adj1" fmla="val 10699"/>
              <a:gd name="adj2" fmla="val 64463"/>
            </a:avLst>
          </a:prstGeom>
          <a:solidFill>
            <a:srgbClr val="0DBF15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>
              <a:buFont typeface="Wingdings" pitchFamily="2" charset="2"/>
              <a:buNone/>
            </a:pP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√－－√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－</a:t>
            </a:r>
            <a:r>
              <a:rPr lang="en-US" altLang="zh-CN" sz="2000">
                <a:solidFill>
                  <a:srgbClr val="CC0000"/>
                </a:solidFill>
              </a:rPr>
              <a:t>××</a:t>
            </a:r>
          </a:p>
          <a:p>
            <a:pPr>
              <a:buFont typeface="Wingdings" pitchFamily="2" charset="2"/>
              <a:buNone/>
            </a:pPr>
            <a:endParaRPr lang="zh-CN" altLang="en-US" sz="2000"/>
          </a:p>
        </p:txBody>
      </p:sp>
      <p:sp>
        <p:nvSpPr>
          <p:cNvPr id="30838" name="AutoShape 118"/>
          <p:cNvSpPr>
            <a:spLocks noChangeArrowheads="1"/>
          </p:cNvSpPr>
          <p:nvPr/>
        </p:nvSpPr>
        <p:spPr bwMode="auto">
          <a:xfrm>
            <a:off x="2627313" y="2924175"/>
            <a:ext cx="1368425" cy="1152525"/>
          </a:xfrm>
          <a:prstGeom prst="wedgeEllipseCallout">
            <a:avLst>
              <a:gd name="adj1" fmla="val 4292"/>
              <a:gd name="adj2" fmla="val 64463"/>
            </a:avLst>
          </a:prstGeom>
          <a:solidFill>
            <a:srgbClr val="CC00FF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Font typeface="Wingdings" pitchFamily="2" charset="2"/>
              <a:buNone/>
            </a:pPr>
            <a:r>
              <a:rPr lang="en-US" altLang="zh-CN" sz="2000"/>
              <a:t>√B√</a:t>
            </a:r>
            <a:r>
              <a:rPr lang="zh-CN" altLang="en-US" sz="2000"/>
              <a:t>－－√</a:t>
            </a:r>
            <a:r>
              <a:rPr lang="en-US" altLang="zh-CN" sz="2000"/>
              <a:t>A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en-US" altLang="zh-CN" sz="2000"/>
              <a:t> </a:t>
            </a:r>
            <a:r>
              <a:rPr lang="zh-CN" altLang="en-US" sz="2000"/>
              <a:t>－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en-US" altLang="zh-CN" sz="2000"/>
              <a:t>B√</a:t>
            </a:r>
          </a:p>
          <a:p>
            <a:pPr algn="ctr">
              <a:buFont typeface="Wingdings" pitchFamily="2" charset="2"/>
              <a:buNone/>
            </a:pPr>
            <a:endParaRPr lang="zh-CN" altLang="en-US" sz="2000"/>
          </a:p>
        </p:txBody>
      </p:sp>
      <p:sp>
        <p:nvSpPr>
          <p:cNvPr id="30839" name="AutoShape 119"/>
          <p:cNvSpPr>
            <a:spLocks noChangeArrowheads="1"/>
          </p:cNvSpPr>
          <p:nvPr/>
        </p:nvSpPr>
        <p:spPr bwMode="auto">
          <a:xfrm>
            <a:off x="3203575" y="5157788"/>
            <a:ext cx="1476375" cy="1152525"/>
          </a:xfrm>
          <a:prstGeom prst="wedgeEllipseCallout">
            <a:avLst>
              <a:gd name="adj1" fmla="val -70213"/>
              <a:gd name="adj2" fmla="val 5509"/>
            </a:avLst>
          </a:prstGeom>
          <a:solidFill>
            <a:srgbClr val="0DBF15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>
              <a:buFont typeface="Wingdings" pitchFamily="2" charset="2"/>
              <a:buNone/>
            </a:pP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en-US" altLang="zh-CN" sz="2000"/>
              <a:t> A</a:t>
            </a:r>
            <a:r>
              <a:rPr lang="zh-CN" altLang="en-US" sz="2000"/>
              <a:t>√－－√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－</a:t>
            </a:r>
            <a:r>
              <a:rPr lang="en-US" altLang="zh-CN" sz="2000">
                <a:solidFill>
                  <a:srgbClr val="CC0000"/>
                </a:solidFill>
              </a:rPr>
              <a:t>××</a:t>
            </a:r>
          </a:p>
          <a:p>
            <a:pPr>
              <a:buFont typeface="Wingdings" pitchFamily="2" charset="2"/>
              <a:buNone/>
            </a:pPr>
            <a:endParaRPr lang="en-US" altLang="zh-CN" sz="2000"/>
          </a:p>
          <a:p>
            <a:pPr>
              <a:buFont typeface="Wingdings" pitchFamily="2" charset="2"/>
              <a:buNone/>
            </a:pPr>
            <a:endParaRPr lang="zh-CN" altLang="en-US" sz="2000"/>
          </a:p>
        </p:txBody>
      </p:sp>
      <p:sp>
        <p:nvSpPr>
          <p:cNvPr id="30840" name="AutoShape 120"/>
          <p:cNvSpPr>
            <a:spLocks noChangeArrowheads="1"/>
          </p:cNvSpPr>
          <p:nvPr/>
        </p:nvSpPr>
        <p:spPr bwMode="auto">
          <a:xfrm>
            <a:off x="4103688" y="1628775"/>
            <a:ext cx="1404937" cy="1368425"/>
          </a:xfrm>
          <a:prstGeom prst="wedgeEllipseCallout">
            <a:avLst>
              <a:gd name="adj1" fmla="val 5366"/>
              <a:gd name="adj2" fmla="val 63343"/>
            </a:avLst>
          </a:prstGeom>
          <a:solidFill>
            <a:srgbClr val="0DBF15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>
              <a:buFont typeface="Wingdings" pitchFamily="2" charset="2"/>
              <a:buNone/>
            </a:pPr>
            <a:r>
              <a:rPr lang="en-US" altLang="zh-CN" sz="2000">
                <a:solidFill>
                  <a:srgbClr val="CC0000"/>
                </a:solidFill>
              </a:rPr>
              <a:t>×B</a:t>
            </a:r>
            <a:r>
              <a:rPr lang="zh-CN" altLang="en-US" sz="2000"/>
              <a:t>√－－√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－</a:t>
            </a:r>
            <a:r>
              <a:rPr lang="en-US" altLang="zh-CN" sz="2000">
                <a:solidFill>
                  <a:srgbClr val="CC0000"/>
                </a:solidFill>
              </a:rPr>
              <a:t>××</a:t>
            </a:r>
          </a:p>
        </p:txBody>
      </p:sp>
      <p:sp>
        <p:nvSpPr>
          <p:cNvPr id="30841" name="AutoShape 121"/>
          <p:cNvSpPr>
            <a:spLocks noChangeArrowheads="1"/>
          </p:cNvSpPr>
          <p:nvPr/>
        </p:nvSpPr>
        <p:spPr bwMode="auto">
          <a:xfrm>
            <a:off x="3851275" y="3789363"/>
            <a:ext cx="1368425" cy="1152525"/>
          </a:xfrm>
          <a:prstGeom prst="wedgeEllipseCallout">
            <a:avLst>
              <a:gd name="adj1" fmla="val 70069"/>
              <a:gd name="adj2" fmla="val 5370"/>
            </a:avLst>
          </a:prstGeom>
          <a:solidFill>
            <a:srgbClr val="CC00FF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Font typeface="Wingdings" pitchFamily="2" charset="2"/>
              <a:buNone/>
            </a:pPr>
            <a:r>
              <a:rPr lang="en-US" altLang="zh-CN" sz="2000"/>
              <a:t>√B</a:t>
            </a:r>
            <a:r>
              <a:rPr lang="zh-CN" altLang="en-US" sz="2000"/>
              <a:t>√－－√</a:t>
            </a:r>
            <a:r>
              <a:rPr lang="en-US" altLang="zh-CN" sz="2000"/>
              <a:t>A√ </a:t>
            </a:r>
            <a:r>
              <a:rPr lang="zh-CN" altLang="en-US" sz="2000"/>
              <a:t>－√</a:t>
            </a:r>
            <a:r>
              <a:rPr lang="en-US" altLang="zh-CN" sz="2000"/>
              <a:t>A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</a:p>
          <a:p>
            <a:pPr algn="ctr">
              <a:buFont typeface="Wingdings" pitchFamily="2" charset="2"/>
              <a:buNone/>
            </a:pPr>
            <a:endParaRPr lang="en-US" altLang="zh-CN" sz="2000"/>
          </a:p>
          <a:p>
            <a:pPr algn="ctr">
              <a:buFont typeface="Wingdings" pitchFamily="2" charset="2"/>
              <a:buNone/>
            </a:pPr>
            <a:endParaRPr lang="zh-CN" altLang="en-US" sz="2000"/>
          </a:p>
        </p:txBody>
      </p:sp>
      <p:sp>
        <p:nvSpPr>
          <p:cNvPr id="30842" name="AutoShape 122"/>
          <p:cNvSpPr>
            <a:spLocks noChangeArrowheads="1"/>
          </p:cNvSpPr>
          <p:nvPr/>
        </p:nvSpPr>
        <p:spPr bwMode="auto">
          <a:xfrm>
            <a:off x="5616575" y="2205038"/>
            <a:ext cx="1225550" cy="1152525"/>
          </a:xfrm>
          <a:prstGeom prst="wedgeEllipseCallout">
            <a:avLst>
              <a:gd name="adj1" fmla="val 5829"/>
              <a:gd name="adj2" fmla="val -73829"/>
            </a:avLst>
          </a:prstGeom>
          <a:solidFill>
            <a:srgbClr val="0DBF15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>
              <a:buFont typeface="Wingdings" pitchFamily="2" charset="2"/>
              <a:buNone/>
            </a:pP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√－－</a:t>
            </a:r>
            <a:r>
              <a:rPr lang="en-US" altLang="zh-CN" sz="2000">
                <a:solidFill>
                  <a:srgbClr val="CC0000"/>
                </a:solidFill>
              </a:rPr>
              <a:t>××</a:t>
            </a:r>
            <a:r>
              <a:rPr lang="zh-CN" altLang="en-US" sz="2000"/>
              <a:t>－</a:t>
            </a:r>
            <a:r>
              <a:rPr lang="en-US" altLang="zh-CN" sz="2000">
                <a:solidFill>
                  <a:srgbClr val="CC0000"/>
                </a:solidFill>
              </a:rPr>
              <a:t>××</a:t>
            </a:r>
          </a:p>
        </p:txBody>
      </p:sp>
      <p:sp>
        <p:nvSpPr>
          <p:cNvPr id="30843" name="AutoShape 123"/>
          <p:cNvSpPr>
            <a:spLocks noChangeArrowheads="1"/>
          </p:cNvSpPr>
          <p:nvPr/>
        </p:nvSpPr>
        <p:spPr bwMode="auto">
          <a:xfrm>
            <a:off x="6948488" y="331788"/>
            <a:ext cx="1368425" cy="1152525"/>
          </a:xfrm>
          <a:prstGeom prst="wedgeEllipseCallout">
            <a:avLst>
              <a:gd name="adj1" fmla="val 4292"/>
              <a:gd name="adj2" fmla="val 64602"/>
            </a:avLst>
          </a:prstGeom>
          <a:solidFill>
            <a:srgbClr val="CC00FF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Font typeface="Wingdings" pitchFamily="2" charset="2"/>
              <a:buNone/>
            </a:pPr>
            <a:r>
              <a:rPr lang="en-US" altLang="zh-CN" sz="2000"/>
              <a:t>√B</a:t>
            </a:r>
            <a:r>
              <a:rPr lang="zh-CN" altLang="en-US" sz="2000"/>
              <a:t>√－－√</a:t>
            </a:r>
            <a:r>
              <a:rPr lang="en-US" altLang="zh-CN" sz="2000"/>
              <a:t>A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－√</a:t>
            </a:r>
            <a:r>
              <a:rPr lang="en-US" altLang="zh-CN" sz="2000"/>
              <a:t>B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</a:p>
          <a:p>
            <a:pPr algn="ctr">
              <a:buFont typeface="Wingdings" pitchFamily="2" charset="2"/>
              <a:buNone/>
            </a:pPr>
            <a:endParaRPr lang="zh-CN" altLang="en-US" sz="2000"/>
          </a:p>
        </p:txBody>
      </p:sp>
      <p:sp>
        <p:nvSpPr>
          <p:cNvPr id="30844" name="AutoShape 124"/>
          <p:cNvSpPr>
            <a:spLocks noChangeArrowheads="1"/>
          </p:cNvSpPr>
          <p:nvPr/>
        </p:nvSpPr>
        <p:spPr bwMode="auto">
          <a:xfrm>
            <a:off x="7524750" y="2636838"/>
            <a:ext cx="1368425" cy="1152525"/>
          </a:xfrm>
          <a:prstGeom prst="wedgeEllipseCallout">
            <a:avLst>
              <a:gd name="adj1" fmla="val -82597"/>
              <a:gd name="adj2" fmla="val -3306"/>
            </a:avLst>
          </a:prstGeom>
          <a:solidFill>
            <a:srgbClr val="CC00FF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Font typeface="Wingdings" pitchFamily="2" charset="2"/>
              <a:buNone/>
            </a:pPr>
            <a:r>
              <a:rPr lang="en-US" altLang="zh-CN" sz="2000"/>
              <a:t>√B√</a:t>
            </a:r>
            <a:r>
              <a:rPr lang="zh-CN" altLang="en-US" sz="2000"/>
              <a:t>－－√</a:t>
            </a:r>
            <a:r>
              <a:rPr lang="en-US" altLang="zh-CN" sz="2000"/>
              <a:t>A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en-US" altLang="zh-CN" sz="2000"/>
              <a:t> </a:t>
            </a:r>
            <a:r>
              <a:rPr lang="zh-CN" altLang="en-US" sz="2000"/>
              <a:t>－√</a:t>
            </a:r>
            <a:r>
              <a:rPr lang="en-US" altLang="zh-CN" sz="2000"/>
              <a:t>B√</a:t>
            </a:r>
          </a:p>
          <a:p>
            <a:pPr algn="ctr">
              <a:buFont typeface="Wingdings" pitchFamily="2" charset="2"/>
              <a:buNone/>
            </a:pPr>
            <a:endParaRPr lang="zh-CN" altLang="en-US" sz="2000"/>
          </a:p>
        </p:txBody>
      </p:sp>
      <p:sp>
        <p:nvSpPr>
          <p:cNvPr id="30845" name="AutoShape 125"/>
          <p:cNvSpPr>
            <a:spLocks noChangeArrowheads="1"/>
          </p:cNvSpPr>
          <p:nvPr/>
        </p:nvSpPr>
        <p:spPr bwMode="auto">
          <a:xfrm>
            <a:off x="5653088" y="4365625"/>
            <a:ext cx="1295400" cy="1152525"/>
          </a:xfrm>
          <a:prstGeom prst="wedgeEllipseCallout">
            <a:avLst>
              <a:gd name="adj1" fmla="val -491"/>
              <a:gd name="adj2" fmla="val 61981"/>
            </a:avLst>
          </a:prstGeom>
          <a:solidFill>
            <a:srgbClr val="0DBF15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>
              <a:buFont typeface="Wingdings" pitchFamily="2" charset="2"/>
              <a:buNone/>
            </a:pP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√－－√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－ 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en-US" altLang="zh-CN" sz="2000"/>
              <a:t>√</a:t>
            </a:r>
          </a:p>
          <a:p>
            <a:pPr>
              <a:buFont typeface="Wingdings" pitchFamily="2" charset="2"/>
              <a:buNone/>
            </a:pPr>
            <a:endParaRPr lang="en-US" altLang="zh-CN" sz="2000"/>
          </a:p>
          <a:p>
            <a:pPr>
              <a:buFont typeface="Wingdings" pitchFamily="2" charset="2"/>
              <a:buNone/>
            </a:pPr>
            <a:endParaRPr lang="zh-CN" altLang="en-US" sz="2000"/>
          </a:p>
        </p:txBody>
      </p:sp>
      <p:sp>
        <p:nvSpPr>
          <p:cNvPr id="30846" name="AutoShape 126"/>
          <p:cNvSpPr>
            <a:spLocks noChangeArrowheads="1"/>
          </p:cNvSpPr>
          <p:nvPr/>
        </p:nvSpPr>
        <p:spPr bwMode="auto">
          <a:xfrm>
            <a:off x="7559675" y="4941888"/>
            <a:ext cx="1333500" cy="1152525"/>
          </a:xfrm>
          <a:prstGeom prst="wedgeEllipseCallout">
            <a:avLst>
              <a:gd name="adj1" fmla="val -34644"/>
              <a:gd name="adj2" fmla="val -74106"/>
            </a:avLst>
          </a:prstGeom>
          <a:solidFill>
            <a:srgbClr val="0DBF15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>
              <a:buFont typeface="Wingdings" pitchFamily="2" charset="2"/>
              <a:buNone/>
            </a:pPr>
            <a:r>
              <a:rPr lang="en-US" altLang="zh-CN" sz="2000"/>
              <a:t>√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－－√</a:t>
            </a:r>
            <a:r>
              <a:rPr lang="en-US" altLang="zh-CN" sz="2000"/>
              <a:t>A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zh-CN" altLang="en-US" sz="2000"/>
              <a:t>－</a:t>
            </a:r>
            <a:r>
              <a:rPr lang="en-US" altLang="zh-CN" sz="2000">
                <a:solidFill>
                  <a:srgbClr val="CC0000"/>
                </a:solidFill>
              </a:rPr>
              <a:t>×</a:t>
            </a:r>
            <a:r>
              <a:rPr lang="en-US" altLang="zh-CN" sz="2000"/>
              <a:t>A√</a:t>
            </a:r>
          </a:p>
          <a:p>
            <a:pPr>
              <a:buFont typeface="Wingdings" pitchFamily="2" charset="2"/>
              <a:buNone/>
            </a:pPr>
            <a:endParaRPr lang="en-US" altLang="zh-CN" sz="2000"/>
          </a:p>
          <a:p>
            <a:pPr>
              <a:buFont typeface="Wingdings" pitchFamily="2" charset="2"/>
              <a:buNone/>
            </a:pPr>
            <a:endParaRPr lang="en-US" altLang="zh-CN" sz="2000"/>
          </a:p>
          <a:p>
            <a:pPr>
              <a:buFont typeface="Wingdings" pitchFamily="2" charset="2"/>
              <a:buNone/>
            </a:pPr>
            <a:endParaRPr lang="zh-CN" altLang="en-US" sz="2000"/>
          </a:p>
        </p:txBody>
      </p:sp>
      <p:sp>
        <p:nvSpPr>
          <p:cNvPr id="38014" name="Text Box 127"/>
          <p:cNvSpPr txBox="1">
            <a:spLocks noChangeArrowheads="1"/>
          </p:cNvSpPr>
          <p:nvPr/>
        </p:nvSpPr>
        <p:spPr bwMode="auto">
          <a:xfrm>
            <a:off x="-34925" y="-25400"/>
            <a:ext cx="34544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3200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例：诊断型观察</a:t>
            </a:r>
          </a:p>
        </p:txBody>
      </p:sp>
      <p:sp>
        <p:nvSpPr>
          <p:cNvPr id="30848" name="Text Box 128"/>
          <p:cNvSpPr txBox="1">
            <a:spLocks noChangeArrowheads="1"/>
          </p:cNvSpPr>
          <p:nvPr/>
        </p:nvSpPr>
        <p:spPr bwMode="auto">
          <a:xfrm>
            <a:off x="395288" y="560388"/>
            <a:ext cx="8640762" cy="30130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400"/>
              <a:t>学困生观察结果：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1.</a:t>
            </a:r>
            <a:r>
              <a:rPr lang="zh-CN" altLang="en-US" sz="2400"/>
              <a:t>进入课堂学习状态慢，后半节课基本不在学习状态。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2.</a:t>
            </a:r>
            <a:r>
              <a:rPr lang="zh-CN" altLang="en-US" sz="2400"/>
              <a:t>笔记、回应、查阅课本或资料等辅助倾听学习行为很少。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3.</a:t>
            </a:r>
            <a:r>
              <a:rPr lang="zh-CN" altLang="en-US" sz="2400"/>
              <a:t>讨论、交流汇报的学习活动中，基本游离于学习之外。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/>
              <a:t>学优生观察结果：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1.</a:t>
            </a:r>
            <a:r>
              <a:rPr lang="zh-CN" altLang="en-US" sz="2400"/>
              <a:t>始终能保持倾听的学习状态</a:t>
            </a:r>
            <a:r>
              <a:rPr lang="en-US" altLang="zh-CN" sz="2400"/>
              <a:t>,</a:t>
            </a:r>
            <a:r>
              <a:rPr lang="zh-CN" altLang="en-US" sz="2400"/>
              <a:t>但在最后的课堂总结阶段不好。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2.</a:t>
            </a:r>
            <a:r>
              <a:rPr lang="zh-CN" altLang="en-US" sz="2400"/>
              <a:t>有较多的笔记、查阅课本或资料等辅助倾听学习行为。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/>
              <a:t>3.</a:t>
            </a:r>
            <a:r>
              <a:rPr lang="zh-CN" altLang="en-US" sz="2400"/>
              <a:t>极少有回应的辅助学习行为。</a:t>
            </a:r>
          </a:p>
        </p:txBody>
      </p:sp>
      <p:sp>
        <p:nvSpPr>
          <p:cNvPr id="38016" name="Text Box 129"/>
          <p:cNvSpPr txBox="1">
            <a:spLocks noChangeArrowheads="1"/>
          </p:cNvSpPr>
          <p:nvPr/>
        </p:nvSpPr>
        <p:spPr bwMode="auto">
          <a:xfrm>
            <a:off x="519113" y="5734050"/>
            <a:ext cx="72929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000">
                <a:latin typeface="宋体" pitchFamily="2" charset="-122"/>
                <a:ea typeface="宋体" pitchFamily="2" charset="-122"/>
              </a:rPr>
              <a:t>记录说明：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>
                <a:latin typeface="宋体" pitchFamily="2" charset="-122"/>
                <a:ea typeface="宋体" pitchFamily="2" charset="-122"/>
              </a:rPr>
              <a:t>1</a:t>
            </a:r>
            <a:r>
              <a:rPr lang="zh-CN" altLang="en-US" sz="2000">
                <a:latin typeface="宋体" pitchFamily="2" charset="-122"/>
                <a:ea typeface="宋体" pitchFamily="2" charset="-122"/>
              </a:rPr>
              <a:t>．每隔</a:t>
            </a:r>
            <a:r>
              <a:rPr lang="en-US" altLang="zh-CN" sz="2000">
                <a:latin typeface="宋体" pitchFamily="2" charset="-122"/>
                <a:ea typeface="宋体" pitchFamily="2" charset="-122"/>
              </a:rPr>
              <a:t>5min</a:t>
            </a:r>
            <a:r>
              <a:rPr lang="zh-CN" altLang="en-US" sz="2000">
                <a:latin typeface="宋体" pitchFamily="2" charset="-122"/>
                <a:ea typeface="宋体" pitchFamily="2" charset="-122"/>
              </a:rPr>
              <a:t>记录一次倾听状态，听打“√”，不听打“</a:t>
            </a:r>
            <a:r>
              <a:rPr lang="en-US" altLang="zh-CN" sz="2000">
                <a:latin typeface="宋体" pitchFamily="2" charset="-122"/>
                <a:ea typeface="宋体" pitchFamily="2" charset="-122"/>
              </a:rPr>
              <a:t>×”</a:t>
            </a:r>
            <a:r>
              <a:rPr lang="zh-CN" altLang="en-US" sz="2000">
                <a:latin typeface="宋体" pitchFamily="2" charset="-122"/>
                <a:ea typeface="宋体" pitchFamily="2" charset="-122"/>
              </a:rPr>
              <a:t>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>
                <a:latin typeface="宋体" pitchFamily="2" charset="-122"/>
                <a:ea typeface="宋体" pitchFamily="2" charset="-122"/>
              </a:rPr>
              <a:t>2</a:t>
            </a:r>
            <a:r>
              <a:rPr lang="zh-CN" altLang="en-US" sz="2000">
                <a:latin typeface="宋体" pitchFamily="2" charset="-122"/>
                <a:ea typeface="宋体" pitchFamily="2" charset="-122"/>
              </a:rPr>
              <a:t>．倾听的辅助行为：记笔记为</a:t>
            </a:r>
            <a:r>
              <a:rPr lang="en-US" altLang="zh-CN" sz="2000">
                <a:latin typeface="宋体" pitchFamily="2" charset="-122"/>
                <a:ea typeface="宋体" pitchFamily="2" charset="-122"/>
              </a:rPr>
              <a:t>A</a:t>
            </a:r>
            <a:r>
              <a:rPr lang="zh-CN" altLang="en-US" sz="2000">
                <a:latin typeface="宋体" pitchFamily="2" charset="-122"/>
                <a:ea typeface="宋体" pitchFamily="2" charset="-122"/>
              </a:rPr>
              <a:t>，查阅课本或资料为</a:t>
            </a:r>
            <a:r>
              <a:rPr lang="en-US" altLang="zh-CN" sz="2000">
                <a:latin typeface="宋体" pitchFamily="2" charset="-122"/>
                <a:ea typeface="宋体" pitchFamily="2" charset="-122"/>
              </a:rPr>
              <a:t>B</a:t>
            </a:r>
            <a:r>
              <a:rPr lang="zh-CN" altLang="en-US" sz="2000">
                <a:latin typeface="宋体" pitchFamily="2" charset="-122"/>
                <a:ea typeface="宋体" pitchFamily="2" charset="-122"/>
              </a:rPr>
              <a:t>，回应为</a:t>
            </a:r>
            <a:r>
              <a:rPr lang="en-US" altLang="zh-CN" sz="2000">
                <a:latin typeface="宋体" pitchFamily="2" charset="-122"/>
                <a:ea typeface="宋体" pitchFamily="2" charset="-122"/>
              </a:rPr>
              <a:t>C</a:t>
            </a:r>
            <a:endParaRPr lang="zh-CN" altLang="en-US" sz="200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0850" name="Text Box 130"/>
          <p:cNvSpPr txBox="1">
            <a:spLocks noChangeArrowheads="1"/>
          </p:cNvSpPr>
          <p:nvPr/>
        </p:nvSpPr>
        <p:spPr bwMode="auto">
          <a:xfrm>
            <a:off x="395288" y="2565400"/>
            <a:ext cx="8670925" cy="41084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2400">
                <a:solidFill>
                  <a:srgbClr val="FFFF99"/>
                </a:solidFill>
              </a:rPr>
              <a:t>学困生学习改进建议：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1.</a:t>
            </a:r>
            <a:r>
              <a:rPr lang="zh-CN" altLang="en-US" sz="2400">
                <a:solidFill>
                  <a:srgbClr val="FFFF99"/>
                </a:solidFill>
              </a:rPr>
              <a:t>加强学习方法的指导，特别是预习和课堂笔记的指导与督查。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2.</a:t>
            </a:r>
            <a:r>
              <a:rPr lang="zh-CN" altLang="en-US" sz="2400">
                <a:solidFill>
                  <a:srgbClr val="FFFF99"/>
                </a:solidFill>
              </a:rPr>
              <a:t>帮助组建学习小组，建立小组学习的规范制度，培养合作习惯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3.</a:t>
            </a:r>
            <a:r>
              <a:rPr lang="zh-CN" altLang="en-US" sz="2400">
                <a:solidFill>
                  <a:srgbClr val="FFFF99"/>
                </a:solidFill>
              </a:rPr>
              <a:t>增加问题链的层次性，应能让全体学生参与</a:t>
            </a:r>
            <a:r>
              <a:rPr lang="en-US" altLang="zh-CN" sz="2400">
                <a:solidFill>
                  <a:srgbClr val="FFFF99"/>
                </a:solidFill>
              </a:rPr>
              <a:t>,</a:t>
            </a:r>
            <a:r>
              <a:rPr lang="zh-CN" altLang="en-US" sz="2400">
                <a:solidFill>
                  <a:srgbClr val="FFFF99"/>
                </a:solidFill>
              </a:rPr>
              <a:t>提升兴趣信心。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4.</a:t>
            </a:r>
            <a:r>
              <a:rPr lang="zh-CN" altLang="en-US" sz="2400">
                <a:solidFill>
                  <a:srgbClr val="FFFF99"/>
                </a:solidFill>
              </a:rPr>
              <a:t>加强新课导入的研究，在课堂教学的后半段增加对他们的关注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z="2400">
                <a:solidFill>
                  <a:srgbClr val="FFFF99"/>
                </a:solidFill>
              </a:rPr>
              <a:t>学优生学习改进建议：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1.</a:t>
            </a:r>
            <a:r>
              <a:rPr lang="zh-CN" altLang="en-US" sz="2400">
                <a:solidFill>
                  <a:srgbClr val="FFFF99"/>
                </a:solidFill>
              </a:rPr>
              <a:t>充分利用他们的龙头作用（如生生互动、学业帮助等）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>
                <a:solidFill>
                  <a:srgbClr val="FFFF99"/>
                </a:solidFill>
              </a:rPr>
              <a:t>2.</a:t>
            </a:r>
            <a:r>
              <a:rPr lang="zh-CN" altLang="en-US" sz="2400">
                <a:solidFill>
                  <a:srgbClr val="FFFF99"/>
                </a:solidFill>
              </a:rPr>
              <a:t>给他们更多的自主发展的空间。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0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3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1000"/>
                                        <p:tgtEl>
                                          <p:spTgt spid="30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6" grpId="0" animBg="1" autoUpdateAnimBg="0"/>
      <p:bldP spid="30837" grpId="0" animBg="1" autoUpdateAnimBg="0"/>
      <p:bldP spid="30838" grpId="0" animBg="1" autoUpdateAnimBg="0"/>
      <p:bldP spid="30839" grpId="0" animBg="1" autoUpdateAnimBg="0"/>
      <p:bldP spid="30840" grpId="0" animBg="1" autoUpdateAnimBg="0"/>
      <p:bldP spid="30841" grpId="0" animBg="1" autoUpdateAnimBg="0"/>
      <p:bldP spid="30842" grpId="0" animBg="1" autoUpdateAnimBg="0"/>
      <p:bldP spid="30843" grpId="0" animBg="1" autoUpdateAnimBg="0"/>
      <p:bldP spid="30844" grpId="0" animBg="1" autoUpdateAnimBg="0"/>
      <p:bldP spid="30845" grpId="0" animBg="1" autoUpdateAnimBg="0"/>
      <p:bldP spid="30846" grpId="0" animBg="1" autoUpdateAnimBg="0"/>
      <p:bldP spid="30848" grpId="0" animBg="1" autoUpdateAnimBg="0"/>
      <p:bldP spid="30850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970088" y="44450"/>
            <a:ext cx="5923714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zh-CN" altLang="en-US" sz="3600" dirty="0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五、如何撰写观察报告</a:t>
            </a:r>
            <a:r>
              <a:rPr lang="en-US" altLang="zh-CN" sz="3600" dirty="0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</a:rPr>
              <a:t>/</a:t>
            </a:r>
            <a:r>
              <a:rPr lang="zh-CN" altLang="en-US" sz="3600" dirty="0">
                <a:solidFill>
                  <a:schemeClr val="tx2"/>
                </a:solidFill>
                <a:latin typeface="华文细黑" pitchFamily="2" charset="-122"/>
                <a:ea typeface="华文细黑" pitchFamily="2" charset="-122"/>
                <a:hlinkClick r:id="rId2" action="ppaction://hlinkfile"/>
              </a:rPr>
              <a:t>课例</a:t>
            </a:r>
            <a:endParaRPr lang="zh-CN" altLang="en-US" sz="3600" dirty="0">
              <a:solidFill>
                <a:schemeClr val="tx2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38915" name="Text Box 3" descr="羊皮纸"/>
          <p:cNvSpPr txBox="1">
            <a:spLocks noChangeArrowheads="1"/>
          </p:cNvSpPr>
          <p:nvPr/>
        </p:nvSpPr>
        <p:spPr bwMode="auto">
          <a:xfrm>
            <a:off x="431800" y="2557463"/>
            <a:ext cx="1908175" cy="22399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prstDash val="dash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chemeClr val="bg2"/>
                </a:solidFill>
              </a:rPr>
              <a:t>目的</a:t>
            </a:r>
          </a:p>
          <a:p>
            <a:pPr eaLnBrk="1" hangingPunct="1">
              <a:buFontTx/>
              <a:buChar char="•"/>
            </a:pPr>
            <a:r>
              <a:rPr lang="zh-CN" altLang="en-US">
                <a:solidFill>
                  <a:schemeClr val="bg2"/>
                </a:solidFill>
              </a:rPr>
              <a:t>深度反思</a:t>
            </a:r>
          </a:p>
          <a:p>
            <a:pPr eaLnBrk="1" hangingPunct="1">
              <a:buFontTx/>
              <a:buChar char="•"/>
            </a:pPr>
            <a:r>
              <a:rPr lang="zh-CN" altLang="en-US">
                <a:solidFill>
                  <a:schemeClr val="bg2"/>
                </a:solidFill>
              </a:rPr>
              <a:t>理论学习</a:t>
            </a:r>
          </a:p>
          <a:p>
            <a:pPr eaLnBrk="1" hangingPunct="1">
              <a:buFontTx/>
              <a:buChar char="•"/>
            </a:pPr>
            <a:r>
              <a:rPr lang="zh-CN" altLang="en-US">
                <a:solidFill>
                  <a:schemeClr val="bg2"/>
                </a:solidFill>
              </a:rPr>
              <a:t>写作技能</a:t>
            </a:r>
          </a:p>
          <a:p>
            <a:pPr eaLnBrk="1" hangingPunct="1">
              <a:buFontTx/>
              <a:buChar char="•"/>
            </a:pPr>
            <a:r>
              <a:rPr lang="zh-CN" altLang="en-US">
                <a:solidFill>
                  <a:schemeClr val="bg2"/>
                </a:solidFill>
              </a:rPr>
              <a:t>交流积累</a:t>
            </a:r>
          </a:p>
        </p:txBody>
      </p:sp>
      <p:sp>
        <p:nvSpPr>
          <p:cNvPr id="38916" name="Text Box 4" descr="羊皮纸"/>
          <p:cNvSpPr txBox="1">
            <a:spLocks noChangeArrowheads="1"/>
          </p:cNvSpPr>
          <p:nvPr/>
        </p:nvSpPr>
        <p:spPr bwMode="auto">
          <a:xfrm>
            <a:off x="6804025" y="2557463"/>
            <a:ext cx="1871663" cy="22399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prstDash val="dashDot"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2"/>
                </a:solidFill>
              </a:rPr>
              <a:t> 报告体例</a:t>
            </a:r>
          </a:p>
          <a:p>
            <a:pPr eaLnBrk="1" hangingPunct="1">
              <a:buFontTx/>
              <a:buChar char="•"/>
            </a:pPr>
            <a:r>
              <a:rPr lang="zh-CN" altLang="en-US">
                <a:solidFill>
                  <a:schemeClr val="bg2"/>
                </a:solidFill>
              </a:rPr>
              <a:t>选点说明</a:t>
            </a:r>
          </a:p>
          <a:p>
            <a:pPr eaLnBrk="1" hangingPunct="1">
              <a:buFontTx/>
              <a:buChar char="•"/>
            </a:pPr>
            <a:r>
              <a:rPr lang="zh-CN" altLang="en-US">
                <a:solidFill>
                  <a:schemeClr val="bg2"/>
                </a:solidFill>
              </a:rPr>
              <a:t>观察工具</a:t>
            </a:r>
          </a:p>
          <a:p>
            <a:pPr eaLnBrk="1" hangingPunct="1">
              <a:buFontTx/>
              <a:buChar char="•"/>
            </a:pPr>
            <a:r>
              <a:rPr lang="zh-CN" altLang="en-US">
                <a:solidFill>
                  <a:schemeClr val="bg2"/>
                </a:solidFill>
              </a:rPr>
              <a:t>结果呈现</a:t>
            </a:r>
          </a:p>
          <a:p>
            <a:pPr eaLnBrk="1" hangingPunct="1">
              <a:buFontTx/>
              <a:buChar char="•"/>
            </a:pPr>
            <a:r>
              <a:rPr lang="zh-CN" altLang="en-US">
                <a:solidFill>
                  <a:schemeClr val="bg2"/>
                </a:solidFill>
              </a:rPr>
              <a:t>分析建议</a:t>
            </a:r>
          </a:p>
        </p:txBody>
      </p:sp>
      <p:sp>
        <p:nvSpPr>
          <p:cNvPr id="38917" name="Text Box 5" descr="信纸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2843213" y="2525713"/>
            <a:ext cx="3529012" cy="385603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 w="12700">
            <a:solidFill>
              <a:srgbClr val="FFFFFF"/>
            </a:solidFill>
            <a:prstDash val="lgDashDotDot"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</a:rPr>
              <a:t>课例体例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>
                <a:solidFill>
                  <a:srgbClr val="0000CC"/>
                </a:solidFill>
              </a:rPr>
              <a:t>·</a:t>
            </a:r>
            <a:r>
              <a:rPr lang="zh-CN" altLang="en-US">
                <a:solidFill>
                  <a:srgbClr val="0000CC"/>
                </a:solidFill>
              </a:rPr>
              <a:t>背景说明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>
                <a:solidFill>
                  <a:srgbClr val="0000CC"/>
                </a:solidFill>
              </a:rPr>
              <a:t>·</a:t>
            </a:r>
            <a:r>
              <a:rPr lang="zh-CN" altLang="en-US">
                <a:solidFill>
                  <a:srgbClr val="0000CC"/>
                </a:solidFill>
              </a:rPr>
              <a:t>课前会议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</a:rPr>
              <a:t> （说课</a:t>
            </a:r>
            <a:r>
              <a:rPr lang="en-US" altLang="zh-CN">
                <a:solidFill>
                  <a:srgbClr val="0000CC"/>
                </a:solidFill>
              </a:rPr>
              <a:t>/</a:t>
            </a:r>
            <a:r>
              <a:rPr lang="zh-CN" altLang="en-US">
                <a:solidFill>
                  <a:srgbClr val="0000CC"/>
                </a:solidFill>
              </a:rPr>
              <a:t>讨论</a:t>
            </a:r>
            <a:r>
              <a:rPr lang="en-US" altLang="zh-CN">
                <a:solidFill>
                  <a:srgbClr val="0000CC"/>
                </a:solidFill>
              </a:rPr>
              <a:t>/</a:t>
            </a:r>
            <a:r>
              <a:rPr lang="zh-CN" altLang="en-US">
                <a:solidFill>
                  <a:srgbClr val="0000CC"/>
                </a:solidFill>
              </a:rPr>
              <a:t>商定）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>
                <a:solidFill>
                  <a:srgbClr val="0000CC"/>
                </a:solidFill>
              </a:rPr>
              <a:t>·</a:t>
            </a:r>
            <a:r>
              <a:rPr lang="zh-CN" altLang="en-US">
                <a:solidFill>
                  <a:srgbClr val="0000CC"/>
                </a:solidFill>
              </a:rPr>
              <a:t>课中观察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</a:rPr>
              <a:t> （工具</a:t>
            </a:r>
            <a:r>
              <a:rPr lang="en-US" altLang="zh-CN">
                <a:solidFill>
                  <a:srgbClr val="0000CC"/>
                </a:solidFill>
              </a:rPr>
              <a:t>/</a:t>
            </a:r>
            <a:r>
              <a:rPr lang="zh-CN" altLang="en-US">
                <a:solidFill>
                  <a:srgbClr val="0000CC"/>
                </a:solidFill>
              </a:rPr>
              <a:t>位置</a:t>
            </a:r>
            <a:r>
              <a:rPr lang="en-US" altLang="zh-CN">
                <a:solidFill>
                  <a:srgbClr val="0000CC"/>
                </a:solidFill>
              </a:rPr>
              <a:t>/</a:t>
            </a:r>
            <a:r>
              <a:rPr lang="zh-CN" altLang="en-US">
                <a:solidFill>
                  <a:srgbClr val="0000CC"/>
                </a:solidFill>
              </a:rPr>
              <a:t>过程）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>
                <a:solidFill>
                  <a:srgbClr val="0000CC"/>
                </a:solidFill>
              </a:rPr>
              <a:t>·</a:t>
            </a:r>
            <a:r>
              <a:rPr lang="zh-CN" altLang="en-US">
                <a:solidFill>
                  <a:srgbClr val="0000CC"/>
                </a:solidFill>
              </a:rPr>
              <a:t>课后会议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>
                <a:solidFill>
                  <a:srgbClr val="0000CC"/>
                </a:solidFill>
              </a:rPr>
              <a:t> （反思</a:t>
            </a:r>
            <a:r>
              <a:rPr lang="en-US" altLang="zh-CN">
                <a:solidFill>
                  <a:srgbClr val="0000CC"/>
                </a:solidFill>
              </a:rPr>
              <a:t>/</a:t>
            </a:r>
            <a:r>
              <a:rPr lang="zh-CN" altLang="en-US">
                <a:solidFill>
                  <a:srgbClr val="0000CC"/>
                </a:solidFill>
              </a:rPr>
              <a:t>交流</a:t>
            </a:r>
            <a:r>
              <a:rPr lang="en-US" altLang="zh-CN">
                <a:solidFill>
                  <a:srgbClr val="0000CC"/>
                </a:solidFill>
              </a:rPr>
              <a:t>/</a:t>
            </a:r>
            <a:r>
              <a:rPr lang="zh-CN" altLang="en-US">
                <a:solidFill>
                  <a:srgbClr val="0000CC"/>
                </a:solidFill>
              </a:rPr>
              <a:t>结论）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>
                <a:solidFill>
                  <a:srgbClr val="0000CC"/>
                </a:solidFill>
              </a:rPr>
              <a:t>·</a:t>
            </a:r>
            <a:r>
              <a:rPr lang="zh-CN" altLang="en-US">
                <a:solidFill>
                  <a:srgbClr val="0000CC"/>
                </a:solidFill>
              </a:rPr>
              <a:t>附件（教案</a:t>
            </a:r>
            <a:r>
              <a:rPr lang="en-US" altLang="zh-CN">
                <a:solidFill>
                  <a:srgbClr val="0000CC"/>
                </a:solidFill>
              </a:rPr>
              <a:t>/</a:t>
            </a:r>
            <a:r>
              <a:rPr lang="zh-CN" altLang="en-US">
                <a:solidFill>
                  <a:srgbClr val="0000CC"/>
                </a:solidFill>
              </a:rPr>
              <a:t>报告）</a:t>
            </a:r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3779838" y="1196975"/>
            <a:ext cx="4572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>
            <a:off x="4356100" y="1196975"/>
            <a:ext cx="457200" cy="4572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4906963" y="1196975"/>
            <a:ext cx="457200" cy="457200"/>
          </a:xfrm>
          <a:prstGeom prst="smileyFace">
            <a:avLst>
              <a:gd name="adj" fmla="val 4653"/>
            </a:avLst>
          </a:prstGeom>
          <a:solidFill>
            <a:srgbClr val="CC99FF"/>
          </a:solidFill>
          <a:ln w="9525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8921" name="AutoShape 9"/>
          <p:cNvCxnSpPr>
            <a:cxnSpLocks noChangeShapeType="1"/>
          </p:cNvCxnSpPr>
          <p:nvPr/>
        </p:nvCxnSpPr>
        <p:spPr bwMode="auto">
          <a:xfrm rot="10800000" flipV="1">
            <a:off x="1763713" y="1484313"/>
            <a:ext cx="1871662" cy="1008062"/>
          </a:xfrm>
          <a:prstGeom prst="curvedConnector3">
            <a:avLst>
              <a:gd name="adj1" fmla="val 49958"/>
            </a:avLst>
          </a:prstGeom>
          <a:noFill/>
          <a:ln w="285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2" name="AutoShape 10"/>
          <p:cNvCxnSpPr>
            <a:cxnSpLocks noChangeShapeType="1"/>
          </p:cNvCxnSpPr>
          <p:nvPr/>
        </p:nvCxnSpPr>
        <p:spPr bwMode="auto">
          <a:xfrm rot="16200000" flipH="1">
            <a:off x="4254500" y="2090738"/>
            <a:ext cx="693737" cy="58738"/>
          </a:xfrm>
          <a:prstGeom prst="bentConnector3">
            <a:avLst>
              <a:gd name="adj1" fmla="val 49884"/>
            </a:avLst>
          </a:prstGeom>
          <a:noFill/>
          <a:ln w="28575" cap="sq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3" name="AutoShape 11"/>
          <p:cNvCxnSpPr>
            <a:cxnSpLocks noChangeShapeType="1"/>
          </p:cNvCxnSpPr>
          <p:nvPr/>
        </p:nvCxnSpPr>
        <p:spPr bwMode="auto">
          <a:xfrm>
            <a:off x="5435600" y="1484313"/>
            <a:ext cx="2016125" cy="1008062"/>
          </a:xfrm>
          <a:prstGeom prst="curvedConnector3">
            <a:avLst>
              <a:gd name="adj1" fmla="val 56458"/>
            </a:avLst>
          </a:prstGeom>
          <a:noFill/>
          <a:ln w="285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95288" y="5137150"/>
            <a:ext cx="8012112" cy="1368425"/>
          </a:xfrm>
          <a:prstGeom prst="cube">
            <a:avLst>
              <a:gd name="adj" fmla="val 45259"/>
            </a:avLst>
          </a:prstGeom>
          <a:solidFill>
            <a:srgbClr val="FFFF99"/>
          </a:solidFill>
          <a:ln w="9525" cmpd="sng">
            <a:solidFill>
              <a:srgbClr val="FF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 b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华文行楷" pitchFamily="2" charset="-122"/>
            </a:endParaRPr>
          </a:p>
        </p:txBody>
      </p:sp>
      <p:sp>
        <p:nvSpPr>
          <p:cNvPr id="32771" name="AutoShape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258888" y="4202113"/>
            <a:ext cx="7200900" cy="1584325"/>
          </a:xfrm>
          <a:prstGeom prst="cube">
            <a:avLst>
              <a:gd name="adj" fmla="val 43306"/>
            </a:avLst>
          </a:prstGeom>
          <a:solidFill>
            <a:srgbClr val="FFFF99"/>
          </a:solidFill>
          <a:ln w="9525" cmpd="sng">
            <a:solidFill>
              <a:srgbClr val="FF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 b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华文行楷" pitchFamily="2" charset="-122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971550" y="5824538"/>
            <a:ext cx="65722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借鉴量表；从传统的听评课起步，聚焦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细黑"/>
                <a:ea typeface="华文细黑" pitchFamily="2" charset="-122"/>
              </a:rPr>
              <a:t>“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教师教学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细黑"/>
                <a:ea typeface="华文细黑" pitchFamily="2" charset="-122"/>
              </a:rPr>
              <a:t>”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，观察点之间关联度低，观察易量化的行为，合作度低。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598613" y="4994275"/>
            <a:ext cx="585311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改编、尝试开发量表；关注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细黑"/>
                <a:ea typeface="华文细黑" pitchFamily="2" charset="-122"/>
              </a:rPr>
              <a:t>“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学生学习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细黑"/>
                <a:ea typeface="华文细黑" pitchFamily="2" charset="-122"/>
              </a:rPr>
              <a:t>”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的学习行为和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细黑"/>
                <a:ea typeface="华文细黑" pitchFamily="2" charset="-122"/>
              </a:rPr>
              <a:t>“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课程性质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细黑"/>
                <a:ea typeface="华文细黑" pitchFamily="2" charset="-122"/>
              </a:rPr>
              <a:t>”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，合作从课后会议延伸到课前会议。</a:t>
            </a:r>
          </a:p>
        </p:txBody>
      </p:sp>
      <p:sp>
        <p:nvSpPr>
          <p:cNvPr id="32774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195513" y="3409950"/>
            <a:ext cx="6262687" cy="1511300"/>
          </a:xfrm>
          <a:prstGeom prst="cube">
            <a:avLst>
              <a:gd name="adj" fmla="val 43306"/>
            </a:avLst>
          </a:prstGeom>
          <a:solidFill>
            <a:srgbClr val="FFFF99"/>
          </a:solidFill>
          <a:ln w="9525" cmpd="sng">
            <a:solidFill>
              <a:srgbClr val="FF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 b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华文行楷" pitchFamily="2" charset="-122"/>
            </a:endParaRP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2195513" y="4273550"/>
            <a:ext cx="5492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自主合作开发量表；关注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细黑"/>
                <a:ea typeface="华文细黑" pitchFamily="2" charset="-122"/>
              </a:rPr>
              <a:t>“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学习目标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细黑"/>
                <a:ea typeface="华文细黑" pitchFamily="2" charset="-122"/>
              </a:rPr>
              <a:t>”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的达成和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细黑"/>
                <a:ea typeface="华文细黑" pitchFamily="2" charset="-122"/>
              </a:rPr>
              <a:t>“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课堂文化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华文细黑"/>
                <a:ea typeface="华文细黑" pitchFamily="2" charset="-122"/>
              </a:rPr>
              <a:t>”</a:t>
            </a: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；开展主题式观察。</a:t>
            </a:r>
          </a:p>
        </p:txBody>
      </p:sp>
      <p:sp>
        <p:nvSpPr>
          <p:cNvPr id="32776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987675" y="2565400"/>
            <a:ext cx="5472113" cy="1511300"/>
          </a:xfrm>
          <a:prstGeom prst="cube">
            <a:avLst>
              <a:gd name="adj" fmla="val 43306"/>
            </a:avLst>
          </a:prstGeom>
          <a:solidFill>
            <a:srgbClr val="FFFF99"/>
          </a:solidFill>
          <a:ln w="9525" cmpd="sng">
            <a:solidFill>
              <a:srgbClr val="FF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 b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华文行楷" pitchFamily="2" charset="-122"/>
            </a:endParaRP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3059113" y="3376613"/>
            <a:ext cx="46815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开展课堂观察的学科应用研究，基于教研组和教师的学年发展规划开展常态化研究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 rot="18926825">
            <a:off x="7405688" y="5570538"/>
            <a:ext cx="1271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舒体" pitchFamily="2" charset="-122"/>
                <a:ea typeface="方正舒体" pitchFamily="2" charset="-122"/>
              </a:rPr>
              <a:t>2006/03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 rot="18926825">
            <a:off x="7456488" y="4705350"/>
            <a:ext cx="1263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舒体" pitchFamily="2" charset="-122"/>
                <a:ea typeface="方正舒体" pitchFamily="2" charset="-122"/>
              </a:rPr>
              <a:t>2007/06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 rot="18926825">
            <a:off x="7386638" y="3887788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舒体" pitchFamily="2" charset="-122"/>
                <a:ea typeface="方正舒体" pitchFamily="2" charset="-122"/>
              </a:rPr>
              <a:t>2008/05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 rot="18926825">
            <a:off x="7397750" y="3095625"/>
            <a:ext cx="142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舒体" pitchFamily="2" charset="-122"/>
                <a:ea typeface="方正舒体" pitchFamily="2" charset="-122"/>
              </a:rPr>
              <a:t>2009/09</a:t>
            </a:r>
          </a:p>
        </p:txBody>
      </p:sp>
      <p:sp>
        <p:nvSpPr>
          <p:cNvPr id="32782" name="AutoShape 14"/>
          <p:cNvSpPr>
            <a:spLocks noChangeArrowheads="1"/>
          </p:cNvSpPr>
          <p:nvPr/>
        </p:nvSpPr>
        <p:spPr bwMode="auto">
          <a:xfrm>
            <a:off x="3779838" y="1989138"/>
            <a:ext cx="4681537" cy="1223962"/>
          </a:xfrm>
          <a:prstGeom prst="cube">
            <a:avLst>
              <a:gd name="adj" fmla="val 52444"/>
            </a:avLst>
          </a:prstGeom>
          <a:solidFill>
            <a:srgbClr val="FFFF99"/>
          </a:solidFill>
          <a:ln w="9525" cmpd="sng">
            <a:solidFill>
              <a:srgbClr val="FF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 b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华文行楷" pitchFamily="2" charset="-122"/>
            </a:endParaRPr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 flipH="1" flipV="1">
            <a:off x="8101013" y="5210175"/>
            <a:ext cx="0" cy="360363"/>
          </a:xfrm>
          <a:prstGeom prst="line">
            <a:avLst/>
          </a:prstGeom>
          <a:noFill/>
          <a:ln w="63500" cmpd="sng">
            <a:solidFill>
              <a:srgbClr val="6600FF"/>
            </a:solidFill>
            <a:round/>
            <a:headEnd/>
            <a:tailEnd type="stealth" w="med" len="lg"/>
          </a:ln>
          <a:effectLst/>
        </p:spPr>
        <p:txBody>
          <a:bodyPr wrap="none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 flipH="1" flipV="1">
            <a:off x="8101013" y="4344988"/>
            <a:ext cx="0" cy="360362"/>
          </a:xfrm>
          <a:prstGeom prst="line">
            <a:avLst/>
          </a:prstGeom>
          <a:noFill/>
          <a:ln w="63500" cmpd="sng">
            <a:solidFill>
              <a:srgbClr val="6600FF"/>
            </a:solidFill>
            <a:round/>
            <a:headEnd/>
            <a:tailEnd type="stealth" w="med" len="lg"/>
          </a:ln>
          <a:effectLst/>
        </p:spPr>
        <p:txBody>
          <a:bodyPr wrap="none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 flipH="1" flipV="1">
            <a:off x="8101013" y="2760663"/>
            <a:ext cx="0" cy="360362"/>
          </a:xfrm>
          <a:prstGeom prst="line">
            <a:avLst/>
          </a:prstGeom>
          <a:noFill/>
          <a:ln w="63500" cmpd="sng">
            <a:solidFill>
              <a:srgbClr val="6600FF"/>
            </a:solidFill>
            <a:round/>
            <a:headEnd/>
            <a:tailEnd type="stealth" w="med" len="lg"/>
          </a:ln>
          <a:effectLst/>
        </p:spPr>
        <p:txBody>
          <a:bodyPr wrap="none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 flipH="1" flipV="1">
            <a:off x="8101013" y="3552825"/>
            <a:ext cx="0" cy="360363"/>
          </a:xfrm>
          <a:prstGeom prst="line">
            <a:avLst/>
          </a:prstGeom>
          <a:noFill/>
          <a:ln w="63500" cmpd="sng">
            <a:solidFill>
              <a:srgbClr val="6600FF"/>
            </a:solidFill>
            <a:round/>
            <a:headEnd/>
            <a:tailEnd type="stealth" w="med" len="lg"/>
          </a:ln>
          <a:effectLst/>
        </p:spPr>
        <p:txBody>
          <a:bodyPr wrap="none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87" name="Text Box 19">
            <a:hlinkClick r:id="rId3"/>
          </p:cNvPr>
          <p:cNvSpPr txBox="1">
            <a:spLocks noChangeArrowheads="1"/>
          </p:cNvSpPr>
          <p:nvPr/>
        </p:nvSpPr>
        <p:spPr bwMode="auto">
          <a:xfrm>
            <a:off x="34925" y="1265238"/>
            <a:ext cx="50419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Times New Roman" pitchFamily="18" charset="0"/>
              <a:buNone/>
              <a:defRPr/>
            </a:pPr>
            <a:r>
              <a:rPr lang="zh-CN" alt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（二）基于</a:t>
            </a:r>
            <a:r>
              <a:rPr lang="zh-CN" alt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pres?slideindex=1&amp;slidetitle="/>
              </a:rPr>
              <a:t>教研组的课堂观察</a:t>
            </a:r>
            <a:endParaRPr lang="zh-CN" altLang="en-US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buFont typeface="Times New Roman" pitchFamily="18" charset="0"/>
              <a:buNone/>
              <a:defRPr/>
            </a:pPr>
            <a:endParaRPr lang="zh-CN" altLang="en-US" sz="3200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4068763" y="2636838"/>
            <a:ext cx="30956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  <a:ea typeface="华文细黑" pitchFamily="2" charset="-122"/>
              </a:rPr>
              <a:t>开展课堂观察的主题化、专业化、学科化、日常化研究</a:t>
            </a:r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 rot="18926825">
            <a:off x="7380288" y="2376488"/>
            <a:ext cx="142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舒体" pitchFamily="2" charset="-122"/>
                <a:ea typeface="方正舒体" pitchFamily="2" charset="-122"/>
              </a:rPr>
              <a:t>20010/09</a:t>
            </a:r>
          </a:p>
        </p:txBody>
      </p:sp>
      <p:sp>
        <p:nvSpPr>
          <p:cNvPr id="32790" name="AutoShape 22"/>
          <p:cNvSpPr>
            <a:spLocks noChangeArrowheads="1"/>
          </p:cNvSpPr>
          <p:nvPr/>
        </p:nvSpPr>
        <p:spPr bwMode="auto">
          <a:xfrm>
            <a:off x="4716463" y="1412875"/>
            <a:ext cx="3743325" cy="1223963"/>
          </a:xfrm>
          <a:prstGeom prst="cube">
            <a:avLst>
              <a:gd name="adj" fmla="val 52444"/>
            </a:avLst>
          </a:prstGeom>
          <a:solidFill>
            <a:srgbClr val="FFFF99"/>
          </a:solidFill>
          <a:ln w="9525" cmpd="sng">
            <a:solidFill>
              <a:srgbClr val="FF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 b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ea typeface="华文行楷" pitchFamily="2" charset="-122"/>
            </a:endParaRPr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 flipH="1" flipV="1">
            <a:off x="8101013" y="2041525"/>
            <a:ext cx="0" cy="431800"/>
          </a:xfrm>
          <a:prstGeom prst="line">
            <a:avLst/>
          </a:prstGeom>
          <a:noFill/>
          <a:ln w="63500" cmpd="sng">
            <a:solidFill>
              <a:srgbClr val="6600FF"/>
            </a:solidFill>
            <a:round/>
            <a:headEnd/>
            <a:tailEnd type="stealth" w="med" len="lg"/>
          </a:ln>
          <a:effectLst/>
        </p:spPr>
        <p:txBody>
          <a:bodyPr wrap="none"/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960" name="Picture 24" descr="search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112963"/>
            <a:ext cx="12954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1547813" y="476250"/>
            <a:ext cx="60499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研究并实践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LICC</a:t>
            </a:r>
            <a:r>
              <a:rPr lang="zh-CN" alt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pitchFamily="2" charset="-122"/>
              </a:rPr>
              <a:t>模式课堂观察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30725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不是为了完成听课任务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而是为了专业发展，具有发展性；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不是为了评价教学，面向过去，而是为了改进教学，面向未来，具有建设性；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不是居高临下的行政活动，而是双方地位平等的教学研究，具有专业性；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不是单向输入，而是合作的共同探讨，观察的收益是双向的，具有互惠性。</a:t>
            </a:r>
          </a:p>
          <a:p>
            <a:pPr eaLnBrk="1" hangingPunct="1">
              <a:defRPr/>
            </a:pPr>
            <a:endParaRPr lang="en-US" altLang="zh-CN" dirty="0" smtClean="0"/>
          </a:p>
        </p:txBody>
      </p:sp>
      <p:sp>
        <p:nvSpPr>
          <p:cNvPr id="33795" name="Rectangle 3" descr="花束"/>
          <p:cNvSpPr>
            <a:spLocks noChangeArrowheads="1"/>
          </p:cNvSpPr>
          <p:nvPr/>
        </p:nvSpPr>
        <p:spPr bwMode="auto">
          <a:xfrm>
            <a:off x="179388" y="333375"/>
            <a:ext cx="7416800" cy="8636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0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</a:rPr>
              <a:t>&gt;&gt;&gt;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</a:rPr>
              <a:t>本体价值：改变传统听评课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val 2"/>
          <p:cNvSpPr>
            <a:spLocks noChangeArrowheads="1"/>
          </p:cNvSpPr>
          <p:nvPr/>
        </p:nvSpPr>
        <p:spPr bwMode="auto">
          <a:xfrm>
            <a:off x="3001963" y="3055938"/>
            <a:ext cx="2776537" cy="877887"/>
          </a:xfrm>
          <a:prstGeom prst="ellipse">
            <a:avLst/>
          </a:prstGeom>
          <a:noFill/>
          <a:ln w="9525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defRPr/>
            </a:pPr>
            <a:r>
              <a:rPr lang="zh-CN" altLang="en-US" sz="360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华文新魏" pitchFamily="2" charset="-122"/>
              </a:rPr>
              <a:t>课堂观察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300788" y="2349500"/>
            <a:ext cx="1728787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理论学习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6300788" y="3284538"/>
            <a:ext cx="1728787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问题小组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6300788" y="4149725"/>
            <a:ext cx="1728787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同伴互导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6084888" y="5013325"/>
            <a:ext cx="1728787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师徒结对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3492500" y="5013325"/>
            <a:ext cx="1728788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教学展示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971550" y="5013325"/>
            <a:ext cx="1728788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课例研究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754063" y="4149725"/>
            <a:ext cx="1728787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课题研究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754063" y="3267075"/>
            <a:ext cx="1728787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论文写作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3492500" y="1484313"/>
            <a:ext cx="1728788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集体备课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6084888" y="1484313"/>
            <a:ext cx="1728787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组际交流</a:t>
            </a: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755650" y="2349500"/>
            <a:ext cx="1728788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学术交流</a:t>
            </a:r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1042988" y="1484313"/>
            <a:ext cx="1728787" cy="485775"/>
          </a:xfrm>
          <a:prstGeom prst="rect">
            <a:avLst/>
          </a:prstGeom>
          <a:solidFill>
            <a:srgbClr val="CCFFCC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楷体_GB2312" pitchFamily="1" charset="-122"/>
              </a:rPr>
              <a:t>专题论坛</a:t>
            </a:r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4356100" y="1989138"/>
            <a:ext cx="0" cy="1079500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>
            <a:off x="4356100" y="3933825"/>
            <a:ext cx="0" cy="1079500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5795963" y="3500438"/>
            <a:ext cx="504825" cy="0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2484438" y="3500438"/>
            <a:ext cx="504825" cy="0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>
            <a:off x="2484438" y="2636838"/>
            <a:ext cx="719137" cy="576262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>
            <a:off x="2771775" y="1700213"/>
            <a:ext cx="1008063" cy="1366837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37" name="Line 21"/>
          <p:cNvSpPr>
            <a:spLocks noChangeShapeType="1"/>
          </p:cNvSpPr>
          <p:nvPr/>
        </p:nvSpPr>
        <p:spPr bwMode="auto">
          <a:xfrm>
            <a:off x="5580063" y="3775075"/>
            <a:ext cx="719137" cy="576263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4932363" y="3933825"/>
            <a:ext cx="1079500" cy="1295400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 flipV="1">
            <a:off x="2484438" y="3860800"/>
            <a:ext cx="936625" cy="576263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 flipV="1">
            <a:off x="2700338" y="3933825"/>
            <a:ext cx="1150937" cy="1295400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 flipV="1">
            <a:off x="4859338" y="1700213"/>
            <a:ext cx="1225550" cy="1366837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 flipV="1">
            <a:off x="5364163" y="2565400"/>
            <a:ext cx="936625" cy="576263"/>
          </a:xfrm>
          <a:prstGeom prst="line">
            <a:avLst/>
          </a:pr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43" name="Rectangle 27" descr="花束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5219700" cy="836612"/>
          </a:xfrm>
          <a:blipFill dpi="0" rotWithShape="1">
            <a:blip r:embed="rId2"/>
            <a:srcRect/>
            <a:tile tx="0" ty="0" sx="100000" sy="100000" flip="none" algn="tl"/>
          </a:blipFill>
          <a:ln cap="flat">
            <a:solidFill>
              <a:schemeClr val="tx1"/>
            </a:solidFill>
          </a:ln>
        </p:spPr>
        <p:txBody>
          <a:bodyPr anchor="t"/>
          <a:lstStyle/>
          <a:p>
            <a:pPr marL="342900" indent="-342900" algn="l" eaLnBrk="1" hangingPunct="1">
              <a:lnSpc>
                <a:spcPct val="10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3200" b="1" smtClean="0">
                <a:solidFill>
                  <a:schemeClr val="bg1"/>
                </a:solidFill>
              </a:rPr>
              <a:t>&gt;&gt;&gt;</a:t>
            </a:r>
            <a:r>
              <a:rPr lang="zh-CN" altLang="en-US" sz="3600" b="1" smtClean="0">
                <a:solidFill>
                  <a:schemeClr val="bg1"/>
                </a:solidFill>
              </a:rPr>
              <a:t>联动价值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4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4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8" dur="80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9" dur="80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80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0" dur="80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1" dur="80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80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34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2" dur="8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3" dur="8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80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3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4" dur="80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5" dur="80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80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6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7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8" dur="80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9" dur="80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80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0" dur="80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1" dur="80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80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nimBg="1" autoUpdateAnimBg="0"/>
      <p:bldP spid="34819" grpId="0" animBg="1" autoUpdateAnimBg="0"/>
      <p:bldP spid="34820" grpId="0" animBg="1" autoUpdateAnimBg="0"/>
      <p:bldP spid="34821" grpId="0" animBg="1" autoUpdateAnimBg="0"/>
      <p:bldP spid="34822" grpId="0" animBg="1" autoUpdateAnimBg="0"/>
      <p:bldP spid="34823" grpId="0" animBg="1" autoUpdateAnimBg="0"/>
      <p:bldP spid="34824" grpId="0" animBg="1" autoUpdateAnimBg="0"/>
      <p:bldP spid="34825" grpId="0" animBg="1" autoUpdateAnimBg="0"/>
      <p:bldP spid="34826" grpId="0" animBg="1" autoUpdateAnimBg="0"/>
      <p:bldP spid="34827" grpId="0" animBg="1" autoUpdateAnimBg="0"/>
      <p:bldP spid="34828" grpId="0" animBg="1" autoUpdateAnimBg="0"/>
      <p:bldP spid="34829" grpId="0" animBg="1" autoUpdateAnimBg="0"/>
      <p:bldP spid="34830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CN" altLang="en-US" sz="4000" dirty="0" smtClean="0">
                <a:latin typeface="楷体" pitchFamily="49" charset="-122"/>
                <a:ea typeface="楷体" pitchFamily="49" charset="-122"/>
                <a:hlinkClick r:id="rId2" action="ppaction://hlinkfile"/>
              </a:rPr>
              <a:t>实践证明</a:t>
            </a:r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：课堂观察能为教师的专业成长提供专业支持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41475"/>
            <a:ext cx="7772400" cy="495617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课堂观察是一种研究：它指向课堂教学问题的发现和解决。</a:t>
            </a:r>
          </a:p>
          <a:p>
            <a:pPr eaLnBrk="1" hangingPunct="1">
              <a:defRPr/>
            </a:pP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课堂观察是一种技术：它需要运用来自课堂教学的数据和信息来评判课堂教学活动，是一种数据驱动的研究，而数据的收集需要精确的技术。</a:t>
            </a:r>
          </a:p>
          <a:p>
            <a:pPr eaLnBrk="1" hangingPunct="1">
              <a:defRPr/>
            </a:pP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课堂观察是一种合作：它需要多方持续的合作，不仅是观察过程，更需要观察前后的合作，是一种合作的研究。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88913"/>
            <a:ext cx="9144000" cy="6669087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800" dirty="0" smtClean="0">
                <a:latin typeface="楷体" pitchFamily="49" charset="-122"/>
                <a:ea typeface="楷体" pitchFamily="49" charset="-122"/>
              </a:rPr>
              <a:t>第一，有利于实现听评课的专业化。通过建立听评课的思维框架及课堂观察的技术与程序，引导教师分析、解读课堂，实现听评课的专业化。</a:t>
            </a:r>
          </a:p>
          <a:p>
            <a:pPr eaLnBrk="1" hangingPunct="1">
              <a:defRPr/>
            </a:pPr>
            <a:r>
              <a:rPr lang="zh-CN" altLang="en-US" sz="2800" dirty="0" smtClean="0">
                <a:latin typeface="楷体" pitchFamily="49" charset="-122"/>
                <a:ea typeface="楷体" pitchFamily="49" charset="-122"/>
              </a:rPr>
              <a:t>第二，有利于改善学生课堂学习。课堂观察的过程是合作体关注学习、研究学习和促进学习的过程，始终紧紧围绕着学生课堂学习的改善。</a:t>
            </a:r>
          </a:p>
          <a:p>
            <a:pPr eaLnBrk="1" hangingPunct="1">
              <a:defRPr/>
            </a:pPr>
            <a:r>
              <a:rPr lang="zh-CN" altLang="en-US" sz="2800" dirty="0" smtClean="0">
                <a:latin typeface="楷体" pitchFamily="49" charset="-122"/>
                <a:ea typeface="楷体" pitchFamily="49" charset="-122"/>
              </a:rPr>
              <a:t>第三，有利于促进教师专业发展。无论是观察者还是被观察者，无论是处在哪个发展阶段的老师，都可以根据自己的实际需要，有针对性地进行课堂观察，提升自己的专业素养。</a:t>
            </a:r>
          </a:p>
          <a:p>
            <a:pPr eaLnBrk="1" hangingPunct="1">
              <a:defRPr/>
            </a:pPr>
            <a:r>
              <a:rPr lang="zh-CN" altLang="en-US" sz="2800" dirty="0" smtClean="0">
                <a:latin typeface="楷体" pitchFamily="49" charset="-122"/>
                <a:ea typeface="楷体" pitchFamily="49" charset="-122"/>
              </a:rPr>
              <a:t>第四，有利于形成学校合作的教研文化。通过课堂观察这一有效载体，教师之间开展合作，可以极大地改变传统听评课的“不合而作”，为创造开放的、民主的、合作的教师专业共同体文化提供可能。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-88900" y="-77788"/>
            <a:ext cx="461963" cy="51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华文仿宋" pitchFamily="2" charset="-122"/>
                <a:ea typeface="华文仿宋" pitchFamily="2" charset="-122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endParaRPr lang="zh-CN" altLang="en-US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3697288" y="103188"/>
            <a:ext cx="0" cy="0"/>
          </a:xfrm>
          <a:prstGeom prst="line">
            <a:avLst/>
          </a:prstGeom>
          <a:noFill/>
          <a:ln w="12700" cap="rnd" cmpd="sng">
            <a:solidFill>
              <a:srgbClr val="000000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5060" name="Picture 4" descr="leav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59626">
            <a:off x="6605588" y="4983163"/>
            <a:ext cx="2736850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5" descr="lea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8149">
            <a:off x="-179388" y="5014913"/>
            <a:ext cx="2789238" cy="184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79388" y="260350"/>
            <a:ext cx="8640762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作为一项教师的专业实践活动，课堂观察的意义集中体现在：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从个人实践走向合作实践，体现了对教师合作实践这一层面专业活动的关注；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从忽略证据到重视证据，体现了对教师日常工作的专业化要求；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从完成任务到注重研究，体现了对教师生活从职业走向专业的推崇。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endParaRPr lang="zh-CN" alt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708400" y="5141913"/>
            <a:ext cx="2673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5000"/>
              <a:defRPr/>
            </a:pP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——</a:t>
            </a:r>
            <a:r>
              <a:rPr lang="zh-CN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与大家共勉</a:t>
            </a: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课堂观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152400"/>
            <a:ext cx="9324975" cy="651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908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6021388"/>
            <a:ext cx="5410200" cy="609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b="1" smtClean="0">
                <a:solidFill>
                  <a:schemeClr val="bg1"/>
                </a:solidFill>
                <a:ea typeface="黑体" pitchFamily="49" charset="-122"/>
              </a:rPr>
              <a:t>四地学校联谊研究课堂观察</a:t>
            </a:r>
          </a:p>
        </p:txBody>
      </p:sp>
      <p:pic>
        <p:nvPicPr>
          <p:cNvPr id="48132" name="Picture 4" descr="57860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8594725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6" descr="Home0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021388"/>
            <a:ext cx="576262" cy="5762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50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11188" y="574675"/>
            <a:ext cx="8137525" cy="5734050"/>
            <a:chOff x="-287" y="-209"/>
            <a:chExt cx="4051" cy="2947"/>
          </a:xfrm>
        </p:grpSpPr>
        <p:pic>
          <p:nvPicPr>
            <p:cNvPr id="46083" name="Picture 3" descr="封面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7" y="-209"/>
              <a:ext cx="4051" cy="2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16" name="Text Box 4"/>
            <p:cNvSpPr txBox="1">
              <a:spLocks noChangeArrowheads="1"/>
            </p:cNvSpPr>
            <p:nvPr/>
          </p:nvSpPr>
          <p:spPr bwMode="auto">
            <a:xfrm>
              <a:off x="2586" y="2404"/>
              <a:ext cx="1122" cy="192"/>
            </a:xfrm>
            <a:prstGeom prst="rect">
              <a:avLst/>
            </a:prstGeom>
            <a:solidFill>
              <a:srgbClr val="CCFFFF">
                <a:alpha val="40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zh-CN" altLang="en-US" sz="140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Verdana" pitchFamily="34" charset="0"/>
                  <a:ea typeface="宋体" pitchFamily="2" charset="-122"/>
                </a:rPr>
                <a:t>华东师范大学出版社</a:t>
              </a:r>
            </a:p>
          </p:txBody>
        </p:sp>
        <p:pic>
          <p:nvPicPr>
            <p:cNvPr id="4608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0" y="2404"/>
              <a:ext cx="18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SHEN\Desktop\课堂观察Ⅱ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85750"/>
            <a:ext cx="4410075" cy="6286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7" name="Picture 3" descr="C:\Users\SHEN\Desktop\课堂观察LICC模式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57188"/>
            <a:ext cx="4259263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zh-CN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zh-CN" smtClean="0"/>
          </a:p>
        </p:txBody>
      </p:sp>
      <p:pic>
        <p:nvPicPr>
          <p:cNvPr id="48132" name="Picture 4" descr="11 0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7813"/>
            <a:ext cx="9144000" cy="720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zh-CN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zh-CN" smtClean="0"/>
          </a:p>
        </p:txBody>
      </p:sp>
      <p:pic>
        <p:nvPicPr>
          <p:cNvPr id="49156" name="Picture 4" descr="11 0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40964" name="Picture 4" descr="11 0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675"/>
            <a:ext cx="9144000" cy="647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AutoShape 7" descr="c:\users\shen\appdata\roaming\360se6\User Data\Temp\readdata.jsp?sid=aDubfndCvkLOGyIJvXCCfPTShgoAOFrZ&amp;mid=100:1S2mZAW-LFD JLK67wAAsf&amp;part=3&amp;mode=inline&amp;l=read&amp;action=open_attach"/>
          <p:cNvSpPr>
            <a:spLocks noChangeAspect="1" noChangeArrowheads="1"/>
          </p:cNvSpPr>
          <p:nvPr/>
        </p:nvSpPr>
        <p:spPr bwMode="auto">
          <a:xfrm>
            <a:off x="180975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z="2800" b="1">
              <a:latin typeface="华文仿宋" pitchFamily="2" charset="-122"/>
              <a:ea typeface="华文仿宋" pitchFamily="2" charset="-122"/>
            </a:endParaRPr>
          </a:p>
        </p:txBody>
      </p:sp>
      <p:sp>
        <p:nvSpPr>
          <p:cNvPr id="40966" name="AutoShape 9" descr="c:\users\shen\appdata\roaming\360se6\User Data\Temp\readdata.jsp?sid=aDubfndCvkLOGyIJvXCCfPTShgoAOFrZ&amp;mid=100:1S2mZAW-LFD JLK67wAAsf&amp;part=3&amp;mode=inline&amp;l=read&amp;action=open_attach"/>
          <p:cNvSpPr>
            <a:spLocks noChangeAspect="1" noChangeArrowheads="1"/>
          </p:cNvSpPr>
          <p:nvPr/>
        </p:nvSpPr>
        <p:spPr bwMode="auto">
          <a:xfrm>
            <a:off x="180975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z="2800" b="1">
              <a:latin typeface="华文仿宋" pitchFamily="2" charset="-122"/>
              <a:ea typeface="华文仿宋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005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WordArt 2"/>
          <p:cNvSpPr>
            <a:spLocks noChangeArrowheads="1" noChangeShapeType="1"/>
          </p:cNvSpPr>
          <p:nvPr/>
        </p:nvSpPr>
        <p:spPr bwMode="auto">
          <a:xfrm>
            <a:off x="2268538" y="2349500"/>
            <a:ext cx="4968875" cy="1668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Flat1" dir="r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>
              <a:defRPr/>
            </a:pPr>
            <a:r>
              <a:rPr lang="zh-CN" altLang="en-US" sz="3600">
                <a:ln w="9525" cmpd="sng"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宋体"/>
                <a:ea typeface="宋体"/>
              </a:rPr>
              <a:t>谢谢您的倾听</a:t>
            </a:r>
            <a:r>
              <a:rPr lang="en-US" altLang="zh-CN" sz="3600">
                <a:ln w="9525" cmpd="sng"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宋体"/>
                <a:ea typeface="宋体"/>
              </a:rPr>
              <a:t>!</a:t>
            </a:r>
            <a:endParaRPr lang="zh-CN" altLang="en-US" sz="3600">
              <a:ln w="9525" cmpd="sng">
                <a:round/>
                <a:headEnd/>
                <a:tailEnd/>
              </a:ln>
              <a:gradFill rotWithShape="0">
                <a:gsLst>
                  <a:gs pos="0">
                    <a:srgbClr val="DCEBF5"/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52000">
                    <a:srgbClr val="FFFFFF"/>
                  </a:gs>
                  <a:gs pos="56000">
                    <a:srgbClr val="9C6563"/>
                  </a:gs>
                  <a:gs pos="5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lin ang="5400000" scaled="1"/>
              </a:gradFill>
              <a:latin typeface="宋体"/>
              <a:ea typeface="宋体"/>
            </a:endParaRPr>
          </a:p>
        </p:txBody>
      </p:sp>
      <p:sp>
        <p:nvSpPr>
          <p:cNvPr id="41987" name="Oval 3"/>
          <p:cNvSpPr>
            <a:spLocks noChangeArrowheads="1"/>
          </p:cNvSpPr>
          <p:nvPr/>
        </p:nvSpPr>
        <p:spPr bwMode="auto">
          <a:xfrm>
            <a:off x="3851275" y="5445125"/>
            <a:ext cx="3313113" cy="914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547813" y="4600575"/>
            <a:ext cx="55451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宋体" pitchFamily="2" charset="-122"/>
              </a:rPr>
              <a:t>邮箱：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宋体" pitchFamily="2" charset="-122"/>
                <a:hlinkClick r:id="rId2"/>
              </a:rPr>
              <a:t>ygshenyi@163.com</a:t>
            </a:r>
            <a:endParaRPr lang="en-US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  <a:ea typeface="宋体" pitchFamily="2" charset="-122"/>
            </a:endParaRPr>
          </a:p>
          <a:p>
            <a:pPr algn="ctr">
              <a:defRPr/>
            </a:pPr>
            <a:r>
              <a:rPr lang="zh-CN" altLang="en-U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宋体" pitchFamily="2" charset="-122"/>
              </a:rPr>
              <a:t>联系电话：</a:t>
            </a: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宋体" pitchFamily="2" charset="-122"/>
              </a:rPr>
              <a:t>13868085619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华文仿宋" pitchFamily="2" charset="-122"/>
            <a:ea typeface="华文仿宋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华文仿宋" pitchFamily="2" charset="-122"/>
            <a:ea typeface="华文仿宋" pitchFamily="2" charset="-122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</TotalTime>
  <Pages>0</Pages>
  <Words>3686</Words>
  <Characters>0</Characters>
  <Application>Microsoft Office PowerPoint</Application>
  <DocSecurity>0</DocSecurity>
  <PresentationFormat>全屏显示(4:3)</PresentationFormat>
  <Lines>0</Lines>
  <Paragraphs>573</Paragraphs>
  <Slides>43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45" baseType="lpstr">
      <vt:lpstr>Blue Diagonal</vt:lpstr>
      <vt:lpstr>MS_ClipArt_Gallery.2</vt:lpstr>
      <vt:lpstr>课堂观察     走向专业的听评课 </vt:lpstr>
      <vt:lpstr>报告内容</vt:lpstr>
      <vt:lpstr>一、问题在哪里？—“去专业”</vt:lpstr>
      <vt:lpstr>PowerPoint 演示文稿</vt:lpstr>
      <vt:lpstr>&gt;&gt;&gt;我们的思考</vt:lpstr>
      <vt:lpstr>二、建构课堂观察新范式</vt:lpstr>
      <vt:lpstr>1、理念是什么？</vt:lpstr>
      <vt:lpstr>研究的问题 </vt:lpstr>
      <vt:lpstr>PowerPoint 演示文稿</vt:lpstr>
      <vt:lpstr>PowerPoint 演示文稿</vt:lpstr>
      <vt:lpstr>3、规则是什么：课堂观察程序</vt:lpstr>
      <vt:lpstr>  课前会议</vt:lpstr>
      <vt:lpstr>PowerPoint 演示文稿</vt:lpstr>
      <vt:lpstr>课后反思</vt:lpstr>
      <vt:lpstr>PowerPoint 演示文稿</vt:lpstr>
      <vt:lpstr>PowerPoint 演示文稿</vt:lpstr>
      <vt:lpstr>一、如何确定观察任务/点/主题？</vt:lpstr>
      <vt:lpstr>PowerPoint 演示文稿</vt:lpstr>
      <vt:lpstr>PowerPoint 演示文稿</vt:lpstr>
      <vt:lpstr>PowerPoint 演示文稿</vt:lpstr>
      <vt:lpstr>“学习习惯”的要素分析</vt:lpstr>
      <vt:lpstr>“学生课堂参与度”的要素分析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&gt;&gt;&gt;联动价值</vt:lpstr>
      <vt:lpstr>实践证明：课堂观察能为教师的专业成长提供专业支持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ecnu</Company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课堂观察</dc:title>
  <dc:subject>走向专业的听评课</dc:subject>
  <dc:creator>沈毅</dc:creator>
  <cp:keywords>课堂观察</cp:keywords>
  <dc:description>教育服务中心</dc:description>
  <cp:lastModifiedBy>金幼群</cp:lastModifiedBy>
  <cp:revision>582</cp:revision>
  <dcterms:created xsi:type="dcterms:W3CDTF">2001-04-11T12:27:27Z</dcterms:created>
  <dcterms:modified xsi:type="dcterms:W3CDTF">2015-02-03T07:25:51Z</dcterms:modified>
  <cp:category>讲稿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考纲第一条复习教学">
    <vt:lpwstr>吴江林</vt:lpwstr>
  </property>
  <property fmtid="{D5CDD505-2E9C-101B-9397-08002B2CF9AE}" pid="3" name="KSOProductBuildVer">
    <vt:lpwstr>2052-8.1.0.3483</vt:lpwstr>
  </property>
</Properties>
</file>