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4" r:id="rId3"/>
    <p:sldId id="262" r:id="rId4"/>
    <p:sldId id="263" r:id="rId5"/>
    <p:sldId id="258" r:id="rId6"/>
    <p:sldId id="259" r:id="rId7"/>
    <p:sldId id="266" r:id="rId8"/>
    <p:sldId id="267" r:id="rId9"/>
    <p:sldId id="256" r:id="rId10"/>
    <p:sldId id="265" r:id="rId11"/>
    <p:sldId id="260" r:id="rId12"/>
    <p:sldId id="261" r:id="rId1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66" autoAdjust="0"/>
  </p:normalViewPr>
  <p:slideViewPr>
    <p:cSldViewPr>
      <p:cViewPr varScale="1">
        <p:scale>
          <a:sx n="64" d="100"/>
          <a:sy n="64" d="100"/>
        </p:scale>
        <p:origin x="-154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EB5A7A-5586-4C88-96FF-71615A2104BE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A2ECDD-3145-4E36-8A86-AD4E2C04AD0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A2ECDD-3145-4E36-8A86-AD4E2C04AD0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2015/11/3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I~1\AppData\Local\Temp\360zip$Temp\360$5\background_0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17"/>
            <a:ext cx="9144000" cy="685096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043608" y="692696"/>
            <a:ext cx="6696744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0000"/>
                </a:solidFill>
              </a:rPr>
              <a:t>  </a:t>
            </a:r>
          </a:p>
          <a:p>
            <a:r>
              <a:rPr lang="en-US" altLang="zh-CN" sz="5400" b="1" dirty="0" smtClean="0">
                <a:solidFill>
                  <a:srgbClr val="FF0000"/>
                </a:solidFill>
              </a:rPr>
              <a:t> like  doing  </a:t>
            </a:r>
            <a:r>
              <a:rPr lang="zh-CN" altLang="en-US" sz="5400" b="1" dirty="0" smtClean="0">
                <a:solidFill>
                  <a:srgbClr val="FF0000"/>
                </a:solidFill>
              </a:rPr>
              <a:t>的用法</a:t>
            </a:r>
            <a:endParaRPr lang="en-US" altLang="zh-CN" sz="5400" b="1" dirty="0" smtClean="0">
              <a:solidFill>
                <a:srgbClr val="FF0000"/>
              </a:solidFill>
            </a:endParaRPr>
          </a:p>
          <a:p>
            <a:endParaRPr lang="en-US" altLang="zh-CN" sz="5400" b="1" dirty="0" smtClean="0">
              <a:solidFill>
                <a:srgbClr val="FF0000"/>
              </a:solidFill>
            </a:endParaRPr>
          </a:p>
          <a:p>
            <a:r>
              <a:rPr lang="zh-CN" altLang="en-US" sz="4000" b="1" smtClean="0"/>
              <a:t> </a:t>
            </a:r>
            <a:r>
              <a:rPr lang="zh-CN" altLang="en-US" sz="4000" b="1" smtClean="0"/>
              <a:t>小学深</a:t>
            </a:r>
            <a:r>
              <a:rPr lang="zh-CN" altLang="en-US" sz="4000" b="1" dirty="0" smtClean="0"/>
              <a:t>港版 英语五年级</a:t>
            </a:r>
            <a:endParaRPr lang="en-US" altLang="zh-CN" sz="4000" b="1" dirty="0" smtClean="0"/>
          </a:p>
          <a:p>
            <a:endParaRPr lang="en-US" altLang="zh-CN" sz="4400" b="1" dirty="0" smtClean="0">
              <a:solidFill>
                <a:srgbClr val="FF0000"/>
              </a:solidFill>
            </a:endParaRPr>
          </a:p>
          <a:p>
            <a:r>
              <a:rPr lang="zh-CN" altLang="en-US" sz="3200" b="1" dirty="0" smtClean="0"/>
              <a:t>                           翠北实验小学     刘艳</a:t>
            </a:r>
            <a:r>
              <a:rPr lang="en-US" altLang="zh-CN" sz="3200" b="1" dirty="0" smtClean="0"/>
              <a:t> </a:t>
            </a:r>
            <a:endParaRPr lang="zh-CN" altLang="en-US" sz="32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~1\AppData\Local\Temp\360zip$Temp\360$10\background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矩形 2"/>
          <p:cNvSpPr/>
          <p:nvPr/>
        </p:nvSpPr>
        <p:spPr>
          <a:xfrm>
            <a:off x="611560" y="1772816"/>
            <a:ext cx="5616624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b="1" dirty="0" smtClean="0">
                <a:solidFill>
                  <a:schemeClr val="bg1"/>
                </a:solidFill>
              </a:rPr>
              <a:t>like doing</a:t>
            </a:r>
            <a:r>
              <a:rPr lang="zh-CN" altLang="en-US" sz="3200" b="1" dirty="0" smtClean="0">
                <a:solidFill>
                  <a:schemeClr val="bg1"/>
                </a:solidFill>
              </a:rPr>
              <a:t>的肯定、否定用法。</a:t>
            </a:r>
            <a:endParaRPr lang="zh-CN" altLang="en-US" sz="3200" b="1" dirty="0">
              <a:solidFill>
                <a:schemeClr val="bg1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9552" y="3861048"/>
            <a:ext cx="5760640" cy="15121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400" dirty="0" smtClean="0"/>
              <a:t>Exercises</a:t>
            </a:r>
            <a:endParaRPr lang="zh-CN" altLang="en-US" sz="4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ADMINI~1\AppData\Local\Temp\360zip$Temp\360$12\background_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4" descr="0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" y="0"/>
            <a:ext cx="2339751" cy="1943532"/>
          </a:xfrm>
          <a:prstGeom prst="rect">
            <a:avLst/>
          </a:prstGeom>
          <a:noFill/>
        </p:spPr>
      </p:pic>
      <p:pic>
        <p:nvPicPr>
          <p:cNvPr id="6" name="Picture 5" descr="0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2564904"/>
            <a:ext cx="2699792" cy="2420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1916832"/>
            <a:ext cx="4464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I </a:t>
            </a:r>
            <a:r>
              <a:rPr lang="en-US" altLang="zh-CN" sz="4000" b="1" dirty="0" smtClean="0">
                <a:solidFill>
                  <a:srgbClr val="002060"/>
                </a:solidFill>
              </a:rPr>
              <a:t>like</a:t>
            </a:r>
            <a:r>
              <a:rPr lang="en-US" altLang="zh-CN" sz="4000" b="1" dirty="0" smtClean="0"/>
              <a:t> fish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843808" y="2708920"/>
            <a:ext cx="66967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sz="4000" b="1" dirty="0" smtClean="0"/>
          </a:p>
          <a:p>
            <a:r>
              <a:rPr lang="en-US" altLang="zh-CN" sz="4000" b="1" dirty="0" smtClean="0"/>
              <a:t>He </a:t>
            </a:r>
            <a:r>
              <a:rPr lang="en-US" altLang="zh-CN" sz="4000" b="1" dirty="0" smtClean="0">
                <a:solidFill>
                  <a:srgbClr val="002060"/>
                </a:solidFill>
              </a:rPr>
              <a:t>likes</a:t>
            </a:r>
            <a:r>
              <a:rPr lang="en-US" altLang="zh-CN" sz="4000" b="1" dirty="0" smtClean="0"/>
              <a:t> play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 the piano.</a:t>
            </a:r>
            <a:endParaRPr lang="zh-CN" altLang="en-US" sz="4000" b="1" dirty="0"/>
          </a:p>
        </p:txBody>
      </p:sp>
      <p:pic>
        <p:nvPicPr>
          <p:cNvPr id="12" name="Picture 5" descr="u=4198896750,3704454311&amp;fm=3&amp;gp=1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0"/>
            <a:ext cx="2592288" cy="1872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/>
          <p:nvPr/>
        </p:nvSpPr>
        <p:spPr>
          <a:xfrm>
            <a:off x="3563888" y="1916832"/>
            <a:ext cx="47525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We </a:t>
            </a:r>
            <a:r>
              <a:rPr lang="en-US" altLang="zh-CN" sz="4000" b="1" dirty="0" smtClean="0">
                <a:solidFill>
                  <a:srgbClr val="002060"/>
                </a:solidFill>
              </a:rPr>
              <a:t>like</a:t>
            </a:r>
            <a:r>
              <a:rPr lang="en-US" altLang="zh-CN" sz="4000" b="1" dirty="0" smtClean="0"/>
              <a:t> play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 chess.</a:t>
            </a:r>
            <a:endParaRPr lang="zh-CN" altLang="en-US" sz="4000" b="1" dirty="0"/>
          </a:p>
        </p:txBody>
      </p:sp>
      <p:grpSp>
        <p:nvGrpSpPr>
          <p:cNvPr id="14" name="Group 7"/>
          <p:cNvGrpSpPr>
            <a:grpSpLocks/>
          </p:cNvGrpSpPr>
          <p:nvPr/>
        </p:nvGrpSpPr>
        <p:grpSpPr bwMode="auto">
          <a:xfrm>
            <a:off x="0" y="4797152"/>
            <a:ext cx="2771800" cy="2060848"/>
            <a:chOff x="0" y="0"/>
            <a:chExt cx="5760" cy="3793"/>
          </a:xfrm>
        </p:grpSpPr>
        <p:pic>
          <p:nvPicPr>
            <p:cNvPr id="15" name="Picture 4" descr="2494936_095435001_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0"/>
              <a:ext cx="5760" cy="37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0"/>
              <a:ext cx="1020" cy="2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" name="TextBox 16"/>
          <p:cNvSpPr txBox="1"/>
          <p:nvPr/>
        </p:nvSpPr>
        <p:spPr>
          <a:xfrm>
            <a:off x="2915816" y="5085184"/>
            <a:ext cx="58326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/>
              <a:t>She</a:t>
            </a:r>
            <a:r>
              <a:rPr lang="en-US" altLang="zh-CN" sz="4000" b="1" dirty="0" smtClean="0">
                <a:solidFill>
                  <a:srgbClr val="002060"/>
                </a:solidFill>
              </a:rPr>
              <a:t> likes</a:t>
            </a:r>
            <a:r>
              <a:rPr lang="en-US" altLang="zh-CN" sz="4000" b="1" dirty="0" smtClean="0"/>
              <a:t> listen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 to music.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0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C:\Users\ADMINI~1\AppData\Local\Temp\360zip$Temp\360$15\background_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6" name="Picture 6" descr="0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3812379" cy="2780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779912" y="692696"/>
            <a:ext cx="493204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/>
              <a:t>They </a:t>
            </a:r>
            <a:r>
              <a:rPr lang="en-US" altLang="zh-CN" sz="4400" b="1" dirty="0" smtClean="0">
                <a:solidFill>
                  <a:srgbClr val="002060"/>
                </a:solidFill>
              </a:rPr>
              <a:t>like</a:t>
            </a:r>
            <a:r>
              <a:rPr lang="en-US" altLang="zh-CN" sz="4400" b="1" dirty="0" smtClean="0"/>
              <a:t> shop</a:t>
            </a:r>
            <a:r>
              <a:rPr lang="en-US" altLang="zh-CN" sz="4400" b="1" dirty="0" smtClean="0">
                <a:solidFill>
                  <a:srgbClr val="C00000"/>
                </a:solidFill>
              </a:rPr>
              <a:t>ping</a:t>
            </a:r>
            <a:r>
              <a:rPr lang="en-US" altLang="zh-CN" sz="4400" b="1" dirty="0" smtClean="0"/>
              <a:t>.</a:t>
            </a:r>
            <a:endParaRPr lang="zh-CN" altLang="en-US" sz="4400" b="1" dirty="0"/>
          </a:p>
        </p:txBody>
      </p:sp>
      <p:pic>
        <p:nvPicPr>
          <p:cNvPr id="8" name="Picture 7" descr="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212976"/>
            <a:ext cx="3707904" cy="3062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851920" y="3717032"/>
            <a:ext cx="568863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/>
              <a:t>He </a:t>
            </a:r>
            <a:r>
              <a:rPr lang="en-US" altLang="zh-CN" sz="4400" b="1" dirty="0" smtClean="0">
                <a:solidFill>
                  <a:srgbClr val="002060"/>
                </a:solidFill>
              </a:rPr>
              <a:t>likes </a:t>
            </a:r>
            <a:r>
              <a:rPr lang="en-US" altLang="zh-CN" sz="4400" b="1" dirty="0" smtClean="0"/>
              <a:t>draw</a:t>
            </a:r>
            <a:r>
              <a:rPr lang="en-US" altLang="zh-CN" sz="4400" b="1" dirty="0" smtClean="0">
                <a:solidFill>
                  <a:srgbClr val="C00000"/>
                </a:solidFill>
              </a:rPr>
              <a:t>ing.</a:t>
            </a:r>
            <a:endParaRPr lang="zh-CN" altLang="en-US" sz="4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C:\Users\ADMINI~1\AppData\Local\Temp\360zip$Temp\360$2\background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68"/>
            <a:ext cx="9144000" cy="683386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611560" y="764704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like + doing   </a:t>
            </a:r>
            <a:r>
              <a:rPr lang="zh-CN" altLang="en-US" sz="2000" b="1" dirty="0" smtClean="0"/>
              <a:t>表示喜欢做某事。用来表达一个人的爱好、习惯。</a:t>
            </a:r>
            <a:endParaRPr lang="zh-CN" alt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1340768"/>
            <a:ext cx="78488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/>
              <a:t>在</a:t>
            </a:r>
            <a:r>
              <a:rPr lang="zh-CN" altLang="en-US" sz="2400" b="1" dirty="0" smtClean="0"/>
              <a:t>肯定句</a:t>
            </a:r>
            <a:r>
              <a:rPr lang="zh-CN" altLang="en-US" sz="2400" dirty="0" smtClean="0"/>
              <a:t>中，当</a:t>
            </a:r>
            <a:r>
              <a:rPr lang="zh-CN" altLang="en-US" sz="2400" b="1" dirty="0" smtClean="0"/>
              <a:t>主语</a:t>
            </a:r>
            <a:r>
              <a:rPr lang="zh-CN" altLang="en-US" sz="2400" dirty="0" smtClean="0"/>
              <a:t>是</a:t>
            </a:r>
            <a:r>
              <a:rPr lang="en-US" altLang="zh-CN" sz="2400" b="1" dirty="0" smtClean="0"/>
              <a:t>I/We/You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以及</a:t>
            </a:r>
            <a:r>
              <a:rPr lang="zh-CN" altLang="en-US" sz="2400" b="1" dirty="0" smtClean="0"/>
              <a:t>三人称复数</a:t>
            </a:r>
            <a:r>
              <a:rPr lang="zh-CN" altLang="en-US" sz="2400" dirty="0" smtClean="0"/>
              <a:t>时，结构为：</a:t>
            </a:r>
            <a:r>
              <a:rPr lang="en-US" altLang="zh-CN" sz="2400" b="1" dirty="0" smtClean="0"/>
              <a:t>like doing</a:t>
            </a:r>
          </a:p>
          <a:p>
            <a:r>
              <a:rPr lang="zh-CN" altLang="en-US" sz="2400" dirty="0" smtClean="0"/>
              <a:t>当主语是</a:t>
            </a:r>
            <a:r>
              <a:rPr lang="zh-CN" altLang="en-US" sz="2400" b="1" dirty="0" smtClean="0"/>
              <a:t>第三人称单数</a:t>
            </a:r>
            <a:r>
              <a:rPr lang="zh-CN" altLang="en-US" sz="2400" dirty="0" smtClean="0"/>
              <a:t>时，            结构为：</a:t>
            </a:r>
            <a:r>
              <a:rPr lang="en-US" altLang="zh-CN" sz="2400" b="1" dirty="0" smtClean="0"/>
              <a:t>like</a:t>
            </a:r>
            <a:r>
              <a:rPr lang="en-US" altLang="zh-CN" sz="2400" b="1" dirty="0" smtClean="0">
                <a:solidFill>
                  <a:srgbClr val="FF0000"/>
                </a:solidFill>
              </a:rPr>
              <a:t>s</a:t>
            </a:r>
            <a:r>
              <a:rPr lang="en-US" altLang="zh-CN" sz="2400" b="1" dirty="0" smtClean="0"/>
              <a:t> doing.</a:t>
            </a:r>
          </a:p>
          <a:p>
            <a:endParaRPr lang="en-US" altLang="zh-CN" dirty="0" smtClean="0"/>
          </a:p>
        </p:txBody>
      </p:sp>
      <p:sp>
        <p:nvSpPr>
          <p:cNvPr id="11" name="椭圆 10"/>
          <p:cNvSpPr/>
          <p:nvPr/>
        </p:nvSpPr>
        <p:spPr>
          <a:xfrm>
            <a:off x="1475656" y="2564904"/>
            <a:ext cx="1152128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I</a:t>
            </a:r>
          </a:p>
          <a:p>
            <a:pPr algn="ctr"/>
            <a:r>
              <a:rPr lang="en-US" altLang="zh-CN" sz="2400" b="1" dirty="0" smtClean="0"/>
              <a:t>We</a:t>
            </a:r>
          </a:p>
          <a:p>
            <a:pPr algn="ctr"/>
            <a:r>
              <a:rPr lang="en-US" altLang="zh-CN" sz="2400" b="1" dirty="0" smtClean="0"/>
              <a:t>You</a:t>
            </a:r>
          </a:p>
          <a:p>
            <a:pPr algn="ctr"/>
            <a:r>
              <a:rPr lang="en-US" altLang="zh-CN" sz="2400" b="1" dirty="0" smtClean="0"/>
              <a:t>They</a:t>
            </a:r>
          </a:p>
          <a:p>
            <a:pPr algn="ctr"/>
            <a:endParaRPr lang="zh-CN" altLang="en-US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3635896" y="321297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like    read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2800" b="1" dirty="0" smtClean="0"/>
              <a:t>.</a:t>
            </a:r>
            <a:endParaRPr lang="zh-CN" altLang="en-US" sz="2800" b="1" dirty="0"/>
          </a:p>
        </p:txBody>
      </p:sp>
      <p:sp>
        <p:nvSpPr>
          <p:cNvPr id="14" name="椭圆 13"/>
          <p:cNvSpPr/>
          <p:nvPr/>
        </p:nvSpPr>
        <p:spPr>
          <a:xfrm>
            <a:off x="971600" y="5013176"/>
            <a:ext cx="252028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He /She /It</a:t>
            </a:r>
            <a:endParaRPr lang="zh-CN" altLang="en-US" sz="2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707904" y="515719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like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s </a:t>
            </a:r>
            <a:r>
              <a:rPr lang="en-US" altLang="zh-CN" sz="2800" b="1" dirty="0" smtClean="0"/>
              <a:t>eat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2800" b="1" dirty="0" smtClean="0"/>
              <a:t> chips.</a:t>
            </a:r>
            <a:endParaRPr lang="zh-CN" alt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827584" y="285293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e.g.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4" grpId="0" animBg="1"/>
      <p:bldP spid="15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I~1\AppData\Local\Temp\360zip$Temp\360$8\background_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"/>
            <a:ext cx="9144000" cy="6857879"/>
          </a:xfrm>
          <a:prstGeom prst="rect">
            <a:avLst/>
          </a:prstGeom>
          <a:noFill/>
        </p:spPr>
      </p:pic>
      <p:pic>
        <p:nvPicPr>
          <p:cNvPr id="5" name="Picture 3" descr="u=424934531,327321225&amp;fm=0&amp;gp=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764704"/>
            <a:ext cx="2592288" cy="2042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55576" y="3573016"/>
            <a:ext cx="2664296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491880" y="1124744"/>
            <a:ext cx="51125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002060"/>
                </a:solidFill>
              </a:rPr>
              <a:t>I</a:t>
            </a:r>
            <a:r>
              <a:rPr lang="en-US" altLang="zh-CN" sz="4000" b="1" dirty="0" smtClean="0"/>
              <a:t>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don’t</a:t>
            </a:r>
            <a:r>
              <a:rPr lang="en-US" altLang="zh-CN" sz="4000" b="1" dirty="0" smtClean="0"/>
              <a:t> like play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 football.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19872" y="4149080"/>
            <a:ext cx="59046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002060"/>
                </a:solidFill>
              </a:rPr>
              <a:t>She</a:t>
            </a:r>
            <a:r>
              <a:rPr lang="en-US" altLang="zh-CN" sz="4000" b="1" dirty="0" smtClean="0"/>
              <a:t>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doesn’t</a:t>
            </a:r>
            <a:r>
              <a:rPr lang="en-US" altLang="zh-CN" sz="4000" b="1" dirty="0" smtClean="0"/>
              <a:t> like paint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.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~1\AppData\Local\Temp\360zip$Temp\360$8\background_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"/>
            <a:ext cx="9144000" cy="6857879"/>
          </a:xfrm>
          <a:prstGeom prst="rect">
            <a:avLst/>
          </a:prstGeom>
          <a:noFill/>
        </p:spPr>
      </p:pic>
      <p:pic>
        <p:nvPicPr>
          <p:cNvPr id="1026" name="Picture 2" descr="C:\Users\Administrator\AppData\Roaming\360se6\Application\User Data\temp\t01d8a00b4d7b31268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548680"/>
            <a:ext cx="3019425" cy="2286001"/>
          </a:xfrm>
          <a:prstGeom prst="rect">
            <a:avLst/>
          </a:prstGeom>
          <a:noFill/>
        </p:spPr>
      </p:pic>
      <p:pic>
        <p:nvPicPr>
          <p:cNvPr id="1028" name="Picture 4" descr="C:\Users\Administrator\AppData\Roaming\360se6\Application\User Data\temp\t017d5e1bb1cfe9f72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3212976"/>
            <a:ext cx="2924175" cy="2286001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3707904" y="1124744"/>
            <a:ext cx="51845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002060"/>
                </a:solidFill>
              </a:rPr>
              <a:t>It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doesn’t</a:t>
            </a:r>
            <a:r>
              <a:rPr lang="en-US" altLang="zh-CN" sz="4000" b="1" dirty="0" smtClean="0"/>
              <a:t> like fish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.</a:t>
            </a:r>
            <a:endParaRPr lang="zh-CN" altLang="en-US" sz="40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3887416" y="3717032"/>
            <a:ext cx="52565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 smtClean="0">
                <a:solidFill>
                  <a:srgbClr val="002060"/>
                </a:solidFill>
              </a:rPr>
              <a:t>They</a:t>
            </a:r>
            <a:r>
              <a:rPr lang="en-US" altLang="zh-CN" sz="4000" b="1" dirty="0" smtClean="0"/>
              <a:t> 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don’t</a:t>
            </a:r>
            <a:r>
              <a:rPr lang="en-US" altLang="zh-CN" sz="4000" b="1" dirty="0" smtClean="0"/>
              <a:t> like play</a:t>
            </a:r>
            <a:r>
              <a:rPr lang="en-US" altLang="zh-CN" sz="40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4000" b="1" dirty="0" smtClean="0"/>
              <a:t> chess.</a:t>
            </a:r>
            <a:endParaRPr lang="zh-CN" alt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ADMINI~1\AppData\Local\Temp\360zip$Temp\360$8\background_1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1"/>
            <a:ext cx="9144000" cy="6857879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827584" y="692696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/>
              <a:t>在</a:t>
            </a:r>
            <a:r>
              <a:rPr lang="zh-CN" altLang="en-US" sz="2400" b="1" dirty="0" smtClean="0"/>
              <a:t>否定句</a:t>
            </a:r>
            <a:r>
              <a:rPr lang="zh-CN" altLang="en-US" sz="2400" dirty="0" smtClean="0"/>
              <a:t>中，当</a:t>
            </a:r>
            <a:r>
              <a:rPr lang="zh-CN" altLang="en-US" sz="2400" b="1" dirty="0" smtClean="0"/>
              <a:t>主语</a:t>
            </a:r>
            <a:r>
              <a:rPr lang="zh-CN" altLang="en-US" sz="2400" dirty="0" smtClean="0"/>
              <a:t>是</a:t>
            </a:r>
            <a:r>
              <a:rPr lang="en-US" altLang="zh-CN" sz="2400" b="1" dirty="0" smtClean="0"/>
              <a:t>I/We/You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以及</a:t>
            </a:r>
            <a:r>
              <a:rPr lang="zh-CN" altLang="en-US" sz="2400" b="1" dirty="0" smtClean="0"/>
              <a:t>三人称复数</a:t>
            </a:r>
            <a:r>
              <a:rPr lang="zh-CN" altLang="en-US" sz="2400" dirty="0" smtClean="0"/>
              <a:t>时，结构为：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don’t</a:t>
            </a:r>
            <a:r>
              <a:rPr lang="en-US" altLang="zh-CN" sz="2800" dirty="0" smtClean="0">
                <a:solidFill>
                  <a:srgbClr val="C00000"/>
                </a:solidFill>
              </a:rPr>
              <a:t> 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like </a:t>
            </a:r>
            <a:r>
              <a:rPr lang="en-US" altLang="zh-CN" sz="2800" b="1" dirty="0" smtClean="0"/>
              <a:t>doing</a:t>
            </a:r>
          </a:p>
          <a:p>
            <a:endParaRPr lang="en-US" altLang="zh-CN" sz="2800" dirty="0" smtClean="0"/>
          </a:p>
          <a:p>
            <a:r>
              <a:rPr lang="zh-CN" altLang="en-US" sz="2400" dirty="0" smtClean="0"/>
              <a:t>当主语是</a:t>
            </a:r>
            <a:r>
              <a:rPr lang="zh-CN" altLang="en-US" sz="2400" b="1" dirty="0" smtClean="0"/>
              <a:t>第三人称单数</a:t>
            </a:r>
            <a:r>
              <a:rPr lang="zh-CN" altLang="en-US" sz="2400" dirty="0" smtClean="0"/>
              <a:t>时</a:t>
            </a:r>
            <a:r>
              <a:rPr lang="en-US" altLang="zh-CN" sz="2400" dirty="0" smtClean="0"/>
              <a:t>,</a:t>
            </a:r>
            <a:r>
              <a:rPr lang="zh-CN" altLang="en-US" sz="2400" dirty="0" smtClean="0"/>
              <a:t> 结构为：</a:t>
            </a:r>
            <a:r>
              <a:rPr lang="en-US" altLang="zh-CN" sz="2800" b="1" dirty="0" smtClean="0">
                <a:solidFill>
                  <a:srgbClr val="C00000"/>
                </a:solidFill>
              </a:rPr>
              <a:t>doesn’t like </a:t>
            </a:r>
            <a:r>
              <a:rPr lang="en-US" altLang="zh-CN" sz="2800" b="1" dirty="0" smtClean="0"/>
              <a:t>doing.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55776" y="5589240"/>
            <a:ext cx="55446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Tips :does</a:t>
            </a:r>
            <a:r>
              <a:rPr lang="zh-CN" altLang="en-US" sz="2400" b="1" dirty="0" smtClean="0"/>
              <a:t>一出现，动词要还原。</a:t>
            </a:r>
            <a:endParaRPr lang="zh-CN" altLang="en-US" sz="2400" b="1" dirty="0"/>
          </a:p>
        </p:txBody>
      </p:sp>
      <p:sp>
        <p:nvSpPr>
          <p:cNvPr id="8" name="椭圆 7"/>
          <p:cNvSpPr/>
          <p:nvPr/>
        </p:nvSpPr>
        <p:spPr>
          <a:xfrm>
            <a:off x="1403648" y="2348880"/>
            <a:ext cx="1152128" cy="223224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I</a:t>
            </a:r>
          </a:p>
          <a:p>
            <a:pPr algn="ctr"/>
            <a:r>
              <a:rPr lang="en-US" altLang="zh-CN" sz="2400" b="1" dirty="0" smtClean="0"/>
              <a:t>We</a:t>
            </a:r>
          </a:p>
          <a:p>
            <a:pPr algn="ctr"/>
            <a:r>
              <a:rPr lang="en-US" altLang="zh-CN" sz="2400" b="1" dirty="0" smtClean="0"/>
              <a:t>You</a:t>
            </a:r>
          </a:p>
          <a:p>
            <a:pPr algn="ctr"/>
            <a:r>
              <a:rPr lang="en-US" altLang="zh-CN" sz="2400" b="1" dirty="0" smtClean="0"/>
              <a:t>They</a:t>
            </a:r>
          </a:p>
          <a:p>
            <a:pPr algn="ctr"/>
            <a:endParaRPr lang="zh-CN" alt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131840" y="2852936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/>
              <a:t>don’t  like  read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2800" b="1" dirty="0" smtClean="0"/>
              <a:t>.</a:t>
            </a:r>
            <a:endParaRPr lang="zh-CN" altLang="en-US" sz="2800" b="1" dirty="0"/>
          </a:p>
        </p:txBody>
      </p:sp>
      <p:sp>
        <p:nvSpPr>
          <p:cNvPr id="10" name="椭圆 9"/>
          <p:cNvSpPr/>
          <p:nvPr/>
        </p:nvSpPr>
        <p:spPr>
          <a:xfrm>
            <a:off x="971600" y="4725144"/>
            <a:ext cx="2520280" cy="86409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 smtClean="0"/>
              <a:t>He /She /It</a:t>
            </a:r>
            <a:endParaRPr lang="zh-CN" altLang="en-US" sz="24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3779912" y="4869160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</a:rPr>
              <a:t>doesn’t</a:t>
            </a:r>
            <a:r>
              <a:rPr lang="en-US" altLang="zh-CN" sz="2800" b="1" dirty="0" smtClean="0"/>
              <a:t> like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 </a:t>
            </a:r>
            <a:r>
              <a:rPr lang="en-US" altLang="zh-CN" sz="2800" b="1" dirty="0" smtClean="0"/>
              <a:t>eat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ing</a:t>
            </a:r>
            <a:r>
              <a:rPr lang="en-US" altLang="zh-CN" sz="2800" b="1" dirty="0" smtClean="0"/>
              <a:t> chips.</a:t>
            </a:r>
            <a:endParaRPr lang="zh-CN" altLang="en-US" sz="2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755576" y="249289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/>
              <a:t>e.g.</a:t>
            </a:r>
            <a:endParaRPr lang="zh-CN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 animBg="1"/>
      <p:bldP spid="11" grpId="0"/>
      <p:bldP spid="12" grpId="0"/>
      <p:bldP spid="1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ADMINI~1\AppData\Local\Temp\360zip$Temp\360$2\background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68"/>
            <a:ext cx="9144000" cy="683386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5576" y="980728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Exercise 1</a:t>
            </a:r>
          </a:p>
          <a:p>
            <a:r>
              <a:rPr lang="en-US" altLang="zh-CN" sz="3600" dirty="0" smtClean="0"/>
              <a:t>Finish the blank using 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like doing</a:t>
            </a:r>
            <a:r>
              <a:rPr lang="en-US" altLang="zh-CN" sz="36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I _____________ (shop).</a:t>
            </a:r>
          </a:p>
          <a:p>
            <a:pPr marL="342900" indent="-342900">
              <a:buAutoNum type="arabicPeriod" startAt="2"/>
            </a:pPr>
            <a:r>
              <a:rPr lang="en-US" altLang="zh-CN" sz="3600" dirty="0" smtClean="0"/>
              <a:t>We_____________(sing).</a:t>
            </a:r>
          </a:p>
          <a:p>
            <a:pPr marL="342900" indent="-342900">
              <a:buAutoNum type="arabicPeriod" startAt="3"/>
            </a:pPr>
            <a:r>
              <a:rPr lang="en-US" altLang="zh-CN" sz="3600" dirty="0" smtClean="0"/>
              <a:t>She  _______________(swim).</a:t>
            </a:r>
          </a:p>
          <a:p>
            <a:pPr marL="342900" indent="-342900"/>
            <a:r>
              <a:rPr lang="en-US" altLang="zh-CN" sz="3600" dirty="0" smtClean="0"/>
              <a:t>4. Tim and Mary__________(play) chess.</a:t>
            </a:r>
          </a:p>
          <a:p>
            <a:pPr marL="342900" indent="-342900"/>
            <a:r>
              <a:rPr lang="en-US" altLang="zh-CN" sz="3600" dirty="0" smtClean="0"/>
              <a:t>5. The dog_____________(eat)bones.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979712" y="2564904"/>
            <a:ext cx="25922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like </a:t>
            </a:r>
            <a:r>
              <a:rPr lang="en-US" altLang="zh-CN" sz="3200" b="1" dirty="0" smtClean="0"/>
              <a:t>sing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051720" y="3140968"/>
            <a:ext cx="2880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likes</a:t>
            </a:r>
            <a:r>
              <a:rPr lang="en-US" altLang="zh-CN" sz="3200" b="1" dirty="0" smtClean="0"/>
              <a:t> swim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ming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851920" y="3717032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like </a:t>
            </a:r>
            <a:r>
              <a:rPr lang="en-US" altLang="zh-CN" sz="3200" b="1" dirty="0" smtClean="0"/>
              <a:t>play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47664" y="2060848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like</a:t>
            </a:r>
            <a:r>
              <a:rPr lang="en-US" altLang="zh-CN" sz="3200" b="1" dirty="0" smtClean="0"/>
              <a:t> shop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ping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15816" y="4293096"/>
            <a:ext cx="3600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likes</a:t>
            </a:r>
            <a:r>
              <a:rPr lang="en-US" altLang="zh-CN" sz="3200" b="1" dirty="0" smtClean="0"/>
              <a:t> eat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7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ADMINI~1\AppData\Local\Temp\360zip$Temp\360$2\background_0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2068"/>
            <a:ext cx="9144000" cy="6833863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683568" y="692696"/>
            <a:ext cx="806489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 smtClean="0"/>
              <a:t>Exercise 2</a:t>
            </a:r>
          </a:p>
          <a:p>
            <a:r>
              <a:rPr lang="en-US" altLang="zh-CN" sz="3600" dirty="0" smtClean="0"/>
              <a:t>Finish the blank using </a:t>
            </a:r>
            <a:r>
              <a:rPr lang="en-US" altLang="zh-CN" sz="3600" b="1" dirty="0" smtClean="0"/>
              <a:t>don’t/doesn’t</a:t>
            </a:r>
            <a:r>
              <a:rPr lang="en-US" altLang="zh-CN" sz="3600" dirty="0" smtClean="0"/>
              <a:t> </a:t>
            </a:r>
            <a:r>
              <a:rPr lang="en-US" altLang="zh-CN" sz="3600" b="1" dirty="0" smtClean="0">
                <a:solidFill>
                  <a:srgbClr val="FF0000"/>
                </a:solidFill>
              </a:rPr>
              <a:t>like doing</a:t>
            </a:r>
            <a:r>
              <a:rPr lang="en-US" altLang="zh-CN" sz="3600" dirty="0" smtClean="0"/>
              <a:t>.</a:t>
            </a:r>
          </a:p>
          <a:p>
            <a:pPr marL="342900" indent="-342900">
              <a:buAutoNum type="arabicPeriod"/>
            </a:pPr>
            <a:r>
              <a:rPr lang="en-US" altLang="zh-CN" sz="3600" dirty="0" smtClean="0"/>
              <a:t>I _________________(shop).</a:t>
            </a:r>
          </a:p>
          <a:p>
            <a:pPr marL="342900" indent="-342900">
              <a:buAutoNum type="arabicPeriod" startAt="2"/>
            </a:pPr>
            <a:r>
              <a:rPr lang="en-US" altLang="zh-CN" sz="3600" dirty="0" smtClean="0"/>
              <a:t>They ________________(read).</a:t>
            </a:r>
          </a:p>
          <a:p>
            <a:pPr marL="342900" indent="-342900">
              <a:buAutoNum type="arabicPeriod" startAt="3"/>
            </a:pPr>
            <a:r>
              <a:rPr lang="en-US" altLang="zh-CN" sz="3600" dirty="0" smtClean="0"/>
              <a:t>He  ___________________(swim).</a:t>
            </a:r>
          </a:p>
          <a:p>
            <a:pPr marL="342900" indent="-342900"/>
            <a:r>
              <a:rPr lang="en-US" altLang="zh-CN" sz="3600" dirty="0" smtClean="0"/>
              <a:t>4. Tim and Mary________________(play) football.</a:t>
            </a:r>
            <a:endParaRPr lang="en-US" altLang="zh-CN" sz="3600" b="1" dirty="0" smtClean="0"/>
          </a:p>
          <a:p>
            <a:pPr marL="342900" indent="-342900"/>
            <a:r>
              <a:rPr lang="en-US" altLang="zh-CN" sz="3600" dirty="0" smtClean="0"/>
              <a:t>5.My father </a:t>
            </a:r>
            <a:r>
              <a:rPr lang="en-US" altLang="zh-CN" sz="3600" b="1" dirty="0" smtClean="0"/>
              <a:t>_______________(</a:t>
            </a:r>
            <a:r>
              <a:rPr lang="en-US" altLang="zh-CN" sz="3600" dirty="0" smtClean="0"/>
              <a:t>sing).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123728" y="2924944"/>
            <a:ext cx="3456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 don’t </a:t>
            </a:r>
            <a:r>
              <a:rPr lang="en-US" altLang="zh-CN" sz="3200" b="1" dirty="0" smtClean="0"/>
              <a:t>like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reading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1720" y="3429000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/>
              <a:t> 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doesn’t</a:t>
            </a:r>
            <a:r>
              <a:rPr lang="en-US" altLang="zh-CN" sz="3200" b="1" dirty="0" smtClean="0"/>
              <a:t> like swim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ming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5936" y="4077072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don’t </a:t>
            </a:r>
            <a:r>
              <a:rPr lang="en-US" altLang="zh-CN" sz="3200" b="1" dirty="0" smtClean="0"/>
              <a:t>like play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31640" y="2276872"/>
            <a:ext cx="41044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don’t</a:t>
            </a:r>
            <a:r>
              <a:rPr lang="en-US" altLang="zh-CN" sz="3200" b="1" dirty="0" smtClean="0"/>
              <a:t> like shop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ping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15816" y="5013176"/>
            <a:ext cx="37444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 smtClean="0">
                <a:solidFill>
                  <a:srgbClr val="FF0000"/>
                </a:solidFill>
              </a:rPr>
              <a:t>doesn’t</a:t>
            </a:r>
            <a:r>
              <a:rPr lang="en-US" altLang="zh-CN" sz="3200" b="1" dirty="0" smtClean="0"/>
              <a:t> like sing</a:t>
            </a:r>
            <a:r>
              <a:rPr lang="en-US" altLang="zh-CN" sz="3200" b="1" dirty="0" smtClean="0">
                <a:solidFill>
                  <a:srgbClr val="FF0000"/>
                </a:solidFill>
              </a:rPr>
              <a:t>ing </a:t>
            </a:r>
            <a:endParaRPr lang="zh-CN" altLang="en-US" sz="32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2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I~1\AppData\Local\Temp\360zip$Temp\360$9\background_05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913" y="0"/>
            <a:ext cx="9046087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547664" y="620688"/>
            <a:ext cx="669674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smtClean="0"/>
              <a:t>Exercise 3  :</a:t>
            </a:r>
          </a:p>
          <a:p>
            <a:r>
              <a:rPr lang="en-US" altLang="zh-CN" sz="2800" dirty="0" smtClean="0"/>
              <a:t>Finish the passage with </a:t>
            </a:r>
            <a:r>
              <a:rPr lang="en-US" altLang="zh-CN" sz="2800" b="1" dirty="0" smtClean="0">
                <a:solidFill>
                  <a:srgbClr val="FF0000"/>
                </a:solidFill>
              </a:rPr>
              <a:t>like doing</a:t>
            </a:r>
            <a:r>
              <a:rPr lang="en-US" altLang="zh-CN" sz="2800" dirty="0" smtClean="0"/>
              <a:t>.</a:t>
            </a:r>
          </a:p>
          <a:p>
            <a:r>
              <a:rPr lang="en-US" altLang="zh-CN" sz="2800" dirty="0" smtClean="0"/>
              <a:t>I have a lot of hobbies. I ___ _____</a:t>
            </a:r>
          </a:p>
          <a:p>
            <a:r>
              <a:rPr lang="en-US" altLang="zh-CN" sz="2800" dirty="0" smtClean="0"/>
              <a:t>(dance) and____(draw). I am good at them.</a:t>
            </a:r>
          </a:p>
          <a:p>
            <a:r>
              <a:rPr lang="en-US" altLang="zh-CN" sz="2800" dirty="0" smtClean="0"/>
              <a:t>But I ___ ____ ____(play)basketball . I also </a:t>
            </a:r>
          </a:p>
          <a:p>
            <a:r>
              <a:rPr lang="en-US" altLang="zh-CN" sz="2800" dirty="0" smtClean="0"/>
              <a:t>____ ____ ____(shop). However(</a:t>
            </a:r>
            <a:r>
              <a:rPr lang="zh-CN" altLang="en-US" sz="2400" dirty="0" smtClean="0"/>
              <a:t>然而</a:t>
            </a:r>
            <a:r>
              <a:rPr lang="en-US" altLang="zh-CN" sz="2400" dirty="0" smtClean="0"/>
              <a:t>)</a:t>
            </a:r>
            <a:r>
              <a:rPr lang="zh-CN" altLang="en-US" sz="2400" dirty="0" smtClean="0"/>
              <a:t>，</a:t>
            </a:r>
            <a:r>
              <a:rPr lang="en-US" altLang="zh-CN" sz="2800" dirty="0" smtClean="0"/>
              <a:t>my mother  ____  _____(shop). She often goes</a:t>
            </a:r>
          </a:p>
          <a:p>
            <a:r>
              <a:rPr lang="en-US" altLang="zh-CN" sz="2800" dirty="0" smtClean="0"/>
              <a:t>to the shopping mall. She ___ ____ ____(fish).She says it is boring.</a:t>
            </a:r>
            <a:endParaRPr lang="zh-CN" alt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I~1\AppData\Local\Temp\360zip$Temp\360$10\background_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2339752" y="2276872"/>
            <a:ext cx="48965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 smtClean="0">
                <a:solidFill>
                  <a:srgbClr val="FF0000"/>
                </a:solidFill>
              </a:rPr>
              <a:t>Thank you !</a:t>
            </a:r>
            <a:endParaRPr lang="zh-CN" altLang="en-US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414</Words>
  <Application>Microsoft Office PowerPoint</Application>
  <PresentationFormat>全屏显示(4:3)</PresentationFormat>
  <Paragraphs>86</Paragraphs>
  <Slides>12</Slides>
  <Notes>12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3" baseType="lpstr"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Chinese User</cp:lastModifiedBy>
  <cp:revision>157</cp:revision>
  <dcterms:created xsi:type="dcterms:W3CDTF">2015-11-02T07:56:24Z</dcterms:created>
  <dcterms:modified xsi:type="dcterms:W3CDTF">2015-11-03T02:22:58Z</dcterms:modified>
</cp:coreProperties>
</file>